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9.jpg" ContentType="image/jpeg"/>
  <Override PartName="/ppt/media/image147.jpg" ContentType="image/jpeg"/>
  <Override PartName="/ppt/media/image158.jpg" ContentType="image/jpeg"/>
  <Override PartName="/ppt/media/image167.jpg" ContentType="image/jpeg"/>
  <Override PartName="/ppt/media/image171.jpg" ContentType="image/jpeg"/>
  <Override PartName="/ppt/media/image211.jpg" ContentType="image/jpeg"/>
  <Override PartName="/ppt/media/image212.jpg" ContentType="image/png"/>
  <Override PartName="/ppt/media/image220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  <p:sldMasterId id="2147483687" r:id="rId3"/>
  </p:sldMasterIdLst>
  <p:notesMasterIdLst>
    <p:notesMasterId r:id="rId92"/>
  </p:notesMasterIdLst>
  <p:sldIdLst>
    <p:sldId id="361" r:id="rId4"/>
    <p:sldId id="362" r:id="rId5"/>
    <p:sldId id="363" r:id="rId6"/>
    <p:sldId id="364" r:id="rId7"/>
    <p:sldId id="366" r:id="rId8"/>
    <p:sldId id="257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5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9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3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8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358" r:id="rId85"/>
    <p:sldId id="359" r:id="rId86"/>
    <p:sldId id="360" r:id="rId87"/>
    <p:sldId id="367" r:id="rId88"/>
    <p:sldId id="368" r:id="rId89"/>
    <p:sldId id="369" r:id="rId90"/>
    <p:sldId id="370" r:id="rId9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0A82"/>
    <a:srgbClr val="970A82"/>
    <a:srgbClr val="BB4A4E"/>
    <a:srgbClr val="970E83"/>
    <a:srgbClr val="EFAB00"/>
    <a:srgbClr val="AE419E"/>
    <a:srgbClr val="AB3B9B"/>
    <a:srgbClr val="5E439B"/>
    <a:srgbClr val="7F64BC"/>
    <a:srgbClr val="402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444" autoAdjust="0"/>
  </p:normalViewPr>
  <p:slideViewPr>
    <p:cSldViewPr>
      <p:cViewPr varScale="1">
        <p:scale>
          <a:sx n="75" d="100"/>
          <a:sy n="75" d="100"/>
        </p:scale>
        <p:origin x="414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01AE6-B554-4E81-A31A-1FCF76C379C8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44390-1AE7-4365-BC71-A73939D4C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3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07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https://unsplash.com/photos/L0nipfx-Ry4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25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574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6201155"/>
            <a:ext cx="1306068" cy="3764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439" y="1436623"/>
            <a:ext cx="11215471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50" dirty="0"/>
              <a:t> </a:t>
            </a:r>
            <a:r>
              <a:rPr spc="-5" dirty="0"/>
              <a:t>2023</a:t>
            </a:r>
            <a:r>
              <a:rPr dirty="0"/>
              <a:t> </a:t>
            </a:r>
            <a:r>
              <a:rPr spc="-5" dirty="0"/>
              <a:t>SAP</a:t>
            </a:r>
            <a:r>
              <a:rPr spc="5" dirty="0"/>
              <a:t> </a:t>
            </a:r>
            <a:r>
              <a:rPr spc="-5" dirty="0"/>
              <a:t>SE</a:t>
            </a:r>
            <a:r>
              <a:rPr dirty="0"/>
              <a:t> or</a:t>
            </a:r>
            <a:r>
              <a:rPr spc="-10" dirty="0"/>
              <a:t> </a:t>
            </a:r>
            <a:r>
              <a:rPr spc="-5" dirty="0"/>
              <a:t>an</a:t>
            </a:r>
            <a:r>
              <a:rPr dirty="0"/>
              <a:t> </a:t>
            </a:r>
            <a:r>
              <a:rPr spc="-5" dirty="0"/>
              <a:t>SAP</a:t>
            </a:r>
            <a:r>
              <a:rPr dirty="0"/>
              <a:t> affiliate</a:t>
            </a:r>
            <a:r>
              <a:rPr spc="-35" dirty="0"/>
              <a:t> </a:t>
            </a:r>
            <a:r>
              <a:rPr spc="-5" dirty="0"/>
              <a:t>company.</a:t>
            </a:r>
            <a:r>
              <a:rPr spc="2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dirty="0"/>
              <a:t>reserved.</a:t>
            </a:r>
            <a:r>
              <a:rPr spc="180" dirty="0"/>
              <a:t> </a:t>
            </a:r>
            <a:r>
              <a:rPr spc="-445" dirty="0"/>
              <a:t>ǀ</a:t>
            </a:r>
            <a:r>
              <a:rPr spc="305" dirty="0"/>
              <a:t> </a:t>
            </a:r>
            <a:r>
              <a:rPr spc="-5" dirty="0"/>
              <a:t>PUBLIC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BF56B-EA4F-487F-AF2D-37CE9533BBC9}" type="datetime1">
              <a:rPr lang="en-US" smtClean="0"/>
              <a:t>8/3/2023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Рисунок 13">
            <a:extLst>
              <a:ext uri="{FF2B5EF4-FFF2-40B4-BE49-F238E27FC236}">
                <a16:creationId xmlns:a16="http://schemas.microsoft.com/office/drawing/2014/main" id="{19B8EB71-2BA3-4315-86EA-D6365F74CCB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-18354" y="0"/>
            <a:ext cx="12210354" cy="5345079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BAD7C287-9918-4BB8-B560-7CC446C59DDF}"/>
              </a:ext>
            </a:extLst>
          </p:cNvPr>
          <p:cNvCxnSpPr>
            <a:cxnSpLocks/>
          </p:cNvCxnSpPr>
          <p:nvPr userDrawn="1"/>
        </p:nvCxnSpPr>
        <p:spPr>
          <a:xfrm>
            <a:off x="0" y="3581400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Текст 3">
            <a:extLst>
              <a:ext uri="{FF2B5EF4-FFF2-40B4-BE49-F238E27FC236}">
                <a16:creationId xmlns:a16="http://schemas.microsoft.com/office/drawing/2014/main" id="{F8E33BBB-5D6C-4B96-B604-8BE13CDAC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18974" y="2975453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Sample</a:t>
            </a:r>
            <a:endParaRPr lang="ru-RU" dirty="0"/>
          </a:p>
        </p:txBody>
      </p:sp>
      <p:sp>
        <p:nvSpPr>
          <p:cNvPr id="99" name="Текст 3">
            <a:extLst>
              <a:ext uri="{FF2B5EF4-FFF2-40B4-BE49-F238E27FC236}">
                <a16:creationId xmlns:a16="http://schemas.microsoft.com/office/drawing/2014/main" id="{966F9404-39CB-4051-990B-8190F188D45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18974" y="3937481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sp>
        <p:nvSpPr>
          <p:cNvPr id="104" name="Текст 3">
            <a:extLst>
              <a:ext uri="{FF2B5EF4-FFF2-40B4-BE49-F238E27FC236}">
                <a16:creationId xmlns:a16="http://schemas.microsoft.com/office/drawing/2014/main" id="{031416C0-58A0-4E60-A9D0-A3D2FE5E6A6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53166" y="1533840"/>
            <a:ext cx="6022434" cy="56387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</a:t>
            </a:r>
            <a:endParaRPr lang="ru-RU" dirty="0"/>
          </a:p>
        </p:txBody>
      </p:sp>
      <p:sp>
        <p:nvSpPr>
          <p:cNvPr id="107" name="Текст 3">
            <a:extLst>
              <a:ext uri="{FF2B5EF4-FFF2-40B4-BE49-F238E27FC236}">
                <a16:creationId xmlns:a16="http://schemas.microsoft.com/office/drawing/2014/main" id="{25C3665A-50F2-41B8-B9F5-FB635CAA7E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32050" y="2013581"/>
            <a:ext cx="4901576" cy="82597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</a:t>
            </a:r>
            <a:endParaRPr lang="ru-RU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252CB482-A127-4BBB-BB7B-2CEB0C00C320}"/>
              </a:ext>
            </a:extLst>
          </p:cNvPr>
          <p:cNvSpPr/>
          <p:nvPr userDrawn="1"/>
        </p:nvSpPr>
        <p:spPr>
          <a:xfrm>
            <a:off x="0" y="5345083"/>
            <a:ext cx="12192000" cy="1509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34485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E95151F-3820-464C-9E7A-E168C07226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Текст 7">
            <a:extLst>
              <a:ext uri="{FF2B5EF4-FFF2-40B4-BE49-F238E27FC236}">
                <a16:creationId xmlns:a16="http://schemas.microsoft.com/office/drawing/2014/main" id="{CC79085B-2938-450A-B536-213A2EA6A8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6106" y="3251115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F618FB07-4A2B-4E88-83CB-0787D94A45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5221" y="3505124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01</a:t>
            </a:r>
            <a:endParaRPr lang="ru-RU" dirty="0"/>
          </a:p>
        </p:txBody>
      </p: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1EB6A55A-C999-4AA3-A3CB-BC96A27BA56D}"/>
              </a:ext>
            </a:extLst>
          </p:cNvPr>
          <p:cNvCxnSpPr>
            <a:cxnSpLocks/>
          </p:cNvCxnSpPr>
          <p:nvPr userDrawn="1"/>
        </p:nvCxnSpPr>
        <p:spPr>
          <a:xfrm>
            <a:off x="919481" y="3423740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Текст 7">
            <a:extLst>
              <a:ext uri="{FF2B5EF4-FFF2-40B4-BE49-F238E27FC236}">
                <a16:creationId xmlns:a16="http://schemas.microsoft.com/office/drawing/2014/main" id="{E2249EE0-BC32-403F-924D-EACC5C5DF3B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6106" y="4514773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69" name="Текст 3">
            <a:extLst>
              <a:ext uri="{FF2B5EF4-FFF2-40B4-BE49-F238E27FC236}">
                <a16:creationId xmlns:a16="http://schemas.microsoft.com/office/drawing/2014/main" id="{938ED2FB-1544-44F5-89DD-1F037AF68FD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5221" y="4768782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03</a:t>
            </a:r>
            <a:endParaRPr lang="ru-RU" dirty="0"/>
          </a:p>
        </p:txBody>
      </p: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59836EBE-C7FE-4C88-B712-C7783957B013}"/>
              </a:ext>
            </a:extLst>
          </p:cNvPr>
          <p:cNvCxnSpPr>
            <a:cxnSpLocks/>
          </p:cNvCxnSpPr>
          <p:nvPr userDrawn="1"/>
        </p:nvCxnSpPr>
        <p:spPr>
          <a:xfrm>
            <a:off x="919481" y="4687398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Текст 7">
            <a:extLst>
              <a:ext uri="{FF2B5EF4-FFF2-40B4-BE49-F238E27FC236}">
                <a16:creationId xmlns:a16="http://schemas.microsoft.com/office/drawing/2014/main" id="{241CD1BB-7DB2-48FD-ABE5-BC88D6C271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614981" y="3251115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8DAF90D0-D73D-42CA-9BE8-C11081F035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104096" y="3505124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02</a:t>
            </a:r>
            <a:endParaRPr lang="ru-RU" dirty="0"/>
          </a:p>
        </p:txBody>
      </p: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B412DDC4-C47E-4CF3-A6D5-30B939AD3704}"/>
              </a:ext>
            </a:extLst>
          </p:cNvPr>
          <p:cNvCxnSpPr>
            <a:cxnSpLocks/>
          </p:cNvCxnSpPr>
          <p:nvPr userDrawn="1"/>
        </p:nvCxnSpPr>
        <p:spPr>
          <a:xfrm>
            <a:off x="4598356" y="3423740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Текст 7">
            <a:extLst>
              <a:ext uri="{FF2B5EF4-FFF2-40B4-BE49-F238E27FC236}">
                <a16:creationId xmlns:a16="http://schemas.microsoft.com/office/drawing/2014/main" id="{3E0DFC61-E159-48CA-9BD4-2246749C7CB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14981" y="4514773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75" name="Текст 3">
            <a:extLst>
              <a:ext uri="{FF2B5EF4-FFF2-40B4-BE49-F238E27FC236}">
                <a16:creationId xmlns:a16="http://schemas.microsoft.com/office/drawing/2014/main" id="{7C3ED91A-0A9C-462C-B62D-EEA0645A3DD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104096" y="4768782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04</a:t>
            </a:r>
            <a:endParaRPr lang="ru-RU" dirty="0"/>
          </a:p>
        </p:txBody>
      </p: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953950EA-1E9C-4F5F-A97B-27ED4C7BF6E1}"/>
              </a:ext>
            </a:extLst>
          </p:cNvPr>
          <p:cNvCxnSpPr>
            <a:cxnSpLocks/>
          </p:cNvCxnSpPr>
          <p:nvPr userDrawn="1"/>
        </p:nvCxnSpPr>
        <p:spPr>
          <a:xfrm>
            <a:off x="4598356" y="4687398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Рисунок 13">
            <a:extLst>
              <a:ext uri="{FF2B5EF4-FFF2-40B4-BE49-F238E27FC236}">
                <a16:creationId xmlns:a16="http://schemas.microsoft.com/office/drawing/2014/main" id="{0A327FF4-DA54-4074-B1EC-2A7635A1E9D6}"/>
              </a:ext>
            </a:extLst>
          </p:cNvPr>
          <p:cNvSpPr/>
          <p:nvPr/>
        </p:nvSpPr>
        <p:spPr>
          <a:xfrm>
            <a:off x="6376196" y="4010169"/>
            <a:ext cx="6209783" cy="6329432"/>
          </a:xfrm>
          <a:custGeom>
            <a:avLst/>
            <a:gdLst>
              <a:gd name="connsiteX0" fmla="*/ 455160 w 6209783"/>
              <a:gd name="connsiteY0" fmla="*/ 3533608 h 6329432"/>
              <a:gd name="connsiteX1" fmla="*/ 139519 w 6209783"/>
              <a:gd name="connsiteY1" fmla="*/ 1522165 h 6329432"/>
              <a:gd name="connsiteX2" fmla="*/ 2140636 w 6209783"/>
              <a:gd name="connsiteY2" fmla="*/ 1165196 h 6329432"/>
              <a:gd name="connsiteX3" fmla="*/ 4018599 w 6209783"/>
              <a:gd name="connsiteY3" fmla="*/ 35099 h 6329432"/>
              <a:gd name="connsiteX4" fmla="*/ 4833110 w 6209783"/>
              <a:gd name="connsiteY4" fmla="*/ 2096887 h 6329432"/>
              <a:gd name="connsiteX5" fmla="*/ 5883365 w 6209783"/>
              <a:gd name="connsiteY5" fmla="*/ 3485485 h 6329432"/>
              <a:gd name="connsiteX6" fmla="*/ 5980508 w 6209783"/>
              <a:gd name="connsiteY6" fmla="*/ 5694350 h 6329432"/>
              <a:gd name="connsiteX7" fmla="*/ 3816919 w 6209783"/>
              <a:gd name="connsiteY7" fmla="*/ 6180987 h 6329432"/>
              <a:gd name="connsiteX8" fmla="*/ 2065030 w 6209783"/>
              <a:gd name="connsiteY8" fmla="*/ 6244736 h 6329432"/>
              <a:gd name="connsiteX9" fmla="*/ 831215 w 6209783"/>
              <a:gd name="connsiteY9" fmla="*/ 5063967 h 6329432"/>
              <a:gd name="connsiteX10" fmla="*/ 455160 w 6209783"/>
              <a:gd name="connsiteY10" fmla="*/ 3533608 h 632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9783" h="6329432">
                <a:moveTo>
                  <a:pt x="455160" y="3533608"/>
                </a:moveTo>
                <a:cubicBezTo>
                  <a:pt x="321814" y="2850808"/>
                  <a:pt x="-263644" y="2088691"/>
                  <a:pt x="139519" y="1522165"/>
                </a:cubicBezTo>
                <a:cubicBezTo>
                  <a:pt x="542667" y="955674"/>
                  <a:pt x="1491995" y="1413859"/>
                  <a:pt x="2140636" y="1165196"/>
                </a:cubicBezTo>
                <a:cubicBezTo>
                  <a:pt x="2839770" y="897178"/>
                  <a:pt x="3311031" y="-209744"/>
                  <a:pt x="4018599" y="35099"/>
                </a:cubicBezTo>
                <a:cubicBezTo>
                  <a:pt x="4733514" y="282489"/>
                  <a:pt x="4473014" y="1430598"/>
                  <a:pt x="4833110" y="2096887"/>
                </a:cubicBezTo>
                <a:cubicBezTo>
                  <a:pt x="5116032" y="2620363"/>
                  <a:pt x="5702516" y="2918445"/>
                  <a:pt x="5883365" y="3485485"/>
                </a:cubicBezTo>
                <a:cubicBezTo>
                  <a:pt x="6112900" y="4205151"/>
                  <a:pt x="6439864" y="5095160"/>
                  <a:pt x="5980508" y="5694350"/>
                </a:cubicBezTo>
                <a:cubicBezTo>
                  <a:pt x="5519034" y="6296316"/>
                  <a:pt x="4567262" y="6075516"/>
                  <a:pt x="3816919" y="6180987"/>
                </a:cubicBezTo>
                <a:cubicBezTo>
                  <a:pt x="3223723" y="6264370"/>
                  <a:pt x="2626184" y="6454671"/>
                  <a:pt x="2065030" y="6244736"/>
                </a:cubicBezTo>
                <a:cubicBezTo>
                  <a:pt x="1518821" y="6040387"/>
                  <a:pt x="1129284" y="5565931"/>
                  <a:pt x="831215" y="5063967"/>
                </a:cubicBezTo>
                <a:cubicBezTo>
                  <a:pt x="556380" y="4601129"/>
                  <a:pt x="558375" y="4062110"/>
                  <a:pt x="455160" y="3533608"/>
                </a:cubicBezTo>
                <a:close/>
              </a:path>
            </a:pathLst>
          </a:custGeom>
          <a:solidFill>
            <a:srgbClr val="FFC000"/>
          </a:solidFill>
          <a:ln w="119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17">
            <a:extLst>
              <a:ext uri="{FF2B5EF4-FFF2-40B4-BE49-F238E27FC236}">
                <a16:creationId xmlns:a16="http://schemas.microsoft.com/office/drawing/2014/main" id="{FE16033E-4934-45C7-99FA-9DA4A55EE3B9}"/>
              </a:ext>
            </a:extLst>
          </p:cNvPr>
          <p:cNvSpPr/>
          <p:nvPr/>
        </p:nvSpPr>
        <p:spPr>
          <a:xfrm>
            <a:off x="8749098" y="2041750"/>
            <a:ext cx="6329432" cy="6233712"/>
          </a:xfrm>
          <a:custGeom>
            <a:avLst/>
            <a:gdLst>
              <a:gd name="connsiteX0" fmla="*/ 6303140 w 6329431"/>
              <a:gd name="connsiteY0" fmla="*/ 2117333 h 6233712"/>
              <a:gd name="connsiteX1" fmla="*/ 5510849 w 6329431"/>
              <a:gd name="connsiteY1" fmla="*/ 4053397 h 6233712"/>
              <a:gd name="connsiteX2" fmla="*/ 4843925 w 6329431"/>
              <a:gd name="connsiteY2" fmla="*/ 6120537 h 6233712"/>
              <a:gd name="connsiteX3" fmla="*/ 2695879 w 6329431"/>
              <a:gd name="connsiteY3" fmla="*/ 5725216 h 6233712"/>
              <a:gd name="connsiteX4" fmla="*/ 1006355 w 6329431"/>
              <a:gd name="connsiteY4" fmla="*/ 5264352 h 6233712"/>
              <a:gd name="connsiteX5" fmla="*/ 6687 w 6329431"/>
              <a:gd name="connsiteY5" fmla="*/ 3753030 h 6233712"/>
              <a:gd name="connsiteX6" fmla="*/ 647696 w 6329431"/>
              <a:gd name="connsiteY6" fmla="*/ 2143883 h 6233712"/>
              <a:gd name="connsiteX7" fmla="*/ 1399362 w 6329431"/>
              <a:gd name="connsiteY7" fmla="*/ 726660 h 6233712"/>
              <a:gd name="connsiteX8" fmla="*/ 3039570 w 6329431"/>
              <a:gd name="connsiteY8" fmla="*/ 3563 h 6233712"/>
              <a:gd name="connsiteX9" fmla="*/ 4554662 w 6329431"/>
              <a:gd name="connsiteY9" fmla="*/ 950323 h 6233712"/>
              <a:gd name="connsiteX10" fmla="*/ 6303140 w 6329431"/>
              <a:gd name="connsiteY10" fmla="*/ 2117333 h 623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29431" h="6233712">
                <a:moveTo>
                  <a:pt x="6303140" y="2117333"/>
                </a:moveTo>
                <a:cubicBezTo>
                  <a:pt x="6513627" y="2800433"/>
                  <a:pt x="5755639" y="3381831"/>
                  <a:pt x="5510849" y="4053397"/>
                </a:cubicBezTo>
                <a:cubicBezTo>
                  <a:pt x="5256678" y="4750699"/>
                  <a:pt x="5482049" y="5741548"/>
                  <a:pt x="4843925" y="6120537"/>
                </a:cubicBezTo>
                <a:cubicBezTo>
                  <a:pt x="4202260" y="6501631"/>
                  <a:pt x="3424278" y="5887736"/>
                  <a:pt x="2695879" y="5725216"/>
                </a:cubicBezTo>
                <a:cubicBezTo>
                  <a:pt x="2111848" y="5594919"/>
                  <a:pt x="1488895" y="5618238"/>
                  <a:pt x="1006355" y="5264352"/>
                </a:cubicBezTo>
                <a:cubicBezTo>
                  <a:pt x="507072" y="4898191"/>
                  <a:pt x="77385" y="4368146"/>
                  <a:pt x="6687" y="3753030"/>
                </a:cubicBezTo>
                <a:cubicBezTo>
                  <a:pt x="-60895" y="3165039"/>
                  <a:pt x="400275" y="2681537"/>
                  <a:pt x="647696" y="2143883"/>
                </a:cubicBezTo>
                <a:cubicBezTo>
                  <a:pt x="876847" y="1645927"/>
                  <a:pt x="990874" y="1092187"/>
                  <a:pt x="1399362" y="726660"/>
                </a:cubicBezTo>
                <a:cubicBezTo>
                  <a:pt x="1855799" y="318227"/>
                  <a:pt x="2428607" y="-39745"/>
                  <a:pt x="3039570" y="3563"/>
                </a:cubicBezTo>
                <a:cubicBezTo>
                  <a:pt x="3648500" y="46727"/>
                  <a:pt x="4042289" y="618460"/>
                  <a:pt x="4554662" y="950323"/>
                </a:cubicBezTo>
                <a:cubicBezTo>
                  <a:pt x="5157549" y="1340799"/>
                  <a:pt x="6091613" y="1430882"/>
                  <a:pt x="6303140" y="2117333"/>
                </a:cubicBezTo>
                <a:close/>
              </a:path>
            </a:pathLst>
          </a:custGeom>
          <a:solidFill>
            <a:srgbClr val="7FDEFA"/>
          </a:solidFill>
          <a:ln w="11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Рисунок 8">
            <a:extLst>
              <a:ext uri="{FF2B5EF4-FFF2-40B4-BE49-F238E27FC236}">
                <a16:creationId xmlns:a16="http://schemas.microsoft.com/office/drawing/2014/main" id="{44F70139-5F6D-4E0C-8263-9E35BEF530AC}"/>
              </a:ext>
            </a:extLst>
          </p:cNvPr>
          <p:cNvSpPr/>
          <p:nvPr/>
        </p:nvSpPr>
        <p:spPr>
          <a:xfrm>
            <a:off x="7498145" y="2767053"/>
            <a:ext cx="5608341" cy="4812025"/>
          </a:xfrm>
          <a:custGeom>
            <a:avLst/>
            <a:gdLst>
              <a:gd name="connsiteX0" fmla="*/ 3566783 w 5608340"/>
              <a:gd name="connsiteY0" fmla="*/ 132566 h 4812025"/>
              <a:gd name="connsiteX1" fmla="*/ 4709917 w 5608340"/>
              <a:gd name="connsiteY1" fmla="*/ 994479 h 4812025"/>
              <a:gd name="connsiteX2" fmla="*/ 5602508 w 5608340"/>
              <a:gd name="connsiteY2" fmla="*/ 2293066 h 4812025"/>
              <a:gd name="connsiteX3" fmla="*/ 5114298 w 5608340"/>
              <a:gd name="connsiteY3" fmla="*/ 3856280 h 4812025"/>
              <a:gd name="connsiteX4" fmla="*/ 3741904 w 5608340"/>
              <a:gd name="connsiteY4" fmla="*/ 4597002 h 4812025"/>
              <a:gd name="connsiteX5" fmla="*/ 2300458 w 5608340"/>
              <a:gd name="connsiteY5" fmla="*/ 4625749 h 4812025"/>
              <a:gd name="connsiteX6" fmla="*/ 177683 w 5608340"/>
              <a:gd name="connsiteY6" fmla="*/ 4564046 h 4812025"/>
              <a:gd name="connsiteX7" fmla="*/ 362480 w 5608340"/>
              <a:gd name="connsiteY7" fmla="*/ 2497833 h 4812025"/>
              <a:gd name="connsiteX8" fmla="*/ 336374 w 5608340"/>
              <a:gd name="connsiteY8" fmla="*/ 667773 h 4812025"/>
              <a:gd name="connsiteX9" fmla="*/ 2064259 w 5608340"/>
              <a:gd name="connsiteY9" fmla="*/ 61046 h 4812025"/>
              <a:gd name="connsiteX10" fmla="*/ 3566783 w 5608340"/>
              <a:gd name="connsiteY10" fmla="*/ 132566 h 481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08340" h="4812025">
                <a:moveTo>
                  <a:pt x="3566783" y="132566"/>
                </a:moveTo>
                <a:cubicBezTo>
                  <a:pt x="4028180" y="295355"/>
                  <a:pt x="4374498" y="638503"/>
                  <a:pt x="4709917" y="994479"/>
                </a:cubicBezTo>
                <a:cubicBezTo>
                  <a:pt x="5079226" y="1386437"/>
                  <a:pt x="5527211" y="1760239"/>
                  <a:pt x="5602508" y="2293066"/>
                </a:cubicBezTo>
                <a:cubicBezTo>
                  <a:pt x="5680809" y="2847268"/>
                  <a:pt x="5465940" y="3420843"/>
                  <a:pt x="5114298" y="3856280"/>
                </a:cubicBezTo>
                <a:cubicBezTo>
                  <a:pt x="4779652" y="4270660"/>
                  <a:pt x="4256063" y="4456396"/>
                  <a:pt x="3741904" y="4597002"/>
                </a:cubicBezTo>
                <a:cubicBezTo>
                  <a:pt x="3266833" y="4726916"/>
                  <a:pt x="2793082" y="4630311"/>
                  <a:pt x="2300458" y="4625749"/>
                </a:cubicBezTo>
                <a:cubicBezTo>
                  <a:pt x="1574855" y="4619049"/>
                  <a:pt x="666144" y="5100376"/>
                  <a:pt x="177683" y="4564046"/>
                </a:cubicBezTo>
                <a:cubicBezTo>
                  <a:pt x="-300042" y="4039501"/>
                  <a:pt x="333633" y="3206099"/>
                  <a:pt x="362480" y="2497833"/>
                </a:cubicBezTo>
                <a:cubicBezTo>
                  <a:pt x="387934" y="1872986"/>
                  <a:pt x="-21714" y="1180521"/>
                  <a:pt x="336374" y="667773"/>
                </a:cubicBezTo>
                <a:cubicBezTo>
                  <a:pt x="694391" y="155134"/>
                  <a:pt x="1446796" y="163347"/>
                  <a:pt x="2064259" y="61046"/>
                </a:cubicBezTo>
                <a:cubicBezTo>
                  <a:pt x="2571240" y="-22950"/>
                  <a:pt x="3082054" y="-38457"/>
                  <a:pt x="3566783" y="132566"/>
                </a:cubicBezTo>
                <a:close/>
              </a:path>
            </a:pathLst>
          </a:custGeom>
          <a:solidFill>
            <a:srgbClr val="B9DB7C"/>
          </a:solidFill>
          <a:ln w="113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3454207B-6985-4203-BF9E-F64DB0CD0C72}"/>
              </a:ext>
            </a:extLst>
          </p:cNvPr>
          <p:cNvSpPr/>
          <p:nvPr userDrawn="1"/>
        </p:nvSpPr>
        <p:spPr>
          <a:xfrm>
            <a:off x="8296030" y="3667989"/>
            <a:ext cx="5432003" cy="54320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Рисунок 21">
            <a:extLst>
              <a:ext uri="{FF2B5EF4-FFF2-40B4-BE49-F238E27FC236}">
                <a16:creationId xmlns:a16="http://schemas.microsoft.com/office/drawing/2014/main" id="{FB8A2738-31C8-4952-AE13-9AFB2924FB4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04262" y="3776221"/>
            <a:ext cx="5215538" cy="5215538"/>
          </a:xfrm>
          <a:prstGeom prst="ellipse">
            <a:avLst/>
          </a:prstGeom>
          <a:ln w="73025" cap="flat" cmpd="sng">
            <a:noFill/>
            <a:round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58391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va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65316" y="875434"/>
            <a:ext cx="5661368" cy="825978"/>
          </a:xfrm>
        </p:spPr>
        <p:txBody>
          <a:bodyPr>
            <a:noAutofit/>
          </a:bodyPr>
          <a:lstStyle>
            <a:lvl1pPr marL="0" indent="0" algn="ctr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Текст 7">
            <a:extLst>
              <a:ext uri="{FF2B5EF4-FFF2-40B4-BE49-F238E27FC236}">
                <a16:creationId xmlns:a16="http://schemas.microsoft.com/office/drawing/2014/main" id="{CFF341A2-88DA-43DA-A9AB-4CCE5B78F7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07270" y="235613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27" name="Текст 7">
            <a:extLst>
              <a:ext uri="{FF2B5EF4-FFF2-40B4-BE49-F238E27FC236}">
                <a16:creationId xmlns:a16="http://schemas.microsoft.com/office/drawing/2014/main" id="{C74183DE-A2C6-4413-BCD8-2A30FF4977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7270" y="367058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8EF4AB86-BBEE-4ADD-9DCB-7C99E1ABD92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7270" y="498503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7603E0BA-FA5B-4B8E-815F-9E2F5499781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2987" y="2356133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7" name="Текст 7">
            <a:extLst>
              <a:ext uri="{FF2B5EF4-FFF2-40B4-BE49-F238E27FC236}">
                <a16:creationId xmlns:a16="http://schemas.microsoft.com/office/drawing/2014/main" id="{9BB23542-983F-4B71-BDDE-0039BBC3A34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2987" y="3670583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CB404E52-7EC7-4899-99A7-0081964EFB2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02987" y="5014651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" name="Рисунок 11">
            <a:extLst>
              <a:ext uri="{FF2B5EF4-FFF2-40B4-BE49-F238E27FC236}">
                <a16:creationId xmlns:a16="http://schemas.microsoft.com/office/drawing/2014/main" id="{D31D197C-0248-45FA-9059-39C436A9ABCB}"/>
              </a:ext>
            </a:extLst>
          </p:cNvPr>
          <p:cNvSpPr/>
          <p:nvPr/>
        </p:nvSpPr>
        <p:spPr>
          <a:xfrm>
            <a:off x="4997760" y="2731252"/>
            <a:ext cx="2875051" cy="2500044"/>
          </a:xfrm>
          <a:custGeom>
            <a:avLst/>
            <a:gdLst>
              <a:gd name="connsiteX0" fmla="*/ 1342 w 2875050"/>
              <a:gd name="connsiteY0" fmla="*/ 1613343 h 2500044"/>
              <a:gd name="connsiteX1" fmla="*/ 530044 w 2875050"/>
              <a:gd name="connsiteY1" fmla="*/ 762578 h 2500044"/>
              <a:gd name="connsiteX2" fmla="*/ 1087872 w 2875050"/>
              <a:gd name="connsiteY2" fmla="*/ 259434 h 2500044"/>
              <a:gd name="connsiteX3" fmla="*/ 1796817 w 2875050"/>
              <a:gd name="connsiteY3" fmla="*/ 150885 h 2500044"/>
              <a:gd name="connsiteX4" fmla="*/ 2766209 w 2875050"/>
              <a:gd name="connsiteY4" fmla="*/ 95499 h 2500044"/>
              <a:gd name="connsiteX5" fmla="*/ 2758436 w 2875050"/>
              <a:gd name="connsiteY5" fmla="*/ 1072402 h 2500044"/>
              <a:gd name="connsiteX6" fmla="*/ 2666616 w 2875050"/>
              <a:gd name="connsiteY6" fmla="*/ 1756221 h 2500044"/>
              <a:gd name="connsiteX7" fmla="*/ 2168471 w 2875050"/>
              <a:gd name="connsiteY7" fmla="*/ 2202910 h 2500044"/>
              <a:gd name="connsiteX8" fmla="*/ 1515516 w 2875050"/>
              <a:gd name="connsiteY8" fmla="*/ 2484461 h 2500044"/>
              <a:gd name="connsiteX9" fmla="*/ 649866 w 2875050"/>
              <a:gd name="connsiteY9" fmla="*/ 2376334 h 2500044"/>
              <a:gd name="connsiteX10" fmla="*/ 1342 w 2875050"/>
              <a:gd name="connsiteY10" fmla="*/ 1613343 h 250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75050" h="2500044">
                <a:moveTo>
                  <a:pt x="1342" y="1613343"/>
                </a:moveTo>
                <a:cubicBezTo>
                  <a:pt x="-24019" y="1271780"/>
                  <a:pt x="315865" y="1029464"/>
                  <a:pt x="530044" y="762578"/>
                </a:cubicBezTo>
                <a:cubicBezTo>
                  <a:pt x="690739" y="562338"/>
                  <a:pt x="856796" y="371017"/>
                  <a:pt x="1087872" y="259434"/>
                </a:cubicBezTo>
                <a:cubicBezTo>
                  <a:pt x="1308581" y="152862"/>
                  <a:pt x="1552915" y="174710"/>
                  <a:pt x="1796817" y="150885"/>
                </a:cubicBezTo>
                <a:cubicBezTo>
                  <a:pt x="2127016" y="118633"/>
                  <a:pt x="2526421" y="-134282"/>
                  <a:pt x="2766209" y="95499"/>
                </a:cubicBezTo>
                <a:cubicBezTo>
                  <a:pt x="3007111" y="326357"/>
                  <a:pt x="2778425" y="739195"/>
                  <a:pt x="2758436" y="1072402"/>
                </a:cubicBezTo>
                <a:cubicBezTo>
                  <a:pt x="2744322" y="1307747"/>
                  <a:pt x="2775641" y="1547308"/>
                  <a:pt x="2666616" y="1756221"/>
                </a:cubicBezTo>
                <a:cubicBezTo>
                  <a:pt x="2560785" y="1959008"/>
                  <a:pt x="2361645" y="2080704"/>
                  <a:pt x="2168471" y="2202910"/>
                </a:cubicBezTo>
                <a:cubicBezTo>
                  <a:pt x="1963115" y="2332833"/>
                  <a:pt x="1756907" y="2456892"/>
                  <a:pt x="1515516" y="2484461"/>
                </a:cubicBezTo>
                <a:cubicBezTo>
                  <a:pt x="1219398" y="2518280"/>
                  <a:pt x="908381" y="2525064"/>
                  <a:pt x="649866" y="2376334"/>
                </a:cubicBezTo>
                <a:cubicBezTo>
                  <a:pt x="353432" y="2205797"/>
                  <a:pt x="26687" y="1954690"/>
                  <a:pt x="1342" y="1613343"/>
                </a:cubicBezTo>
                <a:close/>
              </a:path>
            </a:pathLst>
          </a:custGeom>
          <a:solidFill>
            <a:srgbClr val="7FDEFA"/>
          </a:solidFill>
          <a:ln w="11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7">
            <a:extLst>
              <a:ext uri="{FF2B5EF4-FFF2-40B4-BE49-F238E27FC236}">
                <a16:creationId xmlns:a16="http://schemas.microsoft.com/office/drawing/2014/main" id="{684AD197-590E-4E70-BB90-4071751B1621}"/>
              </a:ext>
            </a:extLst>
          </p:cNvPr>
          <p:cNvSpPr/>
          <p:nvPr/>
        </p:nvSpPr>
        <p:spPr>
          <a:xfrm>
            <a:off x="4207788" y="3145030"/>
            <a:ext cx="2568226" cy="2863686"/>
          </a:xfrm>
          <a:custGeom>
            <a:avLst/>
            <a:gdLst>
              <a:gd name="connsiteX0" fmla="*/ 2303965 w 2568226"/>
              <a:gd name="connsiteY0" fmla="*/ 424225 h 2863685"/>
              <a:gd name="connsiteX1" fmla="*/ 2464797 w 2568226"/>
              <a:gd name="connsiteY1" fmla="*/ 1297369 h 2863685"/>
              <a:gd name="connsiteX2" fmla="*/ 2560640 w 2568226"/>
              <a:gd name="connsiteY2" fmla="*/ 2015598 h 2863685"/>
              <a:gd name="connsiteX3" fmla="*/ 2196986 w 2568226"/>
              <a:gd name="connsiteY3" fmla="*/ 2737655 h 2863685"/>
              <a:gd name="connsiteX4" fmla="*/ 1396858 w 2568226"/>
              <a:gd name="connsiteY4" fmla="*/ 2830407 h 2863685"/>
              <a:gd name="connsiteX5" fmla="*/ 816103 w 2568226"/>
              <a:gd name="connsiteY5" fmla="*/ 2431128 h 2863685"/>
              <a:gd name="connsiteX6" fmla="*/ 24017 w 2568226"/>
              <a:gd name="connsiteY6" fmla="*/ 2067610 h 2863685"/>
              <a:gd name="connsiteX7" fmla="*/ 339985 w 2568226"/>
              <a:gd name="connsiteY7" fmla="*/ 1272096 h 2863685"/>
              <a:gd name="connsiteX8" fmla="*/ 699318 w 2568226"/>
              <a:gd name="connsiteY8" fmla="*/ 630755 h 2863685"/>
              <a:gd name="connsiteX9" fmla="*/ 1427370 w 2568226"/>
              <a:gd name="connsiteY9" fmla="*/ 5646 h 2863685"/>
              <a:gd name="connsiteX10" fmla="*/ 2303965 w 2568226"/>
              <a:gd name="connsiteY10" fmla="*/ 424225 h 2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8226" h="2863685">
                <a:moveTo>
                  <a:pt x="2303965" y="424225"/>
                </a:moveTo>
                <a:cubicBezTo>
                  <a:pt x="2493752" y="660523"/>
                  <a:pt x="2416489" y="997853"/>
                  <a:pt x="2464797" y="1297369"/>
                </a:cubicBezTo>
                <a:cubicBezTo>
                  <a:pt x="2504218" y="1541783"/>
                  <a:pt x="2605936" y="1772003"/>
                  <a:pt x="2560640" y="2015598"/>
                </a:cubicBezTo>
                <a:cubicBezTo>
                  <a:pt x="2510161" y="2287080"/>
                  <a:pt x="2423239" y="2579244"/>
                  <a:pt x="2196986" y="2737655"/>
                </a:cubicBezTo>
                <a:cubicBezTo>
                  <a:pt x="1971288" y="2895681"/>
                  <a:pt x="1665351" y="2889999"/>
                  <a:pt x="1396858" y="2830407"/>
                </a:cubicBezTo>
                <a:cubicBezTo>
                  <a:pt x="1161672" y="2778190"/>
                  <a:pt x="1026613" y="2548096"/>
                  <a:pt x="816103" y="2431128"/>
                </a:cubicBezTo>
                <a:cubicBezTo>
                  <a:pt x="555808" y="2286500"/>
                  <a:pt x="137234" y="2343217"/>
                  <a:pt x="24017" y="2067610"/>
                </a:cubicBezTo>
                <a:cubicBezTo>
                  <a:pt x="-86937" y="1797503"/>
                  <a:pt x="215571" y="1536817"/>
                  <a:pt x="339985" y="1272096"/>
                </a:cubicBezTo>
                <a:cubicBezTo>
                  <a:pt x="446826" y="1044774"/>
                  <a:pt x="535676" y="821343"/>
                  <a:pt x="699318" y="630755"/>
                </a:cubicBezTo>
                <a:cubicBezTo>
                  <a:pt x="912941" y="381956"/>
                  <a:pt x="1102535" y="47455"/>
                  <a:pt x="1427370" y="5646"/>
                </a:cubicBezTo>
                <a:cubicBezTo>
                  <a:pt x="1756933" y="-36772"/>
                  <a:pt x="2096109" y="165412"/>
                  <a:pt x="2303965" y="424225"/>
                </a:cubicBezTo>
                <a:close/>
              </a:path>
            </a:pathLst>
          </a:custGeom>
          <a:solidFill>
            <a:srgbClr val="FFC000"/>
          </a:solidFill>
          <a:ln w="113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Рисунок 5">
            <a:extLst>
              <a:ext uri="{FF2B5EF4-FFF2-40B4-BE49-F238E27FC236}">
                <a16:creationId xmlns:a16="http://schemas.microsoft.com/office/drawing/2014/main" id="{E8FF104A-63FB-4470-A692-FAA697747272}"/>
              </a:ext>
            </a:extLst>
          </p:cNvPr>
          <p:cNvSpPr/>
          <p:nvPr/>
        </p:nvSpPr>
        <p:spPr>
          <a:xfrm>
            <a:off x="4095892" y="2032404"/>
            <a:ext cx="2817765" cy="2723050"/>
          </a:xfrm>
          <a:custGeom>
            <a:avLst/>
            <a:gdLst>
              <a:gd name="connsiteX0" fmla="*/ 2069547 w 2817764"/>
              <a:gd name="connsiteY0" fmla="*/ 204405 h 2723050"/>
              <a:gd name="connsiteX1" fmla="*/ 2775030 w 2817764"/>
              <a:gd name="connsiteY1" fmla="*/ 660205 h 2723050"/>
              <a:gd name="connsiteX2" fmla="*/ 2703485 w 2817764"/>
              <a:gd name="connsiteY2" fmla="*/ 1495818 h 2723050"/>
              <a:gd name="connsiteX3" fmla="*/ 2669849 w 2817764"/>
              <a:gd name="connsiteY3" fmla="*/ 2478969 h 2723050"/>
              <a:gd name="connsiteX4" fmla="*/ 1677143 w 2817764"/>
              <a:gd name="connsiteY4" fmla="*/ 2439473 h 2723050"/>
              <a:gd name="connsiteX5" fmla="*/ 769601 w 2817764"/>
              <a:gd name="connsiteY5" fmla="*/ 2717177 h 2723050"/>
              <a:gd name="connsiteX6" fmla="*/ 20868 w 2817764"/>
              <a:gd name="connsiteY6" fmla="*/ 2042346 h 2723050"/>
              <a:gd name="connsiteX7" fmla="*/ 286177 w 2817764"/>
              <a:gd name="connsiteY7" fmla="*/ 1097708 h 2723050"/>
              <a:gd name="connsiteX8" fmla="*/ 559291 w 2817764"/>
              <a:gd name="connsiteY8" fmla="*/ 342016 h 2723050"/>
              <a:gd name="connsiteX9" fmla="*/ 1306856 w 2817764"/>
              <a:gd name="connsiteY9" fmla="*/ 3310 h 2723050"/>
              <a:gd name="connsiteX10" fmla="*/ 2069547 w 2817764"/>
              <a:gd name="connsiteY10" fmla="*/ 204405 h 272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7764" h="2723050">
                <a:moveTo>
                  <a:pt x="2069547" y="204405"/>
                </a:moveTo>
                <a:cubicBezTo>
                  <a:pt x="2331516" y="321617"/>
                  <a:pt x="2648562" y="402565"/>
                  <a:pt x="2775030" y="660205"/>
                </a:cubicBezTo>
                <a:cubicBezTo>
                  <a:pt x="2901308" y="917430"/>
                  <a:pt x="2720036" y="1209720"/>
                  <a:pt x="2703485" y="1495818"/>
                </a:cubicBezTo>
                <a:cubicBezTo>
                  <a:pt x="2684080" y="1831392"/>
                  <a:pt x="2917291" y="2251464"/>
                  <a:pt x="2669849" y="2478969"/>
                </a:cubicBezTo>
                <a:cubicBezTo>
                  <a:pt x="2419932" y="2708759"/>
                  <a:pt x="2013985" y="2397254"/>
                  <a:pt x="1677143" y="2439473"/>
                </a:cubicBezTo>
                <a:cubicBezTo>
                  <a:pt x="1355373" y="2479810"/>
                  <a:pt x="1084939" y="2792783"/>
                  <a:pt x="769601" y="2717177"/>
                </a:cubicBezTo>
                <a:cubicBezTo>
                  <a:pt x="434678" y="2636870"/>
                  <a:pt x="119389" y="2372391"/>
                  <a:pt x="20868" y="2042346"/>
                </a:cubicBezTo>
                <a:cubicBezTo>
                  <a:pt x="-75025" y="1721097"/>
                  <a:pt x="184965" y="1417334"/>
                  <a:pt x="286177" y="1097708"/>
                </a:cubicBezTo>
                <a:cubicBezTo>
                  <a:pt x="369063" y="835951"/>
                  <a:pt x="372028" y="542804"/>
                  <a:pt x="559291" y="342016"/>
                </a:cubicBezTo>
                <a:cubicBezTo>
                  <a:pt x="750567" y="136924"/>
                  <a:pt x="1027589" y="28755"/>
                  <a:pt x="1306856" y="3310"/>
                </a:cubicBezTo>
                <a:cubicBezTo>
                  <a:pt x="1575266" y="-21148"/>
                  <a:pt x="1823537" y="94335"/>
                  <a:pt x="2069547" y="204405"/>
                </a:cubicBezTo>
                <a:close/>
              </a:path>
            </a:pathLst>
          </a:custGeom>
          <a:solidFill>
            <a:srgbClr val="B9DB7C"/>
          </a:solidFill>
          <a:ln w="118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5AFD667-3881-4DEB-88E5-9644B5CF0B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5134741" y="2292975"/>
            <a:ext cx="1889513" cy="3759438"/>
          </a:xfrm>
          <a:prstGeom prst="rect">
            <a:avLst/>
          </a:prstGeom>
          <a:effectLst>
            <a:softEdge rad="0"/>
          </a:effectLst>
        </p:spPr>
      </p:pic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286BFA68-F045-4831-BB41-A54D6EEB2AF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rot="20700000">
            <a:off x="5251634" y="2404955"/>
            <a:ext cx="1654092" cy="3462652"/>
          </a:xfrm>
          <a:prstGeom prst="roundRect">
            <a:avLst>
              <a:gd name="adj" fmla="val 11085"/>
            </a:avLst>
          </a:prstGeom>
          <a:effectLst>
            <a:softEdge rad="0"/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2601550625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5D3038A0-09DD-4F0C-A8B2-C35E113A4D1C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382608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67DEE035-9D2F-472A-BDD1-C3C6F2018652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463888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8228BAC5-8C37-48BF-BE9F-EAA600CAE4F3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545803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06680E82-2643-4A29-8477-25057C0B0923}"/>
              </a:ext>
            </a:extLst>
          </p:cNvPr>
          <p:cNvCxnSpPr>
            <a:cxnSpLocks/>
          </p:cNvCxnSpPr>
          <p:nvPr userDrawn="1"/>
        </p:nvCxnSpPr>
        <p:spPr>
          <a:xfrm>
            <a:off x="3791126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4CB8B004-C668-4DB6-A459-5FF22F698A71}"/>
              </a:ext>
            </a:extLst>
          </p:cNvPr>
          <p:cNvCxnSpPr>
            <a:cxnSpLocks/>
          </p:cNvCxnSpPr>
          <p:nvPr userDrawn="1"/>
        </p:nvCxnSpPr>
        <p:spPr>
          <a:xfrm>
            <a:off x="4899202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D33D6112-1AE0-413B-AA8D-A55DBCCCA7C9}"/>
              </a:ext>
            </a:extLst>
          </p:cNvPr>
          <p:cNvCxnSpPr>
            <a:cxnSpLocks/>
          </p:cNvCxnSpPr>
          <p:nvPr userDrawn="1"/>
        </p:nvCxnSpPr>
        <p:spPr>
          <a:xfrm>
            <a:off x="6004102" y="2773568"/>
            <a:ext cx="6350" cy="337588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FC689047-450B-45B3-B05E-ADDCB37D59FE}"/>
              </a:ext>
            </a:extLst>
          </p:cNvPr>
          <p:cNvCxnSpPr>
            <a:cxnSpLocks/>
          </p:cNvCxnSpPr>
          <p:nvPr userDrawn="1"/>
        </p:nvCxnSpPr>
        <p:spPr>
          <a:xfrm>
            <a:off x="7115352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Текст 9">
            <a:extLst>
              <a:ext uri="{FF2B5EF4-FFF2-40B4-BE49-F238E27FC236}">
                <a16:creationId xmlns:a16="http://schemas.microsoft.com/office/drawing/2014/main" id="{EC742514-E860-43DA-9425-C253D02AD9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3053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Feb</a:t>
            </a:r>
            <a:endParaRPr lang="ru-RU" dirty="0"/>
          </a:p>
        </p:txBody>
      </p:sp>
      <p:sp>
        <p:nvSpPr>
          <p:cNvPr id="57" name="Текст 9">
            <a:extLst>
              <a:ext uri="{FF2B5EF4-FFF2-40B4-BE49-F238E27FC236}">
                <a16:creationId xmlns:a16="http://schemas.microsoft.com/office/drawing/2014/main" id="{31CC2B08-3AE8-44EF-BBCD-FBBC6A2F7E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4303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Mar</a:t>
            </a:r>
            <a:endParaRPr lang="ru-RU" dirty="0"/>
          </a:p>
        </p:txBody>
      </p:sp>
      <p:sp>
        <p:nvSpPr>
          <p:cNvPr id="58" name="Текст 9">
            <a:extLst>
              <a:ext uri="{FF2B5EF4-FFF2-40B4-BE49-F238E27FC236}">
                <a16:creationId xmlns:a16="http://schemas.microsoft.com/office/drawing/2014/main" id="{0C7DE31B-EF0B-4877-A8B2-ABED17240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920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Apr</a:t>
            </a:r>
            <a:endParaRPr lang="ru-RU" dirty="0"/>
          </a:p>
        </p:txBody>
      </p:sp>
      <p:sp>
        <p:nvSpPr>
          <p:cNvPr id="59" name="Текст 9">
            <a:extLst>
              <a:ext uri="{FF2B5EF4-FFF2-40B4-BE49-F238E27FC236}">
                <a16:creationId xmlns:a16="http://schemas.microsoft.com/office/drawing/2014/main" id="{5929703D-ECD5-4CA5-AFD6-1A1BC7460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0410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May</a:t>
            </a:r>
            <a:endParaRPr lang="ru-RU" dirty="0"/>
          </a:p>
        </p:txBody>
      </p:sp>
      <p:sp>
        <p:nvSpPr>
          <p:cNvPr id="60" name="Текст 9">
            <a:extLst>
              <a:ext uri="{FF2B5EF4-FFF2-40B4-BE49-F238E27FC236}">
                <a16:creationId xmlns:a16="http://schemas.microsoft.com/office/drawing/2014/main" id="{F86549E3-0318-4CD3-A5D4-7A1807469F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1535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Jun</a:t>
            </a:r>
            <a:endParaRPr lang="ru-RU" dirty="0"/>
          </a:p>
        </p:txBody>
      </p:sp>
      <p:sp>
        <p:nvSpPr>
          <p:cNvPr id="61" name="Текст 9">
            <a:extLst>
              <a:ext uri="{FF2B5EF4-FFF2-40B4-BE49-F238E27FC236}">
                <a16:creationId xmlns:a16="http://schemas.microsoft.com/office/drawing/2014/main" id="{107BAC68-4F4B-4B7B-BBCF-F37B22A9A0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507" y="3381972"/>
            <a:ext cx="1930373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1</a:t>
            </a:r>
            <a:endParaRPr lang="ru-RU" dirty="0"/>
          </a:p>
        </p:txBody>
      </p:sp>
      <p:sp>
        <p:nvSpPr>
          <p:cNvPr id="62" name="Текст 9">
            <a:extLst>
              <a:ext uri="{FF2B5EF4-FFF2-40B4-BE49-F238E27FC236}">
                <a16:creationId xmlns:a16="http://schemas.microsoft.com/office/drawing/2014/main" id="{CB06EBD4-37C1-46C0-B220-C2A887A191E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507" y="4223744"/>
            <a:ext cx="1930375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2</a:t>
            </a:r>
            <a:endParaRPr lang="ru-RU" dirty="0"/>
          </a:p>
        </p:txBody>
      </p:sp>
      <p:sp>
        <p:nvSpPr>
          <p:cNvPr id="63" name="Текст 9">
            <a:extLst>
              <a:ext uri="{FF2B5EF4-FFF2-40B4-BE49-F238E27FC236}">
                <a16:creationId xmlns:a16="http://schemas.microsoft.com/office/drawing/2014/main" id="{6CB5D023-F822-4B33-B322-F5F6693EAB8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508" y="5049243"/>
            <a:ext cx="1930380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3</a:t>
            </a:r>
            <a:endParaRPr lang="ru-RU" dirty="0"/>
          </a:p>
        </p:txBody>
      </p: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89FD8C76-FE70-4F24-9244-B28A3A11FA56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Текст 7">
            <a:extLst>
              <a:ext uri="{FF2B5EF4-FFF2-40B4-BE49-F238E27FC236}">
                <a16:creationId xmlns:a16="http://schemas.microsoft.com/office/drawing/2014/main" id="{43E4087C-926E-4669-8302-CB1E8E7CD64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86" name="Текст 3">
            <a:extLst>
              <a:ext uri="{FF2B5EF4-FFF2-40B4-BE49-F238E27FC236}">
                <a16:creationId xmlns:a16="http://schemas.microsoft.com/office/drawing/2014/main" id="{267E0BDA-C4E7-440B-9D90-6DF0D3DBDE1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2" name="Рисунок 72">
            <a:extLst>
              <a:ext uri="{FF2B5EF4-FFF2-40B4-BE49-F238E27FC236}">
                <a16:creationId xmlns:a16="http://schemas.microsoft.com/office/drawing/2014/main" id="{27BB0589-D389-4CF5-8DC7-C18AD7C6D139}"/>
              </a:ext>
            </a:extLst>
          </p:cNvPr>
          <p:cNvSpPr/>
          <p:nvPr userDrawn="1"/>
        </p:nvSpPr>
        <p:spPr>
          <a:xfrm>
            <a:off x="9497523" y="2631934"/>
            <a:ext cx="5552413" cy="5468445"/>
          </a:xfrm>
          <a:custGeom>
            <a:avLst/>
            <a:gdLst>
              <a:gd name="connsiteX0" fmla="*/ 5529350 w 5552413"/>
              <a:gd name="connsiteY0" fmla="*/ 1857403 h 5468444"/>
              <a:gd name="connsiteX1" fmla="*/ 4834322 w 5552413"/>
              <a:gd name="connsiteY1" fmla="*/ 3555791 h 5468444"/>
              <a:gd name="connsiteX2" fmla="*/ 4249272 w 5552413"/>
              <a:gd name="connsiteY2" fmla="*/ 5369163 h 5468444"/>
              <a:gd name="connsiteX3" fmla="*/ 2364925 w 5552413"/>
              <a:gd name="connsiteY3" fmla="*/ 5022373 h 5468444"/>
              <a:gd name="connsiteX4" fmla="*/ 882812 w 5552413"/>
              <a:gd name="connsiteY4" fmla="*/ 4618086 h 5468444"/>
              <a:gd name="connsiteX5" fmla="*/ 5866 w 5552413"/>
              <a:gd name="connsiteY5" fmla="*/ 3292298 h 5468444"/>
              <a:gd name="connsiteX6" fmla="*/ 568183 w 5552413"/>
              <a:gd name="connsiteY6" fmla="*/ 1880694 h 5468444"/>
              <a:gd name="connsiteX7" fmla="*/ 1227573 w 5552413"/>
              <a:gd name="connsiteY7" fmla="*/ 637453 h 5468444"/>
              <a:gd name="connsiteX8" fmla="*/ 2666424 w 5552413"/>
              <a:gd name="connsiteY8" fmla="*/ 3125 h 5468444"/>
              <a:gd name="connsiteX9" fmla="*/ 3995519 w 5552413"/>
              <a:gd name="connsiteY9" fmla="*/ 833659 h 5468444"/>
              <a:gd name="connsiteX10" fmla="*/ 5529350 w 5552413"/>
              <a:gd name="connsiteY10" fmla="*/ 1857403 h 546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52413" h="5468444">
                <a:moveTo>
                  <a:pt x="5529350" y="1857403"/>
                </a:moveTo>
                <a:cubicBezTo>
                  <a:pt x="5713996" y="2456644"/>
                  <a:pt x="5049061" y="2966668"/>
                  <a:pt x="4834322" y="3555791"/>
                </a:cubicBezTo>
                <a:cubicBezTo>
                  <a:pt x="4611354" y="4167490"/>
                  <a:pt x="4809058" y="5036700"/>
                  <a:pt x="4249272" y="5369163"/>
                </a:cubicBezTo>
                <a:cubicBezTo>
                  <a:pt x="3686379" y="5703473"/>
                  <a:pt x="3003904" y="5164941"/>
                  <a:pt x="2364925" y="5022373"/>
                </a:cubicBezTo>
                <a:cubicBezTo>
                  <a:pt x="1852592" y="4908071"/>
                  <a:pt x="1306115" y="4928528"/>
                  <a:pt x="882812" y="4618086"/>
                </a:cubicBezTo>
                <a:cubicBezTo>
                  <a:pt x="444823" y="4296875"/>
                  <a:pt x="67885" y="3831900"/>
                  <a:pt x="5866" y="3292298"/>
                </a:cubicBezTo>
                <a:cubicBezTo>
                  <a:pt x="-53420" y="2776490"/>
                  <a:pt x="351136" y="2352345"/>
                  <a:pt x="568183" y="1880694"/>
                </a:cubicBezTo>
                <a:cubicBezTo>
                  <a:pt x="769202" y="1443869"/>
                  <a:pt x="869232" y="958107"/>
                  <a:pt x="1227573" y="637453"/>
                </a:cubicBezTo>
                <a:cubicBezTo>
                  <a:pt x="1627976" y="279161"/>
                  <a:pt x="2130464" y="-34866"/>
                  <a:pt x="2666424" y="3125"/>
                </a:cubicBezTo>
                <a:cubicBezTo>
                  <a:pt x="3200600" y="40991"/>
                  <a:pt x="3546046" y="542536"/>
                  <a:pt x="3995519" y="833659"/>
                </a:cubicBezTo>
                <a:cubicBezTo>
                  <a:pt x="4524394" y="1176199"/>
                  <a:pt x="5343790" y="1255223"/>
                  <a:pt x="5529350" y="1857403"/>
                </a:cubicBezTo>
                <a:close/>
              </a:path>
            </a:pathLst>
          </a:custGeom>
          <a:solidFill>
            <a:srgbClr val="7FDEFA"/>
          </a:solidFill>
          <a:ln w="104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71">
            <a:extLst>
              <a:ext uri="{FF2B5EF4-FFF2-40B4-BE49-F238E27FC236}">
                <a16:creationId xmlns:a16="http://schemas.microsoft.com/office/drawing/2014/main" id="{5B0B773A-7986-4146-BEFA-BEB398BD569A}"/>
              </a:ext>
            </a:extLst>
          </p:cNvPr>
          <p:cNvSpPr/>
          <p:nvPr userDrawn="1"/>
        </p:nvSpPr>
        <p:spPr>
          <a:xfrm>
            <a:off x="7356312" y="4628888"/>
            <a:ext cx="5447454" cy="5552415"/>
          </a:xfrm>
          <a:custGeom>
            <a:avLst/>
            <a:gdLst>
              <a:gd name="connsiteX0" fmla="*/ 399283 w 5447453"/>
              <a:gd name="connsiteY0" fmla="*/ 3099813 h 5552414"/>
              <a:gd name="connsiteX1" fmla="*/ 122391 w 5447453"/>
              <a:gd name="connsiteY1" fmla="*/ 1335300 h 5552414"/>
              <a:gd name="connsiteX2" fmla="*/ 1877846 w 5447453"/>
              <a:gd name="connsiteY2" fmla="*/ 1022153 h 5552414"/>
              <a:gd name="connsiteX3" fmla="*/ 3525266 w 5447453"/>
              <a:gd name="connsiteY3" fmla="*/ 30790 h 5552414"/>
              <a:gd name="connsiteX4" fmla="*/ 4239785 w 5447453"/>
              <a:gd name="connsiteY4" fmla="*/ 1839468 h 5552414"/>
              <a:gd name="connsiteX5" fmla="*/ 5161108 w 5447453"/>
              <a:gd name="connsiteY5" fmla="*/ 3057598 h 5552414"/>
              <a:gd name="connsiteX6" fmla="*/ 5246325 w 5447453"/>
              <a:gd name="connsiteY6" fmla="*/ 4995297 h 5552414"/>
              <a:gd name="connsiteX7" fmla="*/ 3348344 w 5447453"/>
              <a:gd name="connsiteY7" fmla="*/ 5422193 h 5552414"/>
              <a:gd name="connsiteX8" fmla="*/ 1811522 w 5447453"/>
              <a:gd name="connsiteY8" fmla="*/ 5478116 h 5552414"/>
              <a:gd name="connsiteX9" fmla="*/ 729172 w 5447453"/>
              <a:gd name="connsiteY9" fmla="*/ 4442302 h 5552414"/>
              <a:gd name="connsiteX10" fmla="*/ 399283 w 5447453"/>
              <a:gd name="connsiteY10" fmla="*/ 3099813 h 555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453" h="5552414">
                <a:moveTo>
                  <a:pt x="399283" y="3099813"/>
                </a:moveTo>
                <a:cubicBezTo>
                  <a:pt x="282307" y="2500835"/>
                  <a:pt x="-231279" y="1832278"/>
                  <a:pt x="122391" y="1335300"/>
                </a:cubicBezTo>
                <a:cubicBezTo>
                  <a:pt x="476047" y="838353"/>
                  <a:pt x="1308834" y="1240290"/>
                  <a:pt x="1877846" y="1022153"/>
                </a:cubicBezTo>
                <a:cubicBezTo>
                  <a:pt x="2491152" y="787038"/>
                  <a:pt x="2904560" y="-183995"/>
                  <a:pt x="3525266" y="30790"/>
                </a:cubicBezTo>
                <a:cubicBezTo>
                  <a:pt x="4152416" y="247810"/>
                  <a:pt x="3923895" y="1254974"/>
                  <a:pt x="4239785" y="1839468"/>
                </a:cubicBezTo>
                <a:cubicBezTo>
                  <a:pt x="4487975" y="2298681"/>
                  <a:pt x="5002460" y="2560169"/>
                  <a:pt x="5161108" y="3057598"/>
                </a:cubicBezTo>
                <a:cubicBezTo>
                  <a:pt x="5362464" y="3688915"/>
                  <a:pt x="5649290" y="4469665"/>
                  <a:pt x="5246325" y="4995297"/>
                </a:cubicBezTo>
                <a:cubicBezTo>
                  <a:pt x="4841503" y="5523364"/>
                  <a:pt x="4006573" y="5329670"/>
                  <a:pt x="3348344" y="5422193"/>
                </a:cubicBezTo>
                <a:cubicBezTo>
                  <a:pt x="2827971" y="5495340"/>
                  <a:pt x="2303787" y="5662279"/>
                  <a:pt x="1811522" y="5478116"/>
                </a:cubicBezTo>
                <a:cubicBezTo>
                  <a:pt x="1332366" y="5298853"/>
                  <a:pt x="990650" y="4882643"/>
                  <a:pt x="729172" y="4442302"/>
                </a:cubicBezTo>
                <a:cubicBezTo>
                  <a:pt x="488077" y="4036282"/>
                  <a:pt x="489828" y="3563435"/>
                  <a:pt x="399283" y="3099813"/>
                </a:cubicBezTo>
                <a:close/>
              </a:path>
            </a:pathLst>
          </a:custGeom>
          <a:solidFill>
            <a:srgbClr val="FFC000"/>
          </a:solidFill>
          <a:ln w="10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Рисунок 73">
            <a:extLst>
              <a:ext uri="{FF2B5EF4-FFF2-40B4-BE49-F238E27FC236}">
                <a16:creationId xmlns:a16="http://schemas.microsoft.com/office/drawing/2014/main" id="{44F2B89F-822C-45A8-ADEC-94FDB7CAF666}"/>
              </a:ext>
            </a:extLst>
          </p:cNvPr>
          <p:cNvSpPr/>
          <p:nvPr userDrawn="1"/>
        </p:nvSpPr>
        <p:spPr>
          <a:xfrm>
            <a:off x="8869978" y="3792125"/>
            <a:ext cx="4810835" cy="4221288"/>
          </a:xfrm>
          <a:custGeom>
            <a:avLst/>
            <a:gdLst>
              <a:gd name="connsiteX0" fmla="*/ 3059586 w 4810835"/>
              <a:gd name="connsiteY0" fmla="*/ 116292 h 4221288"/>
              <a:gd name="connsiteX1" fmla="*/ 4040167 w 4810835"/>
              <a:gd name="connsiteY1" fmla="*/ 872394 h 4221288"/>
              <a:gd name="connsiteX2" fmla="*/ 4805832 w 4810835"/>
              <a:gd name="connsiteY2" fmla="*/ 2011563 h 4221288"/>
              <a:gd name="connsiteX3" fmla="*/ 4387046 w 4810835"/>
              <a:gd name="connsiteY3" fmla="*/ 3382873 h 4221288"/>
              <a:gd name="connsiteX4" fmla="*/ 3209806 w 4810835"/>
              <a:gd name="connsiteY4" fmla="*/ 4032662 h 4221288"/>
              <a:gd name="connsiteX5" fmla="*/ 1973333 w 4810835"/>
              <a:gd name="connsiteY5" fmla="*/ 4057880 h 4221288"/>
              <a:gd name="connsiteX6" fmla="*/ 152416 w 4810835"/>
              <a:gd name="connsiteY6" fmla="*/ 4003752 h 4221288"/>
              <a:gd name="connsiteX7" fmla="*/ 310936 w 4810835"/>
              <a:gd name="connsiteY7" fmla="*/ 2191192 h 4221288"/>
              <a:gd name="connsiteX8" fmla="*/ 288541 w 4810835"/>
              <a:gd name="connsiteY8" fmla="*/ 585796 h 4221288"/>
              <a:gd name="connsiteX9" fmla="*/ 1770722 w 4810835"/>
              <a:gd name="connsiteY9" fmla="*/ 53552 h 4221288"/>
              <a:gd name="connsiteX10" fmla="*/ 3059586 w 4810835"/>
              <a:gd name="connsiteY10" fmla="*/ 116292 h 42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0835" h="4221288">
                <a:moveTo>
                  <a:pt x="3059586" y="116292"/>
                </a:moveTo>
                <a:cubicBezTo>
                  <a:pt x="3455373" y="259097"/>
                  <a:pt x="3752444" y="560119"/>
                  <a:pt x="4040167" y="872394"/>
                </a:cubicBezTo>
                <a:cubicBezTo>
                  <a:pt x="4356961" y="1216234"/>
                  <a:pt x="4741242" y="1544148"/>
                  <a:pt x="4805832" y="2011563"/>
                </a:cubicBezTo>
                <a:cubicBezTo>
                  <a:pt x="4872999" y="2497730"/>
                  <a:pt x="4688684" y="3000891"/>
                  <a:pt x="4387046" y="3382873"/>
                </a:cubicBezTo>
                <a:cubicBezTo>
                  <a:pt x="4099986" y="3746383"/>
                  <a:pt x="3650851" y="3909317"/>
                  <a:pt x="3209806" y="4032662"/>
                </a:cubicBezTo>
                <a:cubicBezTo>
                  <a:pt x="2802290" y="4146627"/>
                  <a:pt x="2395906" y="4061882"/>
                  <a:pt x="1973333" y="4057880"/>
                </a:cubicBezTo>
                <a:cubicBezTo>
                  <a:pt x="1350911" y="4052002"/>
                  <a:pt x="571419" y="4474241"/>
                  <a:pt x="152416" y="4003752"/>
                </a:cubicBezTo>
                <a:cubicBezTo>
                  <a:pt x="-257376" y="3543601"/>
                  <a:pt x="286191" y="2812510"/>
                  <a:pt x="310936" y="2191192"/>
                </a:cubicBezTo>
                <a:cubicBezTo>
                  <a:pt x="332770" y="1643054"/>
                  <a:pt x="-18626" y="1035597"/>
                  <a:pt x="288541" y="585796"/>
                </a:cubicBezTo>
                <a:cubicBezTo>
                  <a:pt x="595648" y="136090"/>
                  <a:pt x="1241061" y="143294"/>
                  <a:pt x="1770722" y="53552"/>
                </a:cubicBezTo>
                <a:cubicBezTo>
                  <a:pt x="2205610" y="-20133"/>
                  <a:pt x="2643786" y="-33736"/>
                  <a:pt x="3059586" y="116292"/>
                </a:cubicBezTo>
                <a:close/>
              </a:path>
            </a:pathLst>
          </a:custGeom>
          <a:solidFill>
            <a:srgbClr val="B9DB7C"/>
          </a:solidFill>
          <a:ln w="97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32CC293E-96D7-435A-831D-D2FDAC209CB5}"/>
              </a:ext>
            </a:extLst>
          </p:cNvPr>
          <p:cNvSpPr/>
          <p:nvPr userDrawn="1"/>
        </p:nvSpPr>
        <p:spPr>
          <a:xfrm>
            <a:off x="9347492" y="4303712"/>
            <a:ext cx="4520533" cy="4520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Рисунок 21">
            <a:extLst>
              <a:ext uri="{FF2B5EF4-FFF2-40B4-BE49-F238E27FC236}">
                <a16:creationId xmlns:a16="http://schemas.microsoft.com/office/drawing/2014/main" id="{A36739F1-DDEF-46EB-A78D-0B7C3258871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419402" y="4375622"/>
            <a:ext cx="4340390" cy="4340390"/>
          </a:xfrm>
          <a:prstGeom prst="ellipse">
            <a:avLst/>
          </a:prstGeom>
          <a:ln w="73025" cap="flat" cmpd="sng">
            <a:noFill/>
            <a:round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75766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3">
            <a:extLst>
              <a:ext uri="{FF2B5EF4-FFF2-40B4-BE49-F238E27FC236}">
                <a16:creationId xmlns:a16="http://schemas.microsoft.com/office/drawing/2014/main" id="{3F131695-08D6-4F86-A895-2382C5D49C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2620560"/>
            <a:ext cx="4877835" cy="701677"/>
          </a:xfrm>
        </p:spPr>
        <p:txBody>
          <a:bodyPr>
            <a:norm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66535B68-8907-4451-9AF5-6DE8097580A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4806" y="3322237"/>
            <a:ext cx="4877315" cy="18522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4966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EE60-0C67-48B8-9678-1A4B367A8C39}" type="datetime1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35945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4496B-7FF1-4670-B921-C2FABEAA1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2F8A84-5781-471D-886F-4B50791C7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2F8EF7-E29E-43BF-8EAF-3687CF57F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ACBC-5E3A-4C23-B4A2-4C46576A0609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3FC1F2-9587-4901-95AF-D2596874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D5AFF7-DD7E-4E79-99F5-75FE04D1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97391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FE6BF-E93D-457C-B993-1714F68D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00C2DE-59FC-4251-B076-1AED987F7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EEDDEC-DDDA-47E7-81BC-DC2B9A42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7675-C892-4ED8-9469-0228A5B0D797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58EE42-0A40-4945-8F0F-0C4C1E035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D5DBE3-D8BF-4EB1-9622-417FA569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26901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FD7F1-D126-4C4C-A74B-E4D4EC36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325019-CE28-4BEE-B0A9-FDF91BADD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A65289-2351-4834-B8FB-E73AB47C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0CCD99-85E2-4C1B-93C9-AE23C4C4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BFED-9D7C-42E2-8DA2-1B5EC52D5664}" type="datetime1">
              <a:rPr lang="en-US" smtClean="0"/>
              <a:t>8/3/2023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586026-F3A9-4226-BC8C-87DD72A6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87F987-16D5-446B-96BF-81362295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44902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FC297-614C-4F1A-B0E2-CC1A6494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EA723-E480-459B-9FE4-D73E3A51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2E808E-9516-4497-95FC-2B95D9ACF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3C19F65-587F-4160-B38D-FD199F843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8EFA328-1F13-48FF-B8A2-82B2CD61C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E861516-007B-45CC-883B-75BDA227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0A22-BB1C-4603-93B6-92B67F99B8DC}" type="datetime1">
              <a:rPr lang="en-US" smtClean="0"/>
              <a:t>8/3/2023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62AB4C7-DEF0-4E17-9230-DEF162378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1219C82-CA9B-4211-B2AD-F87BEB54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97523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50" dirty="0"/>
              <a:t> </a:t>
            </a:r>
            <a:r>
              <a:rPr spc="-5" dirty="0"/>
              <a:t>2023</a:t>
            </a:r>
            <a:r>
              <a:rPr dirty="0"/>
              <a:t> </a:t>
            </a:r>
            <a:r>
              <a:rPr spc="-5" dirty="0"/>
              <a:t>SAP</a:t>
            </a:r>
            <a:r>
              <a:rPr spc="5" dirty="0"/>
              <a:t> </a:t>
            </a:r>
            <a:r>
              <a:rPr spc="-5" dirty="0"/>
              <a:t>SE</a:t>
            </a:r>
            <a:r>
              <a:rPr dirty="0"/>
              <a:t> or</a:t>
            </a:r>
            <a:r>
              <a:rPr spc="-10" dirty="0"/>
              <a:t> </a:t>
            </a:r>
            <a:r>
              <a:rPr spc="-5" dirty="0"/>
              <a:t>an</a:t>
            </a:r>
            <a:r>
              <a:rPr dirty="0"/>
              <a:t> </a:t>
            </a:r>
            <a:r>
              <a:rPr spc="-5" dirty="0"/>
              <a:t>SAP</a:t>
            </a:r>
            <a:r>
              <a:rPr dirty="0"/>
              <a:t> affiliate</a:t>
            </a:r>
            <a:r>
              <a:rPr spc="-35" dirty="0"/>
              <a:t> </a:t>
            </a:r>
            <a:r>
              <a:rPr spc="-5" dirty="0"/>
              <a:t>company.</a:t>
            </a:r>
            <a:r>
              <a:rPr spc="2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dirty="0"/>
              <a:t>reserved.</a:t>
            </a:r>
            <a:r>
              <a:rPr spc="180" dirty="0"/>
              <a:t> </a:t>
            </a:r>
            <a:r>
              <a:rPr spc="-445" dirty="0"/>
              <a:t>ǀ</a:t>
            </a:r>
            <a:r>
              <a:rPr spc="305" dirty="0"/>
              <a:t> </a:t>
            </a:r>
            <a:r>
              <a:rPr spc="-5" dirty="0"/>
              <a:t>PUBLIC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2006A-6A1E-49CA-8F7B-49BF9BBFA4D8}" type="datetime1">
              <a:rPr lang="en-US" smtClean="0"/>
              <a:t>8/3/2023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32E77-57B7-4EDE-9494-2C3BAA81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154B2C-3EAF-4C2B-ACF7-B1D3EABB7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5EAF-DFA3-494A-9FCE-EDB0FFB24459}" type="datetime1">
              <a:rPr lang="en-US" smtClean="0"/>
              <a:t>8/3/2023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DE068CA-BBC1-4D73-A35E-F2823B13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0B4DDC-FA95-4383-81EF-D35DECB1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44514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18B5BA-019B-429D-B344-0359C761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95A56-5FAA-4C5B-9642-DDBFD6B96F85}" type="datetime1">
              <a:rPr lang="en-US" smtClean="0"/>
              <a:t>8/3/2023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BCCEFB2-84DC-4366-96A0-473A759D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94EF7B-436B-4A7D-B5E6-2935EEB6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10067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A120B-35AA-4D7B-A5C2-4A200A553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70D96E-BF23-4D91-A150-88978E7CA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72445E-C0AC-46BF-B0DA-E1A34AF11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8409A0-B5AB-4B0B-AA17-2D64E088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C2A0-AF88-4B2A-BD30-9F47D56A14A6}" type="datetime1">
              <a:rPr lang="en-US" smtClean="0"/>
              <a:t>8/3/2023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894A66-2ACC-4EB8-938A-556D7D94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C527A4-FC80-47EE-A872-D9B4CAF3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20007"/>
      </p:ext>
    </p:extLst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AEA67-284F-4F4D-8FF7-22D2CBDC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22E217-5E35-443B-BDB2-9E04A0182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D6FCBA-B063-485C-B55E-B8A66F34A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4035ED-5E52-4B95-8036-9D229AED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274B-65D4-47B4-9099-08BEFEB0D593}" type="datetime1">
              <a:rPr lang="en-US" smtClean="0"/>
              <a:t>8/3/2023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B7B8F7-E4A1-4AD9-BF71-95F10168B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5090BE-BA85-442A-B1A4-B62F47F2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79436"/>
      </p:ext>
    </p:extLst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A5AC5-E9E7-4501-A1A8-0C569AFE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41DA64-97C2-4B0D-9FCD-2C9CEB684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AE168E-335A-4E26-901D-2BC18FAD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EB0F-40E7-43AE-BAA7-84D4A93D98D9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C983F6-460D-421A-8524-881087FE9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C48BF6-7258-4C27-90E6-D108D3CE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268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0E6D9C-EEDE-4CBA-872E-E2AC78313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87DC74-3DC4-4384-84F9-E818CA4CD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433991-278A-4434-B1EC-88468397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A1B9-CD59-4226-BAA0-5DAE3CCBA36C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6DC647-B234-480C-AD0C-A3160E9F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9C4F42-7774-4D5F-A445-EE4A2599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806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6201155"/>
            <a:ext cx="1306068" cy="3764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439" y="1436623"/>
            <a:ext cx="11215471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1C24C-0968-4AFD-9ABD-A221165222D5}" type="datetime1">
              <a:rPr lang="en-US" smtClean="0"/>
              <a:t>8/3/2023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4437599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E0651-D185-443F-8A8C-565F4F578E5D}" type="datetime1">
              <a:rPr lang="en-US" smtClean="0"/>
              <a:t>8/3/2023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4289643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91BF5-A92F-4C1B-AD43-AD49674E5422}" type="datetime1">
              <a:rPr lang="en-US" smtClean="0"/>
              <a:t>8/3/2023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6918570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616E9-BAD2-4D56-A656-3D5D2795C90F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843762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67967"/>
            <a:ext cx="12195047" cy="507796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097524" y="1267967"/>
            <a:ext cx="5581015" cy="5078095"/>
          </a:xfrm>
          <a:custGeom>
            <a:avLst/>
            <a:gdLst/>
            <a:ahLst/>
            <a:cxnLst/>
            <a:rect l="l" t="t" r="r" b="b"/>
            <a:pathLst>
              <a:path w="5581015" h="5078095">
                <a:moveTo>
                  <a:pt x="5580887" y="0"/>
                </a:moveTo>
                <a:lnTo>
                  <a:pt x="0" y="0"/>
                </a:lnTo>
                <a:lnTo>
                  <a:pt x="0" y="5077968"/>
                </a:lnTo>
                <a:lnTo>
                  <a:pt x="5580887" y="5077968"/>
                </a:lnTo>
                <a:lnTo>
                  <a:pt x="5580887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50" dirty="0"/>
              <a:t> </a:t>
            </a:r>
            <a:r>
              <a:rPr spc="-5" dirty="0"/>
              <a:t>2023</a:t>
            </a:r>
            <a:r>
              <a:rPr dirty="0"/>
              <a:t> </a:t>
            </a:r>
            <a:r>
              <a:rPr spc="-5" dirty="0"/>
              <a:t>SAP</a:t>
            </a:r>
            <a:r>
              <a:rPr spc="5" dirty="0"/>
              <a:t> </a:t>
            </a:r>
            <a:r>
              <a:rPr spc="-5" dirty="0"/>
              <a:t>SE</a:t>
            </a:r>
            <a:r>
              <a:rPr dirty="0"/>
              <a:t> or</a:t>
            </a:r>
            <a:r>
              <a:rPr spc="-10" dirty="0"/>
              <a:t> </a:t>
            </a:r>
            <a:r>
              <a:rPr spc="-5" dirty="0"/>
              <a:t>an</a:t>
            </a:r>
            <a:r>
              <a:rPr dirty="0"/>
              <a:t> </a:t>
            </a:r>
            <a:r>
              <a:rPr spc="-5" dirty="0"/>
              <a:t>SAP</a:t>
            </a:r>
            <a:r>
              <a:rPr dirty="0"/>
              <a:t> affiliate</a:t>
            </a:r>
            <a:r>
              <a:rPr spc="-35" dirty="0"/>
              <a:t> </a:t>
            </a:r>
            <a:r>
              <a:rPr spc="-5" dirty="0"/>
              <a:t>company.</a:t>
            </a:r>
            <a:r>
              <a:rPr spc="2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dirty="0"/>
              <a:t>reserved.</a:t>
            </a:r>
            <a:r>
              <a:rPr spc="180" dirty="0"/>
              <a:t> </a:t>
            </a:r>
            <a:r>
              <a:rPr spc="-445" dirty="0"/>
              <a:t>ǀ</a:t>
            </a:r>
            <a:r>
              <a:rPr spc="305" dirty="0"/>
              <a:t> </a:t>
            </a:r>
            <a:r>
              <a:rPr spc="-5" dirty="0"/>
              <a:t>PUBLIC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2954D-598B-4D28-91A1-5E4C6E648972}" type="datetime1">
              <a:rPr lang="en-US" smtClean="0"/>
              <a:t>8/3/2023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270DC-04CE-4DA1-BF8A-16BB600C4261}" type="datetime1">
              <a:rPr lang="en-US" smtClean="0"/>
              <a:t>8/3/2023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0928878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203" y="5827912"/>
            <a:ext cx="1042911" cy="10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919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cuts Servic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B32E0-F8F3-3597-7F15-D4A94CA5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02187" y="5511836"/>
            <a:ext cx="1134147" cy="1015663"/>
          </a:xfrm>
        </p:spPr>
        <p:txBody>
          <a:bodyPr/>
          <a:lstStyle>
            <a:lvl1pPr algn="ctr">
              <a:defRPr sz="6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F0C701-82BE-2577-5684-B860279668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477" y="1916831"/>
            <a:ext cx="2439034" cy="4081198"/>
          </a:xfrm>
          <a:custGeom>
            <a:avLst/>
            <a:gdLst>
              <a:gd name="connsiteX0" fmla="*/ 0 w 5387347"/>
              <a:gd name="connsiteY0" fmla="*/ 0 h 3600400"/>
              <a:gd name="connsiteX1" fmla="*/ 5387347 w 5387347"/>
              <a:gd name="connsiteY1" fmla="*/ 0 h 3600400"/>
              <a:gd name="connsiteX2" fmla="*/ 5387347 w 5387347"/>
              <a:gd name="connsiteY2" fmla="*/ 3600400 h 3600400"/>
              <a:gd name="connsiteX3" fmla="*/ 0 w 5387347"/>
              <a:gd name="connsiteY3" fmla="*/ 3600400 h 36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7347" h="3600400">
                <a:moveTo>
                  <a:pt x="0" y="0"/>
                </a:moveTo>
                <a:lnTo>
                  <a:pt x="5387347" y="0"/>
                </a:lnTo>
                <a:lnTo>
                  <a:pt x="5387347" y="3600400"/>
                </a:lnTo>
                <a:lnTo>
                  <a:pt x="0" y="3600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8F6D1FE-E56F-3241-6F5F-233B5D67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96451" y="3382834"/>
            <a:ext cx="3859795" cy="92333"/>
          </a:xfrm>
        </p:spPr>
        <p:txBody>
          <a:bodyPr/>
          <a:lstStyle>
            <a:lvl1pPr>
              <a:defRPr spc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www.anubhavtrainings.com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2149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50" dirty="0"/>
              <a:t> </a:t>
            </a:r>
            <a:r>
              <a:rPr spc="-5" dirty="0"/>
              <a:t>2023</a:t>
            </a:r>
            <a:r>
              <a:rPr dirty="0"/>
              <a:t> </a:t>
            </a:r>
            <a:r>
              <a:rPr spc="-5" dirty="0"/>
              <a:t>SAP</a:t>
            </a:r>
            <a:r>
              <a:rPr spc="5" dirty="0"/>
              <a:t> </a:t>
            </a:r>
            <a:r>
              <a:rPr spc="-5" dirty="0"/>
              <a:t>SE</a:t>
            </a:r>
            <a:r>
              <a:rPr dirty="0"/>
              <a:t> or</a:t>
            </a:r>
            <a:r>
              <a:rPr spc="-10" dirty="0"/>
              <a:t> </a:t>
            </a:r>
            <a:r>
              <a:rPr spc="-5" dirty="0"/>
              <a:t>an</a:t>
            </a:r>
            <a:r>
              <a:rPr dirty="0"/>
              <a:t> </a:t>
            </a:r>
            <a:r>
              <a:rPr spc="-5" dirty="0"/>
              <a:t>SAP</a:t>
            </a:r>
            <a:r>
              <a:rPr dirty="0"/>
              <a:t> affiliate</a:t>
            </a:r>
            <a:r>
              <a:rPr spc="-35" dirty="0"/>
              <a:t> </a:t>
            </a:r>
            <a:r>
              <a:rPr spc="-5" dirty="0"/>
              <a:t>company.</a:t>
            </a:r>
            <a:r>
              <a:rPr spc="2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dirty="0"/>
              <a:t>reserved.</a:t>
            </a:r>
            <a:r>
              <a:rPr spc="180" dirty="0"/>
              <a:t> </a:t>
            </a:r>
            <a:r>
              <a:rPr spc="-445" dirty="0"/>
              <a:t>ǀ</a:t>
            </a:r>
            <a:r>
              <a:rPr spc="305" dirty="0"/>
              <a:t> </a:t>
            </a:r>
            <a:r>
              <a:rPr spc="-5" dirty="0"/>
              <a:t>PUBLIC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6E17E-D956-4262-81BF-DC6B19A958C1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50" dirty="0"/>
              <a:t> </a:t>
            </a:r>
            <a:r>
              <a:rPr spc="-5" dirty="0"/>
              <a:t>2023</a:t>
            </a:r>
            <a:r>
              <a:rPr dirty="0"/>
              <a:t> </a:t>
            </a:r>
            <a:r>
              <a:rPr spc="-5" dirty="0"/>
              <a:t>SAP</a:t>
            </a:r>
            <a:r>
              <a:rPr spc="5" dirty="0"/>
              <a:t> </a:t>
            </a:r>
            <a:r>
              <a:rPr spc="-5" dirty="0"/>
              <a:t>SE</a:t>
            </a:r>
            <a:r>
              <a:rPr dirty="0"/>
              <a:t> or</a:t>
            </a:r>
            <a:r>
              <a:rPr spc="-10" dirty="0"/>
              <a:t> </a:t>
            </a:r>
            <a:r>
              <a:rPr spc="-5" dirty="0"/>
              <a:t>an</a:t>
            </a:r>
            <a:r>
              <a:rPr dirty="0"/>
              <a:t> </a:t>
            </a:r>
            <a:r>
              <a:rPr spc="-5" dirty="0"/>
              <a:t>SAP</a:t>
            </a:r>
            <a:r>
              <a:rPr dirty="0"/>
              <a:t> affiliate</a:t>
            </a:r>
            <a:r>
              <a:rPr spc="-35" dirty="0"/>
              <a:t> </a:t>
            </a:r>
            <a:r>
              <a:rPr spc="-5" dirty="0"/>
              <a:t>company.</a:t>
            </a:r>
            <a:r>
              <a:rPr spc="2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dirty="0"/>
              <a:t>reserved.</a:t>
            </a:r>
            <a:r>
              <a:rPr spc="180" dirty="0"/>
              <a:t> </a:t>
            </a:r>
            <a:r>
              <a:rPr spc="-445" dirty="0"/>
              <a:t>ǀ</a:t>
            </a:r>
            <a:r>
              <a:rPr spc="305" dirty="0"/>
              <a:t> </a:t>
            </a:r>
            <a:r>
              <a:rPr spc="-5" dirty="0"/>
              <a:t>PUBLIC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D2818-48FE-4FDD-87C8-CA16EBFED78F}" type="datetime1">
              <a:rPr lang="en-US" smtClean="0"/>
              <a:t>8/3/2023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378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468735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Овал 33">
            <a:extLst>
              <a:ext uri="{FF2B5EF4-FFF2-40B4-BE49-F238E27FC236}">
                <a16:creationId xmlns:a16="http://schemas.microsoft.com/office/drawing/2014/main" id="{37EAE53B-AFB3-44ED-883F-57F17134B672}"/>
              </a:ext>
            </a:extLst>
          </p:cNvPr>
          <p:cNvSpPr/>
          <p:nvPr userDrawn="1"/>
        </p:nvSpPr>
        <p:spPr>
          <a:xfrm>
            <a:off x="10439401" y="-2170521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4632" y="3072290"/>
            <a:ext cx="2105545" cy="1302860"/>
          </a:xfrm>
        </p:spPr>
        <p:txBody>
          <a:bodyPr>
            <a:noAutofit/>
          </a:bodyPr>
          <a:lstStyle>
            <a:lvl1pPr marL="0" indent="0">
              <a:buNone/>
              <a:defRPr sz="99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u-RU" dirty="0"/>
              <a:t>45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B55C1AA-2658-44FA-A65A-1B4721D133A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07707" y="3615136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E95151F-3820-464C-9E7A-E168C07226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979E5A70-D3F2-41DE-93DB-ECD4E2CE1D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88657" y="3168650"/>
            <a:ext cx="2105545" cy="40342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</a:t>
            </a: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8C55378-175B-4DAE-A7BE-7E02E2BF9971}"/>
              </a:ext>
            </a:extLst>
          </p:cNvPr>
          <p:cNvCxnSpPr/>
          <p:nvPr userDrawn="1"/>
        </p:nvCxnSpPr>
        <p:spPr>
          <a:xfrm>
            <a:off x="2432050" y="3662363"/>
            <a:ext cx="754063" cy="0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91362B2F-174C-4B00-B32E-B8F84897249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67277" y="3072290"/>
            <a:ext cx="2105545" cy="1302860"/>
          </a:xfrm>
        </p:spPr>
        <p:txBody>
          <a:bodyPr>
            <a:noAutofit/>
          </a:bodyPr>
          <a:lstStyle>
            <a:lvl1pPr marL="0" indent="0">
              <a:buNone/>
              <a:defRPr sz="99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87</a:t>
            </a:r>
            <a:endParaRPr lang="ru-RU" dirty="0"/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63CB93EC-D1EF-47C5-B9CC-FD182E5BC0F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40352" y="3615136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72191837-0CF4-421E-ADAE-EC983E03FBB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21302" y="3168650"/>
            <a:ext cx="2105545" cy="40342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women</a:t>
            </a:r>
            <a:endParaRPr lang="ru-RU" dirty="0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AE3C8A4D-6493-4FF5-9FD0-69ADB9BF3332}"/>
              </a:ext>
            </a:extLst>
          </p:cNvPr>
          <p:cNvCxnSpPr/>
          <p:nvPr userDrawn="1"/>
        </p:nvCxnSpPr>
        <p:spPr>
          <a:xfrm>
            <a:off x="8264695" y="3662363"/>
            <a:ext cx="754063" cy="0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85B6A0A-14CF-447D-9E94-C08BC774E714}"/>
              </a:ext>
            </a:extLst>
          </p:cNvPr>
          <p:cNvGrpSpPr/>
          <p:nvPr userDrawn="1"/>
        </p:nvGrpSpPr>
        <p:grpSpPr>
          <a:xfrm>
            <a:off x="10813258" y="4600569"/>
            <a:ext cx="566738" cy="2231238"/>
            <a:chOff x="10813258" y="4600569"/>
            <a:chExt cx="566738" cy="2231238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896CF8BA-37C3-4CA2-A9CC-F15C7365BDD8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79F0EF99-28A9-4750-AC57-1D7B0697DABB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0AFC4BA3-660A-4823-9EB4-2FDB76A8DC10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F64C2237-F2AB-48B1-AC68-69B35E932F69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E05102-9A63-44F6-8E04-3C77DA521738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B440E81A-FE16-4ABE-8543-181A2E7E6F91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2699E756-FA63-4528-AE4E-74776B234F1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CB8BEB71-00E6-452B-B04D-5678D20771F4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4FE5F6A9-8E80-411F-A7FF-E9DE16813907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98790EC8-60B7-4672-893B-20772BA43FF7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EBB2EC9D-4F45-4F5A-A3EE-DE5A75F21EA8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B5A54DDC-0814-4D76-BABB-9E0A707524A1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E5D2E6B6-822A-4B80-BC78-3D157B95F37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3BB26744-4D80-4838-9470-3A5F6159ACD9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1B2F649-07D4-4C82-8E0A-00A1A91EB4F7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CA735582-9A55-4C23-8D0B-0C4ACB7F9900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3D8629ED-1FCD-4F0C-9DF6-B5E942B6E015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1A3076A6-7B75-4F1C-B46A-8F910731CD2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967ED74D-E35B-4AF5-BB33-307A5FEB7F5F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02075D7C-0820-4458-A8F2-518B84D45BA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01323C58-0CDE-41DE-A15C-C64B763F2079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73D36F8-AB62-439E-8CD5-B088F75F0CB1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26F28DF6-4011-409B-94B3-C4464401B3BE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3110D207-90DF-4FB4-8BAA-26522D5F994D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7443777B-4D29-442F-9F9F-E1EEE3F2418D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187ED9C0-4E63-4664-9347-EF523BF98BC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EDA8D4CC-3A39-48F8-8AFE-1D9ADFAE8A9B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ACD4DA14-7D7D-4059-BF00-A59C9B8A3D78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4C041B0D-F8FD-4584-8B2D-CFD46223C934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486EEAC3-3E0A-407A-9B8D-FCCE729CC417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8690734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C02031-7A69-4C21-ADAC-E1285DFBD042}"/>
              </a:ext>
            </a:extLst>
          </p:cNvPr>
          <p:cNvSpPr/>
          <p:nvPr userDrawn="1"/>
        </p:nvSpPr>
        <p:spPr>
          <a:xfrm>
            <a:off x="0" y="0"/>
            <a:ext cx="12192000" cy="53450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3C36AF42-C37D-44C4-ABA4-7B47E2D7FB07}"/>
              </a:ext>
            </a:extLst>
          </p:cNvPr>
          <p:cNvSpPr/>
          <p:nvPr userDrawn="1"/>
        </p:nvSpPr>
        <p:spPr>
          <a:xfrm>
            <a:off x="9893300" y="4177987"/>
            <a:ext cx="2546663" cy="2546663"/>
          </a:xfrm>
          <a:prstGeom prst="ellipse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252CB482-A127-4BBB-BB7B-2CEB0C00C320}"/>
              </a:ext>
            </a:extLst>
          </p:cNvPr>
          <p:cNvSpPr/>
          <p:nvPr userDrawn="1"/>
        </p:nvSpPr>
        <p:spPr>
          <a:xfrm>
            <a:off x="0" y="5345083"/>
            <a:ext cx="12192000" cy="1509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CD624022-406C-45E3-B321-94DC5D85D5EC}"/>
              </a:ext>
            </a:extLst>
          </p:cNvPr>
          <p:cNvSpPr/>
          <p:nvPr userDrawn="1"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6022C4BF-9B09-4E34-B10F-5633BF9C828C}"/>
              </a:ext>
            </a:extLst>
          </p:cNvPr>
          <p:cNvGrpSpPr/>
          <p:nvPr userDrawn="1"/>
        </p:nvGrpSpPr>
        <p:grpSpPr>
          <a:xfrm>
            <a:off x="10025858" y="0"/>
            <a:ext cx="566738" cy="2231238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450CC9E2-1810-4FDD-8266-17D18A3133A5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3D4D6528-6EEB-48C5-ACD9-56D81DCA275F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3D450A31-BE92-4A91-A77C-78D61A60CD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1B457871-DD64-4B19-9ED8-EEE19B6001FA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12A1F3B-0B16-413E-A2DA-0D74D8CECC9A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160EB6C9-328E-434E-B71C-C17D48A79CE4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A934B806-05D9-4AC8-B982-E6578E7A9530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040CE8B9-E5B8-475D-9659-25D70F6A198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FA0287FC-53A8-4404-8B40-84472CF27B23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78880A96-AF14-4C64-A535-611A4497CBF4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C7BEB25A-EE8C-46EB-B653-68714115E3D7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8EB7B95A-0A2E-466B-B46A-5E66F8495104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902C2E81-CA1A-4E82-9DEA-4D892FB67D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8B988A79-1A93-40B4-B58C-61257D3E8C41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2B688CF2-A1EE-46B3-85D5-D8676DFE60A0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9A560BC9-8588-42C1-8E52-4876F46A2012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B4640378-11F9-4747-B122-76A005CA80C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0EBD9BC7-44F4-4CDE-9BC1-08395B734AA8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70CBDE06-570E-4131-B93E-103C888E505F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2F5C1B8-44D2-4FE0-885A-7A8330FDD9E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2E548C60-6D89-4FB5-9035-D3E4753642EF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EF1C3951-8CE3-422D-9C16-CF745DAF9573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1CC44B2D-BFD0-470B-B502-36EE54919DF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635C1A7A-0FD9-4FB6-9D70-557B03A3404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7B145E88-F3ED-436F-9198-DF5D7640763A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3B51B5A6-E90F-4FDA-957B-3805A5162F33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3D309B9B-2CA1-45BA-AFD6-4CF34F78F6AF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6C040EDC-BB71-452B-BD39-FF6D9ACADF6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858ACDA7-BCFB-49A5-967F-F0E8FA073E78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DB5DF943-BF20-4DB2-9163-044CD0927DC2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BAD7C287-9918-4BB8-B560-7CC446C59DDF}"/>
              </a:ext>
            </a:extLst>
          </p:cNvPr>
          <p:cNvCxnSpPr>
            <a:cxnSpLocks/>
          </p:cNvCxnSpPr>
          <p:nvPr userDrawn="1"/>
        </p:nvCxnSpPr>
        <p:spPr>
          <a:xfrm>
            <a:off x="0" y="3581400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Текст 3">
            <a:extLst>
              <a:ext uri="{FF2B5EF4-FFF2-40B4-BE49-F238E27FC236}">
                <a16:creationId xmlns:a16="http://schemas.microsoft.com/office/drawing/2014/main" id="{F8E33BBB-5D6C-4B96-B604-8BE13CDAC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18974" y="2975453"/>
            <a:ext cx="4901576" cy="96202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Sample</a:t>
            </a:r>
            <a:endParaRPr lang="ru-RU" dirty="0"/>
          </a:p>
        </p:txBody>
      </p:sp>
      <p:sp>
        <p:nvSpPr>
          <p:cNvPr id="99" name="Текст 3">
            <a:extLst>
              <a:ext uri="{FF2B5EF4-FFF2-40B4-BE49-F238E27FC236}">
                <a16:creationId xmlns:a16="http://schemas.microsoft.com/office/drawing/2014/main" id="{966F9404-39CB-4051-990B-8190F188D45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18974" y="3937481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header</a:t>
            </a:r>
            <a:endParaRPr lang="ru-RU" dirty="0"/>
          </a:p>
          <a:p>
            <a:pPr lvl="0"/>
            <a:endParaRPr lang="ru-RU" dirty="0"/>
          </a:p>
        </p:txBody>
      </p:sp>
      <p:sp>
        <p:nvSpPr>
          <p:cNvPr id="104" name="Текст 3">
            <a:extLst>
              <a:ext uri="{FF2B5EF4-FFF2-40B4-BE49-F238E27FC236}">
                <a16:creationId xmlns:a16="http://schemas.microsoft.com/office/drawing/2014/main" id="{031416C0-58A0-4E60-A9D0-A3D2FE5E6A6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53166" y="1533840"/>
            <a:ext cx="6022434" cy="56387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</a:t>
            </a:r>
            <a:endParaRPr lang="ru-RU" dirty="0"/>
          </a:p>
        </p:txBody>
      </p:sp>
      <p:sp>
        <p:nvSpPr>
          <p:cNvPr id="107" name="Текст 3">
            <a:extLst>
              <a:ext uri="{FF2B5EF4-FFF2-40B4-BE49-F238E27FC236}">
                <a16:creationId xmlns:a16="http://schemas.microsoft.com/office/drawing/2014/main" id="{25C3665A-50F2-41B8-B9F5-FB635CAA7E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32050" y="2013581"/>
            <a:ext cx="4901576" cy="82597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3395016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439" y="513333"/>
            <a:ext cx="197675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6808" y="2791332"/>
            <a:ext cx="10450830" cy="3180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1439" y="6554423"/>
            <a:ext cx="2611120" cy="11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50" dirty="0"/>
              <a:t> </a:t>
            </a:r>
            <a:r>
              <a:rPr spc="-5" dirty="0"/>
              <a:t>2023</a:t>
            </a:r>
            <a:r>
              <a:rPr dirty="0"/>
              <a:t> </a:t>
            </a:r>
            <a:r>
              <a:rPr spc="-5" dirty="0"/>
              <a:t>SAP</a:t>
            </a:r>
            <a:r>
              <a:rPr spc="5" dirty="0"/>
              <a:t> </a:t>
            </a:r>
            <a:r>
              <a:rPr spc="-5" dirty="0"/>
              <a:t>SE</a:t>
            </a:r>
            <a:r>
              <a:rPr dirty="0"/>
              <a:t> or</a:t>
            </a:r>
            <a:r>
              <a:rPr spc="-10" dirty="0"/>
              <a:t> </a:t>
            </a:r>
            <a:r>
              <a:rPr spc="-5" dirty="0"/>
              <a:t>an</a:t>
            </a:r>
            <a:r>
              <a:rPr dirty="0"/>
              <a:t> </a:t>
            </a:r>
            <a:r>
              <a:rPr spc="-5" dirty="0"/>
              <a:t>SAP</a:t>
            </a:r>
            <a:r>
              <a:rPr dirty="0"/>
              <a:t> affiliate</a:t>
            </a:r>
            <a:r>
              <a:rPr spc="-35" dirty="0"/>
              <a:t> </a:t>
            </a:r>
            <a:r>
              <a:rPr spc="-5" dirty="0"/>
              <a:t>company.</a:t>
            </a:r>
            <a:r>
              <a:rPr spc="2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dirty="0"/>
              <a:t>reserved.</a:t>
            </a:r>
            <a:r>
              <a:rPr spc="180" dirty="0"/>
              <a:t> </a:t>
            </a:r>
            <a:r>
              <a:rPr spc="-445" dirty="0"/>
              <a:t>ǀ</a:t>
            </a:r>
            <a:r>
              <a:rPr spc="305" dirty="0"/>
              <a:t> </a:t>
            </a:r>
            <a:r>
              <a:rPr spc="-5" dirty="0"/>
              <a:t>PUBLIC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4DB5F-0573-4220-945F-3ECAB1C927E5}" type="datetime1">
              <a:rPr lang="en-US" smtClean="0"/>
              <a:t>8/3/2023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25122" y="6533343"/>
            <a:ext cx="2044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CCAA-017E-4B8E-BD25-58FE0611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62CE4D-7AA7-4D1F-9210-9F25B217C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016C2-A8F2-44A6-92A0-8B577CEEE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9C8D2-53AC-4E14-870F-18AA48F7FCF6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B90E4-CA75-498A-BF52-163359414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BDFD1-1101-4D40-8068-A3BCBC228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5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</p:sldLayoutIdLst>
  <p:transition spd="slow">
    <p:cover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439" y="513333"/>
            <a:ext cx="183197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4650" y="3078479"/>
            <a:ext cx="10125710" cy="20313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1439" y="6554423"/>
            <a:ext cx="2611120" cy="11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11AD7-AB89-45FD-8071-EF910953ABBA}" type="datetime1">
              <a:rPr lang="en-US" smtClean="0"/>
              <a:t>8/3/2023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25122" y="6533343"/>
            <a:ext cx="2044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13212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</p:sldLayoutIdLst>
  <p:transition spd="slow">
    <p:cover/>
  </p:transition>
  <p:timing>
    <p:tnLst>
      <p:par>
        <p:cTn id="1" dur="indefinite" restart="never" nodeType="tmRoot"/>
      </p:par>
    </p:tnLst>
  </p:timing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3.png"/><Relationship Id="rId7" Type="http://schemas.openxmlformats.org/officeDocument/2006/relationships/image" Target="../media/image3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0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3.png"/><Relationship Id="rId7" Type="http://schemas.openxmlformats.org/officeDocument/2006/relationships/image" Target="../media/image3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87.png"/><Relationship Id="rId7" Type="http://schemas.openxmlformats.org/officeDocument/2006/relationships/image" Target="../media/image91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jpg"/><Relationship Id="rId9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jpg"/><Relationship Id="rId11" Type="http://schemas.openxmlformats.org/officeDocument/2006/relationships/image" Target="../media/image102.png"/><Relationship Id="rId5" Type="http://schemas.openxmlformats.org/officeDocument/2006/relationships/image" Target="../media/image96.jp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7.png"/><Relationship Id="rId7" Type="http://schemas.openxmlformats.org/officeDocument/2006/relationships/image" Target="../media/image3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11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11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111.png"/><Relationship Id="rId1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23.png"/><Relationship Id="rId21" Type="http://schemas.openxmlformats.org/officeDocument/2006/relationships/image" Target="../media/image7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image" Target="../media/image122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7.png"/><Relationship Id="rId7" Type="http://schemas.openxmlformats.org/officeDocument/2006/relationships/image" Target="../media/image3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7.png"/><Relationship Id="rId7" Type="http://schemas.openxmlformats.org/officeDocument/2006/relationships/image" Target="../media/image3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1.png"/><Relationship Id="rId7" Type="http://schemas.openxmlformats.org/officeDocument/2006/relationships/image" Target="../media/image15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jpg"/><Relationship Id="rId5" Type="http://schemas.openxmlformats.org/officeDocument/2006/relationships/image" Target="../media/image30.png"/><Relationship Id="rId4" Type="http://schemas.openxmlformats.org/officeDocument/2006/relationships/image" Target="../media/image1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7.png"/><Relationship Id="rId7" Type="http://schemas.openxmlformats.org/officeDocument/2006/relationships/image" Target="../media/image3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7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10" Type="http://schemas.openxmlformats.org/officeDocument/2006/relationships/image" Target="../media/image7.png"/><Relationship Id="rId4" Type="http://schemas.openxmlformats.org/officeDocument/2006/relationships/image" Target="../media/image180.png"/><Relationship Id="rId9" Type="http://schemas.openxmlformats.org/officeDocument/2006/relationships/image" Target="../media/image42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8.png"/><Relationship Id="rId7" Type="http://schemas.openxmlformats.org/officeDocument/2006/relationships/image" Target="../media/image191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Relationship Id="rId9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7.png"/><Relationship Id="rId7" Type="http://schemas.openxmlformats.org/officeDocument/2006/relationships/image" Target="../media/image3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209.png"/><Relationship Id="rId4" Type="http://schemas.openxmlformats.org/officeDocument/2006/relationships/image" Target="../media/image208.jpg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3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e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s/_rels/slide8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20.jpg"/><Relationship Id="rId3" Type="http://schemas.openxmlformats.org/officeDocument/2006/relationships/image" Target="../media/image9.png"/><Relationship Id="rId7" Type="http://schemas.openxmlformats.org/officeDocument/2006/relationships/image" Target="../media/image217.png"/><Relationship Id="rId12" Type="http://schemas.microsoft.com/office/2007/relationships/hdphoto" Target="../media/hdphoto6.wd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Relationship Id="rId6" Type="http://schemas.microsoft.com/office/2007/relationships/hdphoto" Target="../media/hdphoto3.wdp"/><Relationship Id="rId11" Type="http://schemas.openxmlformats.org/officeDocument/2006/relationships/image" Target="../media/image219.png"/><Relationship Id="rId5" Type="http://schemas.openxmlformats.org/officeDocument/2006/relationships/image" Target="../media/image216.png"/><Relationship Id="rId10" Type="http://schemas.microsoft.com/office/2007/relationships/hdphoto" Target="../media/hdphoto5.wdp"/><Relationship Id="rId4" Type="http://schemas.microsoft.com/office/2007/relationships/hdphoto" Target="../media/hdphoto1.wdp"/><Relationship Id="rId9" Type="http://schemas.openxmlformats.org/officeDocument/2006/relationships/image" Target="../media/image218.png"/><Relationship Id="rId1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3E4D5-2D71-4C18-AA98-648C9AA7CA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59C2898-EB8D-495E-9F25-C0BF7C327247}"/>
              </a:ext>
            </a:extLst>
          </p:cNvPr>
          <p:cNvSpPr/>
          <p:nvPr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030A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2272585"/>
            <a:ext cx="1859441" cy="1836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5641" y="3190875"/>
            <a:ext cx="553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Trainer- Anubhav Oberoy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270216"/>
            <a:ext cx="5918200" cy="1514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47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05784" y="4456176"/>
            <a:ext cx="6163310" cy="832485"/>
          </a:xfrm>
          <a:custGeom>
            <a:avLst/>
            <a:gdLst/>
            <a:ahLst/>
            <a:cxnLst/>
            <a:rect l="l" t="t" r="r" b="b"/>
            <a:pathLst>
              <a:path w="6163309" h="832485">
                <a:moveTo>
                  <a:pt x="6163056" y="0"/>
                </a:moveTo>
                <a:lnTo>
                  <a:pt x="0" y="0"/>
                </a:lnTo>
                <a:lnTo>
                  <a:pt x="0" y="832104"/>
                </a:lnTo>
                <a:lnTo>
                  <a:pt x="6163056" y="832104"/>
                </a:lnTo>
                <a:lnTo>
                  <a:pt x="6163056" y="0"/>
                </a:lnTo>
                <a:close/>
              </a:path>
            </a:pathLst>
          </a:custGeom>
          <a:solidFill>
            <a:srgbClr val="FDF5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19246" y="4486402"/>
            <a:ext cx="614997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470" marR="561975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As </a:t>
            </a:r>
            <a:r>
              <a:rPr sz="1600" spc="-10" dirty="0">
                <a:latin typeface="Arial MT"/>
                <a:cs typeface="Arial MT"/>
              </a:rPr>
              <a:t>Gartner puts </a:t>
            </a:r>
            <a:r>
              <a:rPr sz="1600" spc="-5" dirty="0">
                <a:latin typeface="Arial MT"/>
                <a:cs typeface="Arial MT"/>
              </a:rPr>
              <a:t>it, “BPM </a:t>
            </a:r>
            <a:r>
              <a:rPr sz="1600" spc="-10" dirty="0">
                <a:latin typeface="Arial MT"/>
                <a:cs typeface="Arial MT"/>
              </a:rPr>
              <a:t>brings </a:t>
            </a:r>
            <a:r>
              <a:rPr sz="1600" spc="-5" dirty="0">
                <a:latin typeface="Arial MT"/>
                <a:cs typeface="Arial MT"/>
              </a:rPr>
              <a:t>attention to the highest-value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processes – the ones that are most aligned </a:t>
            </a:r>
            <a:r>
              <a:rPr sz="1600" spc="-10" dirty="0">
                <a:latin typeface="Arial MT"/>
                <a:cs typeface="Arial MT"/>
              </a:rPr>
              <a:t>with </a:t>
            </a:r>
            <a:r>
              <a:rPr sz="1600" spc="-5" dirty="0">
                <a:latin typeface="Arial MT"/>
                <a:cs typeface="Arial MT"/>
              </a:rPr>
              <a:t>the business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goals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strategy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–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best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return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on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investment.”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15188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Management</a:t>
            </a:r>
            <a:r>
              <a:rPr sz="1800" b="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Basic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definitions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Business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sp>
        <p:nvSpPr>
          <p:cNvPr id="5" name="object 5"/>
          <p:cNvSpPr/>
          <p:nvPr/>
        </p:nvSpPr>
        <p:spPr>
          <a:xfrm>
            <a:off x="1280160" y="2410967"/>
            <a:ext cx="5843270" cy="1292860"/>
          </a:xfrm>
          <a:custGeom>
            <a:avLst/>
            <a:gdLst/>
            <a:ahLst/>
            <a:cxnLst/>
            <a:rect l="l" t="t" r="r" b="b"/>
            <a:pathLst>
              <a:path w="5843270" h="1292860">
                <a:moveTo>
                  <a:pt x="5843016" y="0"/>
                </a:moveTo>
                <a:lnTo>
                  <a:pt x="0" y="0"/>
                </a:lnTo>
                <a:lnTo>
                  <a:pt x="0" y="1292352"/>
                </a:lnTo>
                <a:lnTo>
                  <a:pt x="5843016" y="1292352"/>
                </a:lnTo>
                <a:lnTo>
                  <a:pt x="5843016" y="0"/>
                </a:lnTo>
                <a:close/>
              </a:path>
            </a:pathLst>
          </a:custGeom>
          <a:solidFill>
            <a:srgbClr val="FFFA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93622" y="2439669"/>
            <a:ext cx="582993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105" marR="889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“Business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Management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art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science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overseeing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how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work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performed</a:t>
            </a:r>
            <a:r>
              <a:rPr sz="1600" spc="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 an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organization to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ensure </a:t>
            </a:r>
            <a:r>
              <a:rPr sz="1600" spc="-4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consistent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outcomes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take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advantage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improvement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opportunities.”</a:t>
            </a:r>
            <a:endParaRPr sz="1600">
              <a:latin typeface="Arial MT"/>
              <a:cs typeface="Arial MT"/>
            </a:endParaRPr>
          </a:p>
          <a:p>
            <a:pPr marL="349059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(Dumas,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Marlon,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al.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2013)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06546" y="4456938"/>
            <a:ext cx="0" cy="831215"/>
          </a:xfrm>
          <a:custGeom>
            <a:avLst/>
            <a:gdLst/>
            <a:ahLst/>
            <a:cxnLst/>
            <a:rect l="l" t="t" r="r" b="b"/>
            <a:pathLst>
              <a:path h="831214">
                <a:moveTo>
                  <a:pt x="0" y="0"/>
                </a:moveTo>
                <a:lnTo>
                  <a:pt x="0" y="830961"/>
                </a:lnTo>
              </a:path>
            </a:pathLst>
          </a:custGeom>
          <a:ln w="25400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1200" y="2188623"/>
            <a:ext cx="1492219" cy="173754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280922" y="2411729"/>
            <a:ext cx="0" cy="1292860"/>
          </a:xfrm>
          <a:custGeom>
            <a:avLst/>
            <a:gdLst/>
            <a:ahLst/>
            <a:cxnLst/>
            <a:rect l="l" t="t" r="r" b="b"/>
            <a:pathLst>
              <a:path h="1292860">
                <a:moveTo>
                  <a:pt x="0" y="0"/>
                </a:moveTo>
                <a:lnTo>
                  <a:pt x="0" y="1292606"/>
                </a:lnTo>
              </a:path>
            </a:pathLst>
          </a:custGeom>
          <a:ln w="2540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6" grpId="0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91439" y="240538"/>
            <a:ext cx="39484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Business Process Management</a:t>
            </a:r>
            <a:r>
              <a:rPr sz="180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9066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Business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66971" y="6514286"/>
            <a:ext cx="65195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Source:</a:t>
            </a:r>
            <a:r>
              <a:rPr sz="10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b="1" spc="-5" dirty="0">
                <a:solidFill>
                  <a:srgbClr val="666666"/>
                </a:solidFill>
                <a:latin typeface="Arial"/>
                <a:cs typeface="Arial"/>
              </a:rPr>
              <a:t>Dumas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,</a:t>
            </a:r>
            <a:r>
              <a:rPr sz="100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666666"/>
                </a:solidFill>
                <a:latin typeface="Arial MT"/>
                <a:cs typeface="Arial MT"/>
              </a:rPr>
              <a:t>M.,</a:t>
            </a:r>
            <a:r>
              <a:rPr sz="1000" spc="1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b="1" spc="-5" dirty="0">
                <a:solidFill>
                  <a:srgbClr val="666666"/>
                </a:solidFill>
                <a:latin typeface="Arial"/>
                <a:cs typeface="Arial"/>
              </a:rPr>
              <a:t>La</a:t>
            </a:r>
            <a:r>
              <a:rPr sz="1000" b="1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666666"/>
                </a:solidFill>
                <a:latin typeface="Arial"/>
                <a:cs typeface="Arial"/>
              </a:rPr>
              <a:t>Rosa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,</a:t>
            </a:r>
            <a:r>
              <a:rPr sz="100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666666"/>
                </a:solidFill>
                <a:latin typeface="Arial MT"/>
                <a:cs typeface="Arial MT"/>
              </a:rPr>
              <a:t>M.,</a:t>
            </a:r>
            <a:r>
              <a:rPr sz="10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b="1" dirty="0">
                <a:solidFill>
                  <a:srgbClr val="666666"/>
                </a:solidFill>
                <a:latin typeface="Arial"/>
                <a:cs typeface="Arial"/>
              </a:rPr>
              <a:t>Mendling</a:t>
            </a:r>
            <a:r>
              <a:rPr sz="1000" dirty="0">
                <a:solidFill>
                  <a:srgbClr val="666666"/>
                </a:solidFill>
                <a:latin typeface="Arial MT"/>
                <a:cs typeface="Arial MT"/>
              </a:rPr>
              <a:t>,</a:t>
            </a:r>
            <a:r>
              <a:rPr sz="10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666666"/>
                </a:solidFill>
                <a:latin typeface="Arial MT"/>
                <a:cs typeface="Arial MT"/>
              </a:rPr>
              <a:t>J.,</a:t>
            </a:r>
            <a:r>
              <a:rPr sz="10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b="1" spc="-5" dirty="0">
                <a:solidFill>
                  <a:srgbClr val="666666"/>
                </a:solidFill>
                <a:latin typeface="Arial"/>
                <a:cs typeface="Arial"/>
              </a:rPr>
              <a:t>Reijers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,</a:t>
            </a:r>
            <a:r>
              <a:rPr sz="100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H:</a:t>
            </a:r>
            <a:r>
              <a:rPr sz="10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Fundamentals</a:t>
            </a:r>
            <a:r>
              <a:rPr sz="1000" spc="-2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of Business</a:t>
            </a:r>
            <a:r>
              <a:rPr sz="100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Process Management,</a:t>
            </a:r>
            <a:r>
              <a:rPr sz="1000" spc="-2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2013</a:t>
            </a:r>
            <a:endParaRPr sz="10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6679" y="2241626"/>
            <a:ext cx="13811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What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is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BPM?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679" y="2865501"/>
            <a:ext cx="9486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journey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6679" y="3459556"/>
            <a:ext cx="15576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dirty="0">
                <a:latin typeface="Arial MT"/>
                <a:cs typeface="Arial MT"/>
              </a:rPr>
              <a:t>It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about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people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6679" y="4054602"/>
            <a:ext cx="19538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dirty="0">
                <a:latin typeface="Arial MT"/>
                <a:cs typeface="Arial MT"/>
              </a:rPr>
              <a:t>Creates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language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6679" y="4648961"/>
            <a:ext cx="22777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spc="-5" dirty="0">
                <a:latin typeface="Arial MT"/>
                <a:cs typeface="Arial MT"/>
              </a:rPr>
              <a:t>Integrates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all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stakeholders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6679" y="5243576"/>
            <a:ext cx="28886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marR="5080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dirty="0">
                <a:latin typeface="Arial MT"/>
                <a:cs typeface="Arial MT"/>
              </a:rPr>
              <a:t>Needs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organizational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context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42068" y="2241626"/>
            <a:ext cx="17532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What is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BPM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u="heavy" spc="-5" dirty="0">
                <a:solidFill>
                  <a:srgbClr val="EFAB00"/>
                </a:solidFill>
                <a:uFill>
                  <a:solidFill>
                    <a:srgbClr val="EFAB00"/>
                  </a:solidFill>
                </a:uFill>
                <a:latin typeface="Arial"/>
                <a:cs typeface="Arial"/>
              </a:rPr>
              <a:t>not</a:t>
            </a:r>
            <a:r>
              <a:rPr sz="1600" b="1" spc="-5" dirty="0">
                <a:latin typeface="Arial"/>
                <a:cs typeface="Arial"/>
              </a:rPr>
              <a:t>?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93983" y="2865501"/>
            <a:ext cx="8997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project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87788" y="3459556"/>
            <a:ext cx="17062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dirty="0">
                <a:latin typeface="Arial MT"/>
                <a:cs typeface="Arial MT"/>
              </a:rPr>
              <a:t>About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numbers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18497" y="4054602"/>
            <a:ext cx="23749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dirty="0">
                <a:latin typeface="Arial MT"/>
                <a:cs typeface="Arial MT"/>
              </a:rPr>
              <a:t>Only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understood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experts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41130" y="4648961"/>
            <a:ext cx="26523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spc="-5" dirty="0">
                <a:latin typeface="Arial MT"/>
                <a:cs typeface="Arial MT"/>
              </a:rPr>
              <a:t>Exclusion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certain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employees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75726" y="5266853"/>
            <a:ext cx="3305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spc="-5" dirty="0">
                <a:latin typeface="Arial MT"/>
                <a:cs typeface="Arial MT"/>
              </a:rPr>
              <a:t>Should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follow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cookbook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approach</a:t>
            </a:r>
          </a:p>
        </p:txBody>
      </p:sp>
      <p:sp>
        <p:nvSpPr>
          <p:cNvPr id="19" name="object 19"/>
          <p:cNvSpPr/>
          <p:nvPr/>
        </p:nvSpPr>
        <p:spPr>
          <a:xfrm>
            <a:off x="4479797" y="2618994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083679" y="2688082"/>
            <a:ext cx="713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A</a:t>
            </a:r>
            <a:r>
              <a:rPr sz="900" spc="5" dirty="0">
                <a:latin typeface="Arial MT"/>
                <a:cs typeface="Arial MT"/>
              </a:rPr>
              <a:t>s</a:t>
            </a:r>
            <a:r>
              <a:rPr sz="900" dirty="0">
                <a:latin typeface="Arial MT"/>
                <a:cs typeface="Arial MT"/>
              </a:rPr>
              <a:t>-</a:t>
            </a:r>
            <a:r>
              <a:rPr sz="900" spc="-5" dirty="0">
                <a:latin typeface="Arial MT"/>
                <a:cs typeface="Arial MT"/>
              </a:rPr>
              <a:t>i</a:t>
            </a:r>
            <a:r>
              <a:rPr sz="900" dirty="0">
                <a:latin typeface="Arial MT"/>
                <a:cs typeface="Arial MT"/>
              </a:rPr>
              <a:t>s</a:t>
            </a:r>
            <a:r>
              <a:rPr sz="900" spc="-2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pro</a:t>
            </a:r>
            <a:r>
              <a:rPr sz="900" spc="5" dirty="0">
                <a:latin typeface="Arial MT"/>
                <a:cs typeface="Arial MT"/>
              </a:rPr>
              <a:t>c</a:t>
            </a:r>
            <a:r>
              <a:rPr sz="900" spc="-5" dirty="0">
                <a:latin typeface="Arial MT"/>
                <a:cs typeface="Arial MT"/>
              </a:rPr>
              <a:t>e</a:t>
            </a:r>
            <a:r>
              <a:rPr sz="900" spc="5" dirty="0">
                <a:latin typeface="Arial MT"/>
                <a:cs typeface="Arial MT"/>
              </a:rPr>
              <a:t>s</a:t>
            </a:r>
            <a:r>
              <a:rPr sz="900" dirty="0">
                <a:latin typeface="Arial MT"/>
                <a:cs typeface="Arial MT"/>
              </a:rPr>
              <a:t>s  model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99426" y="4738573"/>
            <a:ext cx="87630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 MT"/>
                <a:cs typeface="Arial MT"/>
              </a:rPr>
              <a:t>Insights on 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20" dirty="0">
                <a:latin typeface="Arial MT"/>
                <a:cs typeface="Arial MT"/>
              </a:rPr>
              <a:t>w</a:t>
            </a:r>
            <a:r>
              <a:rPr sz="900" spc="-5" dirty="0">
                <a:latin typeface="Arial MT"/>
                <a:cs typeface="Arial MT"/>
              </a:rPr>
              <a:t>ea</a:t>
            </a:r>
            <a:r>
              <a:rPr sz="900" spc="5" dirty="0">
                <a:latin typeface="Arial MT"/>
                <a:cs typeface="Arial MT"/>
              </a:rPr>
              <a:t>k</a:t>
            </a:r>
            <a:r>
              <a:rPr sz="900" spc="-5" dirty="0">
                <a:latin typeface="Arial MT"/>
                <a:cs typeface="Arial MT"/>
              </a:rPr>
              <a:t>ne</a:t>
            </a:r>
            <a:r>
              <a:rPr sz="900" spc="5" dirty="0">
                <a:latin typeface="Arial MT"/>
                <a:cs typeface="Arial MT"/>
              </a:rPr>
              <a:t>ss</a:t>
            </a:r>
            <a:r>
              <a:rPr sz="900" spc="-5" dirty="0">
                <a:latin typeface="Arial MT"/>
                <a:cs typeface="Arial MT"/>
              </a:rPr>
              <a:t>e</a:t>
            </a:r>
            <a:r>
              <a:rPr sz="900" dirty="0">
                <a:latin typeface="Arial MT"/>
                <a:cs typeface="Arial MT"/>
              </a:rPr>
              <a:t>s</a:t>
            </a:r>
            <a:r>
              <a:rPr sz="900" spc="-3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  their</a:t>
            </a:r>
            <a:r>
              <a:rPr sz="900" spc="-20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impact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17" y="5997651"/>
            <a:ext cx="758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 MT"/>
                <a:cs typeface="Arial MT"/>
              </a:rPr>
              <a:t>T</a:t>
            </a:r>
            <a:r>
              <a:rPr sz="900" dirty="0">
                <a:latin typeface="Arial MT"/>
                <a:cs typeface="Arial MT"/>
              </a:rPr>
              <a:t>o-</a:t>
            </a:r>
            <a:r>
              <a:rPr sz="900" spc="-5" dirty="0">
                <a:latin typeface="Arial MT"/>
                <a:cs typeface="Arial MT"/>
              </a:rPr>
              <a:t>be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pro</a:t>
            </a:r>
            <a:r>
              <a:rPr sz="900" spc="5" dirty="0">
                <a:latin typeface="Arial MT"/>
                <a:cs typeface="Arial MT"/>
              </a:rPr>
              <a:t>c</a:t>
            </a:r>
            <a:r>
              <a:rPr sz="900" spc="-5" dirty="0">
                <a:latin typeface="Arial MT"/>
                <a:cs typeface="Arial MT"/>
              </a:rPr>
              <a:t>e</a:t>
            </a:r>
            <a:r>
              <a:rPr sz="900" spc="5" dirty="0">
                <a:latin typeface="Arial MT"/>
                <a:cs typeface="Arial MT"/>
              </a:rPr>
              <a:t>s</a:t>
            </a:r>
            <a:r>
              <a:rPr sz="900" dirty="0">
                <a:latin typeface="Arial MT"/>
                <a:cs typeface="Arial MT"/>
              </a:rPr>
              <a:t>s  model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99153" y="4738573"/>
            <a:ext cx="59245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 MT"/>
                <a:cs typeface="Arial MT"/>
              </a:rPr>
              <a:t>E</a:t>
            </a:r>
            <a:r>
              <a:rPr sz="900" spc="-20" dirty="0">
                <a:latin typeface="Arial MT"/>
                <a:cs typeface="Arial MT"/>
              </a:rPr>
              <a:t>x</a:t>
            </a:r>
            <a:r>
              <a:rPr sz="900" dirty="0">
                <a:latin typeface="Arial MT"/>
                <a:cs typeface="Arial MT"/>
              </a:rPr>
              <a:t>e</a:t>
            </a:r>
            <a:r>
              <a:rPr sz="900" spc="5" dirty="0">
                <a:latin typeface="Arial MT"/>
                <a:cs typeface="Arial MT"/>
              </a:rPr>
              <a:t>c</a:t>
            </a:r>
            <a:r>
              <a:rPr sz="900" dirty="0">
                <a:latin typeface="Arial MT"/>
                <a:cs typeface="Arial MT"/>
              </a:rPr>
              <a:t>utable  process 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model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93590" y="2676905"/>
            <a:ext cx="93408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Con</a:t>
            </a:r>
            <a:r>
              <a:rPr sz="900" dirty="0">
                <a:latin typeface="Arial MT"/>
                <a:cs typeface="Arial MT"/>
              </a:rPr>
              <a:t>for</a:t>
            </a:r>
            <a:r>
              <a:rPr sz="900" spc="5" dirty="0">
                <a:latin typeface="Arial MT"/>
                <a:cs typeface="Arial MT"/>
              </a:rPr>
              <a:t>m</a:t>
            </a:r>
            <a:r>
              <a:rPr sz="900" spc="-5" dirty="0">
                <a:latin typeface="Arial MT"/>
                <a:cs typeface="Arial MT"/>
              </a:rPr>
              <a:t>an</a:t>
            </a:r>
            <a:r>
              <a:rPr sz="900" spc="5" dirty="0">
                <a:latin typeface="Arial MT"/>
                <a:cs typeface="Arial MT"/>
              </a:rPr>
              <a:t>c</a:t>
            </a:r>
            <a:r>
              <a:rPr sz="900" spc="-5" dirty="0">
                <a:latin typeface="Arial MT"/>
                <a:cs typeface="Arial MT"/>
              </a:rPr>
              <a:t>e</a:t>
            </a:r>
            <a:r>
              <a:rPr sz="900" spc="-3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  </a:t>
            </a:r>
            <a:r>
              <a:rPr sz="900" dirty="0">
                <a:latin typeface="Arial MT"/>
                <a:cs typeface="Arial MT"/>
              </a:rPr>
              <a:t>performance 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insights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497067" y="1056694"/>
            <a:ext cx="1211580" cy="1203325"/>
            <a:chOff x="5497067" y="1056694"/>
            <a:chExt cx="1211580" cy="1203325"/>
          </a:xfrm>
        </p:grpSpPr>
        <p:sp>
          <p:nvSpPr>
            <p:cNvPr id="26" name="object 26"/>
            <p:cNvSpPr/>
            <p:nvPr/>
          </p:nvSpPr>
          <p:spPr>
            <a:xfrm>
              <a:off x="6061709" y="1892045"/>
              <a:ext cx="76200" cy="368300"/>
            </a:xfrm>
            <a:custGeom>
              <a:avLst/>
              <a:gdLst/>
              <a:ahLst/>
              <a:cxnLst/>
              <a:rect l="l" t="t" r="r" b="b"/>
              <a:pathLst>
                <a:path w="76200" h="368300">
                  <a:moveTo>
                    <a:pt x="25400" y="291718"/>
                  </a:moveTo>
                  <a:lnTo>
                    <a:pt x="0" y="291718"/>
                  </a:lnTo>
                  <a:lnTo>
                    <a:pt x="38100" y="367918"/>
                  </a:lnTo>
                  <a:lnTo>
                    <a:pt x="69850" y="304418"/>
                  </a:lnTo>
                  <a:lnTo>
                    <a:pt x="25400" y="304418"/>
                  </a:lnTo>
                  <a:lnTo>
                    <a:pt x="25400" y="291718"/>
                  </a:lnTo>
                  <a:close/>
                </a:path>
                <a:path w="76200" h="368300">
                  <a:moveTo>
                    <a:pt x="50800" y="0"/>
                  </a:moveTo>
                  <a:lnTo>
                    <a:pt x="25400" y="0"/>
                  </a:lnTo>
                  <a:lnTo>
                    <a:pt x="25400" y="304418"/>
                  </a:lnTo>
                  <a:lnTo>
                    <a:pt x="50800" y="304418"/>
                  </a:lnTo>
                  <a:lnTo>
                    <a:pt x="50800" y="0"/>
                  </a:lnTo>
                  <a:close/>
                </a:path>
                <a:path w="76200" h="368300">
                  <a:moveTo>
                    <a:pt x="76200" y="291718"/>
                  </a:moveTo>
                  <a:lnTo>
                    <a:pt x="50800" y="291718"/>
                  </a:lnTo>
                  <a:lnTo>
                    <a:pt x="50800" y="304418"/>
                  </a:lnTo>
                  <a:lnTo>
                    <a:pt x="69850" y="304418"/>
                  </a:lnTo>
                  <a:lnTo>
                    <a:pt x="76200" y="291718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8187" y="1056694"/>
              <a:ext cx="467816" cy="50647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497067" y="1600199"/>
              <a:ext cx="1211580" cy="323215"/>
            </a:xfrm>
            <a:custGeom>
              <a:avLst/>
              <a:gdLst/>
              <a:ahLst/>
              <a:cxnLst/>
              <a:rect l="l" t="t" r="r" b="b"/>
              <a:pathLst>
                <a:path w="1211579" h="323214">
                  <a:moveTo>
                    <a:pt x="1211580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1211580" y="323088"/>
                  </a:lnTo>
                  <a:lnTo>
                    <a:pt x="12115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556630" y="1583182"/>
            <a:ext cx="1765300" cy="669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77545" indent="27241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DENTIF</a:t>
            </a:r>
            <a:r>
              <a:rPr sz="1050" b="1" spc="-10" dirty="0">
                <a:latin typeface="Arial"/>
                <a:cs typeface="Arial"/>
              </a:rPr>
              <a:t>IC</a:t>
            </a:r>
            <a:r>
              <a:rPr sz="1050" b="1" spc="-35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Arial"/>
              <a:cs typeface="Arial"/>
            </a:endParaRPr>
          </a:p>
          <a:p>
            <a:pPr marL="706755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Arial MT"/>
                <a:cs typeface="Arial MT"/>
              </a:rPr>
              <a:t>Pro</a:t>
            </a:r>
            <a:r>
              <a:rPr sz="900" spc="5" dirty="0">
                <a:latin typeface="Arial MT"/>
                <a:cs typeface="Arial MT"/>
              </a:rPr>
              <a:t>c</a:t>
            </a:r>
            <a:r>
              <a:rPr sz="900" spc="-5" dirty="0">
                <a:latin typeface="Arial MT"/>
                <a:cs typeface="Arial MT"/>
              </a:rPr>
              <a:t>e</a:t>
            </a:r>
            <a:r>
              <a:rPr sz="900" spc="5" dirty="0">
                <a:latin typeface="Arial MT"/>
                <a:cs typeface="Arial MT"/>
              </a:rPr>
              <a:t>s</a:t>
            </a:r>
            <a:r>
              <a:rPr sz="900" dirty="0">
                <a:latin typeface="Arial MT"/>
                <a:cs typeface="Arial MT"/>
              </a:rPr>
              <a:t>s</a:t>
            </a:r>
            <a:r>
              <a:rPr sz="900" spc="-2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</a:t>
            </a:r>
            <a:r>
              <a:rPr sz="900" dirty="0">
                <a:latin typeface="Arial MT"/>
                <a:cs typeface="Arial MT"/>
              </a:rPr>
              <a:t>r</a:t>
            </a:r>
            <a:r>
              <a:rPr sz="900" spc="5" dirty="0">
                <a:latin typeface="Arial MT"/>
                <a:cs typeface="Arial MT"/>
              </a:rPr>
              <a:t>c</a:t>
            </a:r>
            <a:r>
              <a:rPr sz="900" spc="-5" dirty="0">
                <a:latin typeface="Arial MT"/>
                <a:cs typeface="Arial MT"/>
              </a:rPr>
              <a:t>hi</a:t>
            </a:r>
            <a:r>
              <a:rPr sz="900" dirty="0">
                <a:latin typeface="Arial MT"/>
                <a:cs typeface="Arial MT"/>
              </a:rPr>
              <a:t>te</a:t>
            </a:r>
            <a:r>
              <a:rPr sz="900" spc="5" dirty="0">
                <a:latin typeface="Arial MT"/>
                <a:cs typeface="Arial MT"/>
              </a:rPr>
              <a:t>c</a:t>
            </a:r>
            <a:r>
              <a:rPr sz="900" dirty="0">
                <a:latin typeface="Arial MT"/>
                <a:cs typeface="Arial MT"/>
              </a:rPr>
              <a:t>tu</a:t>
            </a:r>
            <a:r>
              <a:rPr sz="900" spc="-5" dirty="0">
                <a:latin typeface="Arial MT"/>
                <a:cs typeface="Arial MT"/>
              </a:rPr>
              <a:t>re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755135" y="2602992"/>
            <a:ext cx="3729990" cy="3166110"/>
            <a:chOff x="3755135" y="2602992"/>
            <a:chExt cx="3729990" cy="3166110"/>
          </a:xfrm>
        </p:grpSpPr>
        <p:sp>
          <p:nvSpPr>
            <p:cNvPr id="31" name="object 31"/>
            <p:cNvSpPr/>
            <p:nvPr/>
          </p:nvSpPr>
          <p:spPr>
            <a:xfrm>
              <a:off x="7415657" y="3314700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198" y="0"/>
                  </a:moveTo>
                  <a:lnTo>
                    <a:pt x="0" y="39370"/>
                  </a:lnTo>
                  <a:lnTo>
                    <a:pt x="69469" y="80010"/>
                  </a:lnTo>
                  <a:lnTo>
                    <a:pt x="60198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03391" y="2602992"/>
              <a:ext cx="83820" cy="100965"/>
            </a:xfrm>
            <a:custGeom>
              <a:avLst/>
              <a:gdLst/>
              <a:ahLst/>
              <a:cxnLst/>
              <a:rect l="l" t="t" r="r" b="b"/>
              <a:pathLst>
                <a:path w="83820" h="100964">
                  <a:moveTo>
                    <a:pt x="83820" y="0"/>
                  </a:moveTo>
                  <a:lnTo>
                    <a:pt x="0" y="0"/>
                  </a:lnTo>
                  <a:lnTo>
                    <a:pt x="0" y="100584"/>
                  </a:lnTo>
                  <a:lnTo>
                    <a:pt x="83820" y="100584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762625" y="261658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571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89119" y="4436364"/>
              <a:ext cx="269875" cy="173990"/>
            </a:xfrm>
            <a:custGeom>
              <a:avLst/>
              <a:gdLst/>
              <a:ahLst/>
              <a:cxnLst/>
              <a:rect l="l" t="t" r="r" b="b"/>
              <a:pathLst>
                <a:path w="269875" h="173989">
                  <a:moveTo>
                    <a:pt x="269748" y="0"/>
                  </a:moveTo>
                  <a:lnTo>
                    <a:pt x="0" y="0"/>
                  </a:lnTo>
                  <a:lnTo>
                    <a:pt x="0" y="173736"/>
                  </a:lnTo>
                  <a:lnTo>
                    <a:pt x="269748" y="173736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93641" y="4564507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60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60" h="1204595">
                  <a:moveTo>
                    <a:pt x="1000379" y="1138936"/>
                  </a:moveTo>
                  <a:lnTo>
                    <a:pt x="919988" y="1141666"/>
                  </a:lnTo>
                  <a:lnTo>
                    <a:pt x="970407" y="1204391"/>
                  </a:lnTo>
                  <a:lnTo>
                    <a:pt x="1000379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4423" y="3464052"/>
              <a:ext cx="574548" cy="50749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755135" y="3965448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60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926585" y="3948810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ITORI</a:t>
            </a:r>
            <a:r>
              <a:rPr sz="1050" b="1" dirty="0">
                <a:latin typeface="Arial"/>
                <a:cs typeface="Arial"/>
              </a:rPr>
              <a:t>NG</a:t>
            </a:r>
            <a:r>
              <a:rPr sz="1050" b="1" spc="-4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999333" y="3801400"/>
            <a:ext cx="2145665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21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283970" y="4106364"/>
            <a:ext cx="1576705" cy="6711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69875" marR="5080" indent="-257810">
              <a:lnSpc>
                <a:spcPct val="101699"/>
              </a:lnSpc>
              <a:spcBef>
                <a:spcPts val="55"/>
              </a:spcBef>
            </a:pPr>
            <a:r>
              <a:rPr sz="2100" spc="-10" dirty="0">
                <a:solidFill>
                  <a:srgbClr val="7E7E7E"/>
                </a:solidFill>
                <a:latin typeface="Arial MT"/>
                <a:cs typeface="Arial MT"/>
              </a:rPr>
              <a:t>M</a:t>
            </a:r>
            <a:r>
              <a:rPr sz="2100" spc="-15" dirty="0">
                <a:solidFill>
                  <a:srgbClr val="7E7E7E"/>
                </a:solidFill>
                <a:latin typeface="Arial MT"/>
                <a:cs typeface="Arial MT"/>
              </a:rPr>
              <a:t>an</a:t>
            </a:r>
            <a:r>
              <a:rPr sz="2100" spc="-5" dirty="0">
                <a:solidFill>
                  <a:srgbClr val="7E7E7E"/>
                </a:solidFill>
                <a:latin typeface="Arial MT"/>
                <a:cs typeface="Arial MT"/>
              </a:rPr>
              <a:t>a</a:t>
            </a:r>
            <a:r>
              <a:rPr sz="2100" spc="-15" dirty="0">
                <a:solidFill>
                  <a:srgbClr val="7E7E7E"/>
                </a:solidFill>
                <a:latin typeface="Arial MT"/>
                <a:cs typeface="Arial MT"/>
              </a:rPr>
              <a:t>ge</a:t>
            </a:r>
            <a:r>
              <a:rPr sz="2100" spc="-10" dirty="0">
                <a:solidFill>
                  <a:srgbClr val="7E7E7E"/>
                </a:solidFill>
                <a:latin typeface="Arial MT"/>
                <a:cs typeface="Arial MT"/>
              </a:rPr>
              <a:t>m</a:t>
            </a:r>
            <a:r>
              <a:rPr sz="2100" spc="-5" dirty="0">
                <a:solidFill>
                  <a:srgbClr val="7E7E7E"/>
                </a:solidFill>
                <a:latin typeface="Arial MT"/>
                <a:cs typeface="Arial MT"/>
              </a:rPr>
              <a:t>e</a:t>
            </a:r>
            <a:r>
              <a:rPr sz="2100" spc="-15" dirty="0">
                <a:solidFill>
                  <a:srgbClr val="7E7E7E"/>
                </a:solidFill>
                <a:latin typeface="Arial MT"/>
                <a:cs typeface="Arial MT"/>
              </a:rPr>
              <a:t>n</a:t>
            </a:r>
            <a:r>
              <a:rPr sz="2100" dirty="0">
                <a:solidFill>
                  <a:srgbClr val="7E7E7E"/>
                </a:solidFill>
                <a:latin typeface="Arial MT"/>
                <a:cs typeface="Arial MT"/>
              </a:rPr>
              <a:t>t  </a:t>
            </a:r>
            <a:r>
              <a:rPr sz="21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84164" y="2365248"/>
            <a:ext cx="464820" cy="568451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5694934" y="2917316"/>
            <a:ext cx="81597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50" b="1" dirty="0">
                <a:latin typeface="Arial"/>
                <a:cs typeface="Arial"/>
              </a:rPr>
              <a:t>DISCOVERY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333488" y="3494532"/>
            <a:ext cx="757555" cy="913130"/>
            <a:chOff x="7333488" y="3494532"/>
            <a:chExt cx="757555" cy="913130"/>
          </a:xfrm>
        </p:grpSpPr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2736" y="3494532"/>
              <a:ext cx="598931" cy="59893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333488" y="4064508"/>
              <a:ext cx="757555" cy="342900"/>
            </a:xfrm>
            <a:custGeom>
              <a:avLst/>
              <a:gdLst/>
              <a:ahLst/>
              <a:cxnLst/>
              <a:rect l="l" t="t" r="r" b="b"/>
              <a:pathLst>
                <a:path w="757554" h="342900">
                  <a:moveTo>
                    <a:pt x="757427" y="0"/>
                  </a:moveTo>
                  <a:lnTo>
                    <a:pt x="0" y="0"/>
                  </a:lnTo>
                  <a:lnTo>
                    <a:pt x="0" y="342900"/>
                  </a:lnTo>
                  <a:lnTo>
                    <a:pt x="757427" y="342900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439025" y="4047566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364348" y="4208145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690359" y="5200085"/>
            <a:ext cx="753110" cy="803275"/>
            <a:chOff x="6690359" y="5200085"/>
            <a:chExt cx="753110" cy="803275"/>
          </a:xfrm>
        </p:grpSpPr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0353" y="5200085"/>
              <a:ext cx="442762" cy="44461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690359" y="5678423"/>
              <a:ext cx="753110" cy="325120"/>
            </a:xfrm>
            <a:custGeom>
              <a:avLst/>
              <a:gdLst/>
              <a:ahLst/>
              <a:cxnLst/>
              <a:rect l="l" t="t" r="r" b="b"/>
              <a:pathLst>
                <a:path w="753109" h="325120">
                  <a:moveTo>
                    <a:pt x="752855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752855" y="324612"/>
                  </a:lnTo>
                  <a:lnTo>
                    <a:pt x="752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792848" y="5663285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04456" y="5823305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53" name="object 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01087" y="5180134"/>
            <a:ext cx="492015" cy="455501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4236465" y="5669381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9" grpId="0"/>
      <p:bldP spid="38" grpId="0"/>
      <p:bldP spid="39" grpId="0"/>
      <p:bldP spid="40" grpId="0"/>
      <p:bldP spid="42" grpId="0"/>
      <p:bldP spid="46" grpId="0"/>
      <p:bldP spid="47" grpId="0"/>
      <p:bldP spid="51" grpId="0"/>
      <p:bldP spid="52" grpId="0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2385" y="1930789"/>
            <a:ext cx="8798420" cy="32526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88004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Management</a:t>
            </a:r>
            <a:r>
              <a:rPr sz="1800" b="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end-to-end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business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transformation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methodology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39484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Business Process Management</a:t>
            </a:r>
            <a:r>
              <a:rPr sz="180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Success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factors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1918716"/>
            <a:ext cx="12195175" cy="2821305"/>
          </a:xfrm>
          <a:custGeom>
            <a:avLst/>
            <a:gdLst/>
            <a:ahLst/>
            <a:cxnLst/>
            <a:rect l="l" t="t" r="r" b="b"/>
            <a:pathLst>
              <a:path w="12195175" h="2821304">
                <a:moveTo>
                  <a:pt x="12195048" y="0"/>
                </a:moveTo>
                <a:lnTo>
                  <a:pt x="0" y="0"/>
                </a:lnTo>
                <a:lnTo>
                  <a:pt x="0" y="2820924"/>
                </a:lnTo>
                <a:lnTo>
                  <a:pt x="12195048" y="2820924"/>
                </a:lnTo>
                <a:lnTo>
                  <a:pt x="12195048" y="0"/>
                </a:lnTo>
                <a:close/>
              </a:path>
            </a:pathLst>
          </a:custGeom>
          <a:gradFill flip="none" rotWithShape="1">
            <a:gsLst>
              <a:gs pos="0">
                <a:srgbClr val="F1F1F1">
                  <a:shade val="30000"/>
                  <a:satMod val="115000"/>
                </a:srgbClr>
              </a:gs>
              <a:gs pos="50000">
                <a:srgbClr val="F1F1F1">
                  <a:shade val="67500"/>
                  <a:satMod val="115000"/>
                </a:srgbClr>
              </a:gs>
              <a:gs pos="100000">
                <a:srgbClr val="F1F1F1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87398" y="2166061"/>
            <a:ext cx="6520815" cy="2313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5" dirty="0">
                <a:latin typeface="Arial MT"/>
                <a:cs typeface="Arial MT"/>
              </a:rPr>
              <a:t>Set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your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company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BPM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journey,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project</a:t>
            </a: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Keep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focus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processes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rather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technology</a:t>
            </a: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Ensure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management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attention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sponsorship</a:t>
            </a:r>
          </a:p>
          <a:p>
            <a:pPr marL="279400" indent="-266700">
              <a:lnSpc>
                <a:spcPct val="100000"/>
              </a:lnSpc>
              <a:spcBef>
                <a:spcPts val="15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Identify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focus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topics/processes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priority</a:t>
            </a: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Keep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sense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pragmatism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24255" y="1919477"/>
            <a:ext cx="966469" cy="2821305"/>
            <a:chOff x="524255" y="1919477"/>
            <a:chExt cx="966469" cy="2821305"/>
          </a:xfrm>
        </p:grpSpPr>
        <p:sp>
          <p:nvSpPr>
            <p:cNvPr id="7" name="object 7"/>
            <p:cNvSpPr/>
            <p:nvPr/>
          </p:nvSpPr>
          <p:spPr>
            <a:xfrm>
              <a:off x="1477517" y="1919477"/>
              <a:ext cx="0" cy="2821305"/>
            </a:xfrm>
            <a:custGeom>
              <a:avLst/>
              <a:gdLst/>
              <a:ahLst/>
              <a:cxnLst/>
              <a:rect l="l" t="t" r="r" b="b"/>
              <a:pathLst>
                <a:path h="2821304">
                  <a:moveTo>
                    <a:pt x="0" y="0"/>
                  </a:moveTo>
                  <a:lnTo>
                    <a:pt x="0" y="2821178"/>
                  </a:lnTo>
                </a:path>
              </a:pathLst>
            </a:custGeom>
            <a:ln w="254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255" y="2987039"/>
              <a:ext cx="682751" cy="68427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35698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Management</a:t>
            </a:r>
            <a:r>
              <a:rPr sz="1800" b="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at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SAP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</a:t>
            </a:r>
            <a:r>
              <a:rPr spc="-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The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10" dirty="0">
                <a:solidFill>
                  <a:srgbClr val="EFAB00"/>
                </a:solidFill>
              </a:rPr>
              <a:t>way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process-driven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company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62767" y="1624043"/>
            <a:ext cx="4584700" cy="2965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750" b="1" spc="10" dirty="0">
                <a:solidFill>
                  <a:srgbClr val="970A82"/>
                </a:solidFill>
                <a:latin typeface="Arial"/>
                <a:cs typeface="Arial"/>
              </a:rPr>
              <a:t>Business</a:t>
            </a:r>
            <a:r>
              <a:rPr sz="1750" b="1" spc="-5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750" b="1" spc="10" dirty="0">
                <a:solidFill>
                  <a:srgbClr val="970A82"/>
                </a:solidFill>
                <a:latin typeface="Arial"/>
                <a:cs typeface="Arial"/>
              </a:rPr>
              <a:t>Process</a:t>
            </a:r>
            <a:r>
              <a:rPr sz="1750" b="1" spc="5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750" b="1" spc="10" dirty="0">
                <a:solidFill>
                  <a:srgbClr val="970A82"/>
                </a:solidFill>
                <a:latin typeface="Arial"/>
                <a:cs typeface="Arial"/>
              </a:rPr>
              <a:t>Management</a:t>
            </a:r>
            <a:r>
              <a:rPr sz="1750" b="1" spc="5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750" b="1" spc="10" dirty="0">
                <a:solidFill>
                  <a:srgbClr val="970A82"/>
                </a:solidFill>
                <a:latin typeface="Arial"/>
                <a:cs typeface="Arial"/>
              </a:rPr>
              <a:t>2.0</a:t>
            </a:r>
            <a:r>
              <a:rPr sz="1750" b="1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750" b="1" spc="25" dirty="0">
                <a:solidFill>
                  <a:srgbClr val="970A82"/>
                </a:solidFill>
                <a:latin typeface="Arial"/>
                <a:cs typeface="Arial"/>
              </a:rPr>
              <a:t>@</a:t>
            </a:r>
            <a:r>
              <a:rPr sz="1750" b="1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750" b="1" spc="15" dirty="0">
                <a:solidFill>
                  <a:srgbClr val="970A82"/>
                </a:solidFill>
                <a:latin typeface="Arial"/>
                <a:cs typeface="Arial"/>
              </a:rPr>
              <a:t>SAP</a:t>
            </a:r>
            <a:endParaRPr sz="175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87567" y="2482523"/>
            <a:ext cx="3488054" cy="3469640"/>
            <a:chOff x="2087567" y="2482523"/>
            <a:chExt cx="3488054" cy="34696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5841" y="4800069"/>
              <a:ext cx="409739" cy="3841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9010" y="2992251"/>
              <a:ext cx="478796" cy="4117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318595" y="3032823"/>
              <a:ext cx="257175" cy="1461135"/>
            </a:xfrm>
            <a:custGeom>
              <a:avLst/>
              <a:gdLst/>
              <a:ahLst/>
              <a:cxnLst/>
              <a:rect l="l" t="t" r="r" b="b"/>
              <a:pathLst>
                <a:path w="257175" h="1461135">
                  <a:moveTo>
                    <a:pt x="256628" y="1332014"/>
                  </a:moveTo>
                  <a:lnTo>
                    <a:pt x="246583" y="1281811"/>
                  </a:lnTo>
                  <a:lnTo>
                    <a:pt x="219163" y="1240993"/>
                  </a:lnTo>
                  <a:lnTo>
                    <a:pt x="178409" y="1213548"/>
                  </a:lnTo>
                  <a:lnTo>
                    <a:pt x="128358" y="1203502"/>
                  </a:lnTo>
                  <a:lnTo>
                    <a:pt x="78295" y="1213548"/>
                  </a:lnTo>
                  <a:lnTo>
                    <a:pt x="37503" y="1240993"/>
                  </a:lnTo>
                  <a:lnTo>
                    <a:pt x="10045" y="1281811"/>
                  </a:lnTo>
                  <a:lnTo>
                    <a:pt x="0" y="1332014"/>
                  </a:lnTo>
                  <a:lnTo>
                    <a:pt x="10045" y="1382166"/>
                  </a:lnTo>
                  <a:lnTo>
                    <a:pt x="37503" y="1422996"/>
                  </a:lnTo>
                  <a:lnTo>
                    <a:pt x="78295" y="1450467"/>
                  </a:lnTo>
                  <a:lnTo>
                    <a:pt x="128358" y="1460512"/>
                  </a:lnTo>
                  <a:lnTo>
                    <a:pt x="178409" y="1450467"/>
                  </a:lnTo>
                  <a:lnTo>
                    <a:pt x="219163" y="1422996"/>
                  </a:lnTo>
                  <a:lnTo>
                    <a:pt x="246583" y="1382166"/>
                  </a:lnTo>
                  <a:lnTo>
                    <a:pt x="256628" y="1332014"/>
                  </a:lnTo>
                  <a:close/>
                </a:path>
                <a:path w="257175" h="1461135">
                  <a:moveTo>
                    <a:pt x="256628" y="730161"/>
                  </a:moveTo>
                  <a:lnTo>
                    <a:pt x="246583" y="680389"/>
                  </a:lnTo>
                  <a:lnTo>
                    <a:pt x="219163" y="639584"/>
                  </a:lnTo>
                  <a:lnTo>
                    <a:pt x="178409" y="611987"/>
                  </a:lnTo>
                  <a:lnTo>
                    <a:pt x="128358" y="601853"/>
                  </a:lnTo>
                  <a:lnTo>
                    <a:pt x="78295" y="611987"/>
                  </a:lnTo>
                  <a:lnTo>
                    <a:pt x="37503" y="639584"/>
                  </a:lnTo>
                  <a:lnTo>
                    <a:pt x="10045" y="680389"/>
                  </a:lnTo>
                  <a:lnTo>
                    <a:pt x="0" y="730161"/>
                  </a:lnTo>
                  <a:lnTo>
                    <a:pt x="10045" y="780427"/>
                  </a:lnTo>
                  <a:lnTo>
                    <a:pt x="37503" y="821486"/>
                  </a:lnTo>
                  <a:lnTo>
                    <a:pt x="78295" y="849172"/>
                  </a:lnTo>
                  <a:lnTo>
                    <a:pt x="128358" y="859332"/>
                  </a:lnTo>
                  <a:lnTo>
                    <a:pt x="178409" y="849172"/>
                  </a:lnTo>
                  <a:lnTo>
                    <a:pt x="219163" y="821486"/>
                  </a:lnTo>
                  <a:lnTo>
                    <a:pt x="246583" y="780427"/>
                  </a:lnTo>
                  <a:lnTo>
                    <a:pt x="256628" y="730161"/>
                  </a:lnTo>
                  <a:close/>
                </a:path>
                <a:path w="257175" h="1461135">
                  <a:moveTo>
                    <a:pt x="256628" y="129159"/>
                  </a:moveTo>
                  <a:lnTo>
                    <a:pt x="246583" y="78905"/>
                  </a:lnTo>
                  <a:lnTo>
                    <a:pt x="219163" y="37846"/>
                  </a:lnTo>
                  <a:lnTo>
                    <a:pt x="178409" y="10160"/>
                  </a:lnTo>
                  <a:lnTo>
                    <a:pt x="128358" y="0"/>
                  </a:lnTo>
                  <a:lnTo>
                    <a:pt x="78295" y="10160"/>
                  </a:lnTo>
                  <a:lnTo>
                    <a:pt x="37503" y="37846"/>
                  </a:lnTo>
                  <a:lnTo>
                    <a:pt x="10045" y="78905"/>
                  </a:lnTo>
                  <a:lnTo>
                    <a:pt x="0" y="129159"/>
                  </a:lnTo>
                  <a:lnTo>
                    <a:pt x="10045" y="178930"/>
                  </a:lnTo>
                  <a:lnTo>
                    <a:pt x="37503" y="219735"/>
                  </a:lnTo>
                  <a:lnTo>
                    <a:pt x="78295" y="247332"/>
                  </a:lnTo>
                  <a:lnTo>
                    <a:pt x="128358" y="257479"/>
                  </a:lnTo>
                  <a:lnTo>
                    <a:pt x="178409" y="247332"/>
                  </a:lnTo>
                  <a:lnTo>
                    <a:pt x="219163" y="219735"/>
                  </a:lnTo>
                  <a:lnTo>
                    <a:pt x="246583" y="178930"/>
                  </a:lnTo>
                  <a:lnTo>
                    <a:pt x="256628" y="129159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6666" y="3475162"/>
              <a:ext cx="624236" cy="122825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376155" y="4837518"/>
              <a:ext cx="2199640" cy="1115060"/>
            </a:xfrm>
            <a:custGeom>
              <a:avLst/>
              <a:gdLst/>
              <a:ahLst/>
              <a:cxnLst/>
              <a:rect l="l" t="t" r="r" b="b"/>
              <a:pathLst>
                <a:path w="2199640" h="1115060">
                  <a:moveTo>
                    <a:pt x="1140510" y="972146"/>
                  </a:moveTo>
                  <a:lnTo>
                    <a:pt x="983297" y="974242"/>
                  </a:lnTo>
                  <a:lnTo>
                    <a:pt x="1008773" y="1023556"/>
                  </a:lnTo>
                  <a:lnTo>
                    <a:pt x="996543" y="1028585"/>
                  </a:lnTo>
                  <a:lnTo>
                    <a:pt x="976058" y="1034872"/>
                  </a:lnTo>
                  <a:lnTo>
                    <a:pt x="955014" y="1040472"/>
                  </a:lnTo>
                  <a:lnTo>
                    <a:pt x="932357" y="1046060"/>
                  </a:lnTo>
                  <a:lnTo>
                    <a:pt x="909815" y="1051890"/>
                  </a:lnTo>
                  <a:lnTo>
                    <a:pt x="835101" y="1065885"/>
                  </a:lnTo>
                  <a:lnTo>
                    <a:pt x="777316" y="1073581"/>
                  </a:lnTo>
                  <a:lnTo>
                    <a:pt x="718680" y="1080109"/>
                  </a:lnTo>
                  <a:lnTo>
                    <a:pt x="659472" y="1084313"/>
                  </a:lnTo>
                  <a:lnTo>
                    <a:pt x="599528" y="1086408"/>
                  </a:lnTo>
                  <a:lnTo>
                    <a:pt x="540232" y="1086408"/>
                  </a:lnTo>
                  <a:lnTo>
                    <a:pt x="481025" y="1085011"/>
                  </a:lnTo>
                  <a:lnTo>
                    <a:pt x="423151" y="1081519"/>
                  </a:lnTo>
                  <a:lnTo>
                    <a:pt x="366014" y="1076604"/>
                  </a:lnTo>
                  <a:lnTo>
                    <a:pt x="310946" y="1069390"/>
                  </a:lnTo>
                  <a:lnTo>
                    <a:pt x="258699" y="1060983"/>
                  </a:lnTo>
                  <a:lnTo>
                    <a:pt x="208800" y="1051204"/>
                  </a:lnTo>
                  <a:lnTo>
                    <a:pt x="139547" y="1032764"/>
                  </a:lnTo>
                  <a:lnTo>
                    <a:pt x="98666" y="1019479"/>
                  </a:lnTo>
                  <a:lnTo>
                    <a:pt x="61366" y="1003858"/>
                  </a:lnTo>
                  <a:lnTo>
                    <a:pt x="14008" y="978433"/>
                  </a:lnTo>
                  <a:lnTo>
                    <a:pt x="0" y="1003160"/>
                  </a:lnTo>
                  <a:lnTo>
                    <a:pt x="49237" y="1029271"/>
                  </a:lnTo>
                  <a:lnTo>
                    <a:pt x="88150" y="1045362"/>
                  </a:lnTo>
                  <a:lnTo>
                    <a:pt x="131089" y="1059586"/>
                  </a:lnTo>
                  <a:lnTo>
                    <a:pt x="177787" y="1072184"/>
                  </a:lnTo>
                  <a:lnTo>
                    <a:pt x="202501" y="1078712"/>
                  </a:lnTo>
                  <a:lnTo>
                    <a:pt x="253161" y="1088517"/>
                  </a:lnTo>
                  <a:lnTo>
                    <a:pt x="306717" y="1097610"/>
                  </a:lnTo>
                  <a:lnTo>
                    <a:pt x="362534" y="1104138"/>
                  </a:lnTo>
                  <a:lnTo>
                    <a:pt x="420331" y="1109726"/>
                  </a:lnTo>
                  <a:lnTo>
                    <a:pt x="479615" y="1113231"/>
                  </a:lnTo>
                  <a:lnTo>
                    <a:pt x="539572" y="1114628"/>
                  </a:lnTo>
                  <a:lnTo>
                    <a:pt x="599528" y="1114628"/>
                  </a:lnTo>
                  <a:lnTo>
                    <a:pt x="660133" y="1112520"/>
                  </a:lnTo>
                  <a:lnTo>
                    <a:pt x="720839" y="1108329"/>
                  </a:lnTo>
                  <a:lnTo>
                    <a:pt x="780796" y="1101788"/>
                  </a:lnTo>
                  <a:lnTo>
                    <a:pt x="839330" y="1094105"/>
                  </a:lnTo>
                  <a:lnTo>
                    <a:pt x="882980" y="1086408"/>
                  </a:lnTo>
                  <a:lnTo>
                    <a:pt x="890917" y="1085011"/>
                  </a:lnTo>
                  <a:lnTo>
                    <a:pt x="915352" y="1079411"/>
                  </a:lnTo>
                  <a:lnTo>
                    <a:pt x="938657" y="1073581"/>
                  </a:lnTo>
                  <a:lnTo>
                    <a:pt x="962063" y="1067981"/>
                  </a:lnTo>
                  <a:lnTo>
                    <a:pt x="983957" y="1061694"/>
                  </a:lnTo>
                  <a:lnTo>
                    <a:pt x="1004912" y="1055395"/>
                  </a:lnTo>
                  <a:lnTo>
                    <a:pt x="1021549" y="1048258"/>
                  </a:lnTo>
                  <a:lnTo>
                    <a:pt x="1048131" y="1099693"/>
                  </a:lnTo>
                  <a:lnTo>
                    <a:pt x="1107401" y="1017854"/>
                  </a:lnTo>
                  <a:lnTo>
                    <a:pt x="1140510" y="972146"/>
                  </a:lnTo>
                  <a:close/>
                </a:path>
                <a:path w="2199640" h="1115060">
                  <a:moveTo>
                    <a:pt x="2199068" y="129159"/>
                  </a:moveTo>
                  <a:lnTo>
                    <a:pt x="2189022" y="78867"/>
                  </a:lnTo>
                  <a:lnTo>
                    <a:pt x="2161603" y="37807"/>
                  </a:lnTo>
                  <a:lnTo>
                    <a:pt x="2120849" y="10147"/>
                  </a:lnTo>
                  <a:lnTo>
                    <a:pt x="2070798" y="0"/>
                  </a:lnTo>
                  <a:lnTo>
                    <a:pt x="2020735" y="10147"/>
                  </a:lnTo>
                  <a:lnTo>
                    <a:pt x="1979942" y="37807"/>
                  </a:lnTo>
                  <a:lnTo>
                    <a:pt x="1952485" y="78867"/>
                  </a:lnTo>
                  <a:lnTo>
                    <a:pt x="1942439" y="129159"/>
                  </a:lnTo>
                  <a:lnTo>
                    <a:pt x="1952485" y="178917"/>
                  </a:lnTo>
                  <a:lnTo>
                    <a:pt x="1979942" y="219697"/>
                  </a:lnTo>
                  <a:lnTo>
                    <a:pt x="2020735" y="247256"/>
                  </a:lnTo>
                  <a:lnTo>
                    <a:pt x="2070798" y="257390"/>
                  </a:lnTo>
                  <a:lnTo>
                    <a:pt x="2120849" y="247256"/>
                  </a:lnTo>
                  <a:lnTo>
                    <a:pt x="2161603" y="219697"/>
                  </a:lnTo>
                  <a:lnTo>
                    <a:pt x="2189022" y="178917"/>
                  </a:lnTo>
                  <a:lnTo>
                    <a:pt x="2199068" y="129159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6142" y="5264264"/>
              <a:ext cx="644533" cy="6447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7567" y="2482523"/>
              <a:ext cx="2251309" cy="317113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318598" y="5439351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28361" y="0"/>
                  </a:moveTo>
                  <a:lnTo>
                    <a:pt x="78295" y="10135"/>
                  </a:lnTo>
                  <a:lnTo>
                    <a:pt x="37505" y="37716"/>
                  </a:lnTo>
                  <a:lnTo>
                    <a:pt x="10053" y="78501"/>
                  </a:lnTo>
                  <a:lnTo>
                    <a:pt x="0" y="128250"/>
                  </a:lnTo>
                  <a:lnTo>
                    <a:pt x="10053" y="178434"/>
                  </a:lnTo>
                  <a:lnTo>
                    <a:pt x="37505" y="219259"/>
                  </a:lnTo>
                  <a:lnTo>
                    <a:pt x="78295" y="246703"/>
                  </a:lnTo>
                  <a:lnTo>
                    <a:pt x="128361" y="256745"/>
                  </a:lnTo>
                  <a:lnTo>
                    <a:pt x="178413" y="246703"/>
                  </a:lnTo>
                  <a:lnTo>
                    <a:pt x="219170" y="219259"/>
                  </a:lnTo>
                  <a:lnTo>
                    <a:pt x="246590" y="178434"/>
                  </a:lnTo>
                  <a:lnTo>
                    <a:pt x="256629" y="128250"/>
                  </a:lnTo>
                  <a:lnTo>
                    <a:pt x="246590" y="78501"/>
                  </a:lnTo>
                  <a:lnTo>
                    <a:pt x="219170" y="37716"/>
                  </a:lnTo>
                  <a:lnTo>
                    <a:pt x="178413" y="10135"/>
                  </a:lnTo>
                  <a:lnTo>
                    <a:pt x="128361" y="0"/>
                  </a:lnTo>
                  <a:close/>
                </a:path>
              </a:pathLst>
            </a:custGeom>
            <a:solidFill>
              <a:srgbClr val="EFA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05425" y="3021489"/>
            <a:ext cx="4426585" cy="2657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23215" indent="-323850">
              <a:lnSpc>
                <a:spcPct val="100000"/>
              </a:lnSpc>
              <a:spcBef>
                <a:spcPts val="125"/>
              </a:spcBef>
              <a:buSzPct val="79310"/>
              <a:buAutoNum type="arabicPlain"/>
              <a:tabLst>
                <a:tab pos="323215" algn="l"/>
                <a:tab pos="323850" algn="l"/>
              </a:tabLst>
            </a:pPr>
            <a:r>
              <a:rPr sz="2175" b="1" spc="22" baseline="3831" dirty="0">
                <a:latin typeface="Arial"/>
                <a:cs typeface="Arial"/>
              </a:rPr>
              <a:t>Business</a:t>
            </a:r>
            <a:r>
              <a:rPr sz="2175" b="1" spc="-15" baseline="3831" dirty="0">
                <a:latin typeface="Arial"/>
                <a:cs typeface="Arial"/>
              </a:rPr>
              <a:t> </a:t>
            </a:r>
            <a:r>
              <a:rPr sz="2175" b="1" spc="22" baseline="3831" dirty="0">
                <a:latin typeface="Arial"/>
                <a:cs typeface="Arial"/>
              </a:rPr>
              <a:t>Process</a:t>
            </a:r>
            <a:r>
              <a:rPr sz="2175" b="1" spc="-7" baseline="3831" dirty="0">
                <a:latin typeface="Arial"/>
                <a:cs typeface="Arial"/>
              </a:rPr>
              <a:t> </a:t>
            </a:r>
            <a:r>
              <a:rPr sz="2175" b="1" spc="22" baseline="3831" dirty="0">
                <a:latin typeface="Arial"/>
                <a:cs typeface="Arial"/>
              </a:rPr>
              <a:t>Management</a:t>
            </a:r>
            <a:r>
              <a:rPr sz="2175" b="1" spc="-15" baseline="3831" dirty="0">
                <a:latin typeface="Arial"/>
                <a:cs typeface="Arial"/>
              </a:rPr>
              <a:t> </a:t>
            </a:r>
            <a:r>
              <a:rPr sz="2175" b="1" spc="30" baseline="3831" dirty="0">
                <a:latin typeface="Arial"/>
                <a:cs typeface="Arial"/>
              </a:rPr>
              <a:t>@SAP</a:t>
            </a:r>
            <a:r>
              <a:rPr sz="2175" b="1" spc="-44" baseline="3831" dirty="0">
                <a:latin typeface="Arial"/>
                <a:cs typeface="Arial"/>
              </a:rPr>
              <a:t> </a:t>
            </a:r>
            <a:r>
              <a:rPr sz="2175" b="1" spc="22" baseline="3831" dirty="0">
                <a:latin typeface="Arial"/>
                <a:cs typeface="Arial"/>
              </a:rPr>
              <a:t>–</a:t>
            </a:r>
            <a:r>
              <a:rPr sz="2175" b="1" baseline="3831" dirty="0">
                <a:latin typeface="Arial"/>
                <a:cs typeface="Arial"/>
              </a:rPr>
              <a:t> </a:t>
            </a:r>
            <a:r>
              <a:rPr sz="2175" b="1" spc="30" baseline="3831" dirty="0">
                <a:latin typeface="Arial"/>
                <a:cs typeface="Arial"/>
              </a:rPr>
              <a:t>WHY</a:t>
            </a:r>
            <a:endParaRPr sz="2175" baseline="3831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rabicPlain"/>
            </a:pPr>
            <a:endParaRPr sz="1700">
              <a:latin typeface="Arial"/>
              <a:cs typeface="Arial"/>
            </a:endParaRPr>
          </a:p>
          <a:p>
            <a:pPr marL="323215" indent="-323850">
              <a:lnSpc>
                <a:spcPct val="100000"/>
              </a:lnSpc>
              <a:spcBef>
                <a:spcPts val="1050"/>
              </a:spcBef>
              <a:buSzPct val="79310"/>
              <a:buAutoNum type="arabicPlain"/>
              <a:tabLst>
                <a:tab pos="323215" algn="l"/>
                <a:tab pos="323850" algn="l"/>
              </a:tabLst>
            </a:pPr>
            <a:r>
              <a:rPr sz="2175" b="1" spc="30" baseline="3831" dirty="0">
                <a:latin typeface="Arial"/>
                <a:cs typeface="Arial"/>
              </a:rPr>
              <a:t>A</a:t>
            </a:r>
            <a:r>
              <a:rPr sz="2175" b="1" spc="-97" baseline="3831" dirty="0">
                <a:latin typeface="Arial"/>
                <a:cs typeface="Arial"/>
              </a:rPr>
              <a:t> </a:t>
            </a:r>
            <a:r>
              <a:rPr sz="2175" b="1" spc="22" baseline="3831" dirty="0">
                <a:latin typeface="Arial"/>
                <a:cs typeface="Arial"/>
              </a:rPr>
              <a:t>Process</a:t>
            </a:r>
            <a:r>
              <a:rPr sz="2175" b="1" spc="-22" baseline="3831" dirty="0">
                <a:latin typeface="Arial"/>
                <a:cs typeface="Arial"/>
              </a:rPr>
              <a:t> </a:t>
            </a:r>
            <a:r>
              <a:rPr sz="2175" b="1" spc="22" baseline="3831" dirty="0">
                <a:latin typeface="Arial"/>
                <a:cs typeface="Arial"/>
              </a:rPr>
              <a:t>focused</a:t>
            </a:r>
            <a:r>
              <a:rPr sz="2175" b="1" spc="-15" baseline="3831" dirty="0">
                <a:latin typeface="Arial"/>
                <a:cs typeface="Arial"/>
              </a:rPr>
              <a:t> </a:t>
            </a:r>
            <a:r>
              <a:rPr sz="2175" b="1" spc="15" baseline="3831" dirty="0">
                <a:latin typeface="Arial"/>
                <a:cs typeface="Arial"/>
              </a:rPr>
              <a:t>Organization</a:t>
            </a:r>
            <a:endParaRPr sz="2175" baseline="3831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rabicPlain"/>
            </a:pPr>
            <a:endParaRPr sz="1700">
              <a:latin typeface="Arial"/>
              <a:cs typeface="Arial"/>
            </a:endParaRPr>
          </a:p>
          <a:p>
            <a:pPr marL="323215" indent="-323850">
              <a:lnSpc>
                <a:spcPct val="100000"/>
              </a:lnSpc>
              <a:spcBef>
                <a:spcPts val="1035"/>
              </a:spcBef>
              <a:buSzPct val="79310"/>
              <a:buAutoNum type="arabicPlain"/>
              <a:tabLst>
                <a:tab pos="323215" algn="l"/>
                <a:tab pos="323850" algn="l"/>
              </a:tabLst>
            </a:pPr>
            <a:r>
              <a:rPr sz="2175" b="1" spc="30" baseline="3831" dirty="0">
                <a:latin typeface="Arial"/>
                <a:cs typeface="Arial"/>
              </a:rPr>
              <a:t>SAP</a:t>
            </a:r>
            <a:r>
              <a:rPr sz="2175" b="1" spc="-44" baseline="3831" dirty="0">
                <a:latin typeface="Arial"/>
                <a:cs typeface="Arial"/>
              </a:rPr>
              <a:t> </a:t>
            </a:r>
            <a:r>
              <a:rPr sz="2175" b="1" spc="22" baseline="3831" dirty="0">
                <a:latin typeface="Arial"/>
                <a:cs typeface="Arial"/>
              </a:rPr>
              <a:t>Customer</a:t>
            </a:r>
            <a:r>
              <a:rPr sz="2175" b="1" spc="-7" baseline="3831" dirty="0">
                <a:latin typeface="Arial"/>
                <a:cs typeface="Arial"/>
              </a:rPr>
              <a:t> </a:t>
            </a:r>
            <a:r>
              <a:rPr sz="2175" b="1" spc="30" baseline="3831" dirty="0">
                <a:latin typeface="Arial"/>
                <a:cs typeface="Arial"/>
              </a:rPr>
              <a:t>&amp;</a:t>
            </a:r>
            <a:r>
              <a:rPr sz="2175" b="1" baseline="3831" dirty="0">
                <a:latin typeface="Arial"/>
                <a:cs typeface="Arial"/>
              </a:rPr>
              <a:t> </a:t>
            </a:r>
            <a:r>
              <a:rPr sz="2175" b="1" spc="15" baseline="3831" dirty="0">
                <a:latin typeface="Arial"/>
                <a:cs typeface="Arial"/>
              </a:rPr>
              <a:t>Operations</a:t>
            </a:r>
            <a:r>
              <a:rPr sz="2175" b="1" spc="-7" baseline="3831" dirty="0">
                <a:latin typeface="Arial"/>
                <a:cs typeface="Arial"/>
              </a:rPr>
              <a:t> </a:t>
            </a:r>
            <a:r>
              <a:rPr sz="2175" b="1" spc="15" baseline="3831" dirty="0">
                <a:latin typeface="Arial"/>
                <a:cs typeface="Arial"/>
              </a:rPr>
              <a:t>Lifecycle</a:t>
            </a:r>
            <a:endParaRPr sz="2175" baseline="3831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rabicPlain"/>
            </a:pPr>
            <a:endParaRPr sz="1700">
              <a:latin typeface="Arial"/>
              <a:cs typeface="Arial"/>
            </a:endParaRPr>
          </a:p>
          <a:p>
            <a:pPr marL="323215" indent="-323850">
              <a:lnSpc>
                <a:spcPct val="100000"/>
              </a:lnSpc>
              <a:spcBef>
                <a:spcPts val="1055"/>
              </a:spcBef>
              <a:buSzPct val="79310"/>
              <a:buAutoNum type="arabicPlain"/>
              <a:tabLst>
                <a:tab pos="323215" algn="l"/>
                <a:tab pos="323850" algn="l"/>
              </a:tabLst>
            </a:pPr>
            <a:r>
              <a:rPr sz="2175" b="1" spc="7" baseline="3831" dirty="0">
                <a:latin typeface="Arial"/>
                <a:cs typeface="Arial"/>
              </a:rPr>
              <a:t>SAP’s</a:t>
            </a:r>
            <a:r>
              <a:rPr sz="2175" b="1" spc="-15" baseline="3831" dirty="0">
                <a:latin typeface="Arial"/>
                <a:cs typeface="Arial"/>
              </a:rPr>
              <a:t> </a:t>
            </a:r>
            <a:r>
              <a:rPr sz="2175" b="1" spc="22" baseline="3831" dirty="0">
                <a:latin typeface="Arial"/>
                <a:cs typeface="Arial"/>
              </a:rPr>
              <a:t>Process</a:t>
            </a:r>
            <a:r>
              <a:rPr sz="2175" b="1" baseline="3831" dirty="0">
                <a:latin typeface="Arial"/>
                <a:cs typeface="Arial"/>
              </a:rPr>
              <a:t> </a:t>
            </a:r>
            <a:r>
              <a:rPr sz="2175" b="1" spc="15" baseline="3831" dirty="0">
                <a:latin typeface="Arial"/>
                <a:cs typeface="Arial"/>
              </a:rPr>
              <a:t>Excellence</a:t>
            </a:r>
            <a:r>
              <a:rPr sz="2175" b="1" baseline="3831" dirty="0">
                <a:latin typeface="Arial"/>
                <a:cs typeface="Arial"/>
              </a:rPr>
              <a:t> </a:t>
            </a:r>
            <a:r>
              <a:rPr sz="2175" b="1" spc="15" baseline="3831" dirty="0">
                <a:latin typeface="Arial"/>
                <a:cs typeface="Arial"/>
              </a:rPr>
              <a:t>Framework</a:t>
            </a:r>
            <a:endParaRPr sz="2175" baseline="3831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rabicPlain"/>
            </a:pPr>
            <a:endParaRPr sz="1700">
              <a:latin typeface="Arial"/>
              <a:cs typeface="Arial"/>
            </a:endParaRPr>
          </a:p>
          <a:p>
            <a:pPr marL="323215" indent="-323850">
              <a:lnSpc>
                <a:spcPct val="100000"/>
              </a:lnSpc>
              <a:spcBef>
                <a:spcPts val="1030"/>
              </a:spcBef>
              <a:buSzPct val="79310"/>
              <a:buAutoNum type="arabicPlain"/>
              <a:tabLst>
                <a:tab pos="323215" algn="l"/>
                <a:tab pos="323850" algn="l"/>
              </a:tabLst>
            </a:pPr>
            <a:r>
              <a:rPr sz="2175" b="1" spc="30" baseline="1915" dirty="0">
                <a:latin typeface="Arial"/>
                <a:cs typeface="Arial"/>
              </a:rPr>
              <a:t>Q&amp;A</a:t>
            </a:r>
            <a:endParaRPr sz="2175" baseline="1915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86357" y="1270888"/>
            <a:ext cx="9023985" cy="5078730"/>
          </a:xfrm>
          <a:custGeom>
            <a:avLst/>
            <a:gdLst/>
            <a:ahLst/>
            <a:cxnLst/>
            <a:rect l="l" t="t" r="r" b="b"/>
            <a:pathLst>
              <a:path w="9023985" h="5078730">
                <a:moveTo>
                  <a:pt x="0" y="5078222"/>
                </a:moveTo>
                <a:lnTo>
                  <a:pt x="9023858" y="5078222"/>
                </a:lnTo>
                <a:lnTo>
                  <a:pt x="9023858" y="0"/>
                </a:lnTo>
                <a:lnTo>
                  <a:pt x="0" y="0"/>
                </a:lnTo>
                <a:lnTo>
                  <a:pt x="0" y="5078222"/>
                </a:lnTo>
                <a:close/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5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7000" contras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401" y="-114300"/>
            <a:ext cx="12496801" cy="708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bject 5"/>
          <p:cNvSpPr txBox="1"/>
          <p:nvPr/>
        </p:nvSpPr>
        <p:spPr>
          <a:xfrm>
            <a:off x="228600" y="4648200"/>
            <a:ext cx="11734800" cy="155555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lvl="0">
              <a:spcBef>
                <a:spcPts val="310"/>
              </a:spcBef>
            </a:pPr>
            <a:r>
              <a:rPr lang="en-US" sz="3600" b="1" kern="0" dirty="0">
                <a:solidFill>
                  <a:prstClr val="white"/>
                </a:solidFill>
                <a:ea typeface="Verdana" panose="020B0604030504040204" pitchFamily="34" charset="0"/>
                <a:cs typeface="Arial MT"/>
              </a:rPr>
              <a:t>UNIT:2- BPM Fundamentals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sz="6000" b="1" dirty="0" smtClean="0">
                <a:solidFill>
                  <a:srgbClr val="EFAB00"/>
                </a:solidFill>
                <a:latin typeface="Arial"/>
                <a:cs typeface="Arial"/>
              </a:rPr>
              <a:t>2.</a:t>
            </a:r>
            <a:r>
              <a:rPr sz="6000" b="1" dirty="0" smtClean="0">
                <a:solidFill>
                  <a:srgbClr val="EFAB00"/>
                </a:solidFill>
                <a:latin typeface="Arial"/>
                <a:cs typeface="Arial"/>
              </a:rPr>
              <a:t>2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:</a:t>
            </a:r>
            <a:r>
              <a:rPr sz="6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6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spc="-5" dirty="0">
                <a:solidFill>
                  <a:srgbClr val="EFAB00"/>
                </a:solidFill>
                <a:latin typeface="Arial"/>
                <a:cs typeface="Arial"/>
              </a:rPr>
              <a:t>Identification</a:t>
            </a:r>
            <a:endParaRPr sz="60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218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15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Recap: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Business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basics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374" y="1525395"/>
            <a:ext cx="5292090" cy="2864887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our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previous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unit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learned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 smtClean="0">
                <a:latin typeface="Arial MT"/>
                <a:cs typeface="Arial MT"/>
              </a:rPr>
              <a:t>…</a:t>
            </a:r>
            <a:endParaRPr lang="en-US" sz="2000" dirty="0" smtClean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spc="-15" dirty="0">
                <a:latin typeface="Arial MT"/>
                <a:cs typeface="Arial MT"/>
              </a:rPr>
              <a:t>why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transformations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chance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change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improve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them </a:t>
            </a:r>
            <a:r>
              <a:rPr sz="1800" spc="-5" dirty="0">
                <a:latin typeface="Arial MT"/>
                <a:cs typeface="Arial MT"/>
              </a:rPr>
              <a:t>continuously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Some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advantages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BPM</a:t>
            </a: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basic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terms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BPM</a:t>
            </a: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concept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BPM </a:t>
            </a:r>
            <a:r>
              <a:rPr sz="1800" spc="-5" dirty="0">
                <a:latin typeface="Arial MT"/>
                <a:cs typeface="Arial MT"/>
              </a:rPr>
              <a:t>lifecycle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Some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critical success factors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BPM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1076" y="2155188"/>
            <a:ext cx="1651290" cy="2406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218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9497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phase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explanation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8203" y="1524759"/>
            <a:ext cx="4803140" cy="22929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identification</a:t>
            </a:r>
          </a:p>
          <a:p>
            <a:pPr marL="192405" marR="2222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Identify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organization’s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their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relationships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Represent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their relations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</a:t>
            </a: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architecture</a:t>
            </a:r>
            <a:endParaRPr sz="1800" dirty="0">
              <a:latin typeface="Arial MT"/>
              <a:cs typeface="Arial MT"/>
            </a:endParaRPr>
          </a:p>
          <a:p>
            <a:pPr marL="192405" marR="4826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b="1" dirty="0">
                <a:latin typeface="Arial"/>
                <a:cs typeface="Arial"/>
              </a:rPr>
              <a:t>Output</a:t>
            </a:r>
            <a:r>
              <a:rPr sz="1800" dirty="0">
                <a:latin typeface="Arial MT"/>
                <a:cs typeface="Arial MT"/>
              </a:rPr>
              <a:t>: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architecture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framework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5" dirty="0">
                <a:latin typeface="Arial MT"/>
                <a:cs typeface="Arial MT"/>
              </a:rPr>
              <a:t> modeling,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analysis,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31202" y="2675382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72118" y="2081529"/>
            <a:ext cx="1416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architecture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47580" y="2663697"/>
            <a:ext cx="9410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As-is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20298" y="4726381"/>
            <a:ext cx="1157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Insights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</a:t>
            </a:r>
            <a:r>
              <a:rPr sz="1200" spc="-5" dirty="0">
                <a:latin typeface="Arial MT"/>
                <a:cs typeface="Arial MT"/>
              </a:rPr>
              <a:t>eaknesse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impact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50326" y="6007709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To-be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80428" y="4726381"/>
            <a:ext cx="781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E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dirty="0">
                <a:latin typeface="Arial MT"/>
                <a:cs typeface="Arial MT"/>
              </a:rPr>
              <a:t>ecutable 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dirty="0">
                <a:latin typeface="Arial MT"/>
                <a:cs typeface="Arial MT"/>
              </a:rPr>
              <a:t> 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91376" y="2664714"/>
            <a:ext cx="1234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Conformance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performance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insights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606540" y="2027682"/>
            <a:ext cx="3729990" cy="3797300"/>
            <a:chOff x="6606540" y="2027682"/>
            <a:chExt cx="3729990" cy="3797300"/>
          </a:xfrm>
        </p:grpSpPr>
        <p:sp>
          <p:nvSpPr>
            <p:cNvPr id="13" name="object 13"/>
            <p:cNvSpPr/>
            <p:nvPr/>
          </p:nvSpPr>
          <p:spPr>
            <a:xfrm>
              <a:off x="10266680" y="3370580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325" y="0"/>
                  </a:moveTo>
                  <a:lnTo>
                    <a:pt x="0" y="39370"/>
                  </a:lnTo>
                  <a:lnTo>
                    <a:pt x="69596" y="80010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54796" y="2659380"/>
              <a:ext cx="83820" cy="99060"/>
            </a:xfrm>
            <a:custGeom>
              <a:avLst/>
              <a:gdLst/>
              <a:ahLst/>
              <a:cxnLst/>
              <a:rect l="l" t="t" r="r" b="b"/>
              <a:pathLst>
                <a:path w="83820" h="99060">
                  <a:moveTo>
                    <a:pt x="8382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83820" y="9906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13775" y="267246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444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40524" y="4492752"/>
              <a:ext cx="268605" cy="172720"/>
            </a:xfrm>
            <a:custGeom>
              <a:avLst/>
              <a:gdLst/>
              <a:ahLst/>
              <a:cxnLst/>
              <a:rect l="l" t="t" r="r" b="b"/>
              <a:pathLst>
                <a:path w="268604" h="172720">
                  <a:moveTo>
                    <a:pt x="26822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268224" y="172212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44664" y="4620386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59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59" h="1204595">
                  <a:moveTo>
                    <a:pt x="1000506" y="1138936"/>
                  </a:moveTo>
                  <a:lnTo>
                    <a:pt x="919988" y="1141666"/>
                  </a:lnTo>
                  <a:lnTo>
                    <a:pt x="970534" y="1204391"/>
                  </a:lnTo>
                  <a:lnTo>
                    <a:pt x="1000506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828" y="3518916"/>
              <a:ext cx="574548" cy="5090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06540" y="4020311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59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913114" y="2027682"/>
              <a:ext cx="76200" cy="368300"/>
            </a:xfrm>
            <a:custGeom>
              <a:avLst/>
              <a:gdLst/>
              <a:ahLst/>
              <a:cxnLst/>
              <a:rect l="l" t="t" r="r" b="b"/>
              <a:pathLst>
                <a:path w="76200" h="368300">
                  <a:moveTo>
                    <a:pt x="25400" y="291718"/>
                  </a:moveTo>
                  <a:lnTo>
                    <a:pt x="0" y="291718"/>
                  </a:lnTo>
                  <a:lnTo>
                    <a:pt x="38100" y="367918"/>
                  </a:lnTo>
                  <a:lnTo>
                    <a:pt x="69850" y="304418"/>
                  </a:lnTo>
                  <a:lnTo>
                    <a:pt x="25400" y="304418"/>
                  </a:lnTo>
                  <a:lnTo>
                    <a:pt x="25400" y="291718"/>
                  </a:lnTo>
                  <a:close/>
                </a:path>
                <a:path w="76200" h="368300">
                  <a:moveTo>
                    <a:pt x="50800" y="0"/>
                  </a:moveTo>
                  <a:lnTo>
                    <a:pt x="25400" y="0"/>
                  </a:lnTo>
                  <a:lnTo>
                    <a:pt x="25400" y="304418"/>
                  </a:lnTo>
                  <a:lnTo>
                    <a:pt x="50800" y="304418"/>
                  </a:lnTo>
                  <a:lnTo>
                    <a:pt x="50800" y="0"/>
                  </a:lnTo>
                  <a:close/>
                </a:path>
                <a:path w="76200" h="368300">
                  <a:moveTo>
                    <a:pt x="76200" y="291718"/>
                  </a:moveTo>
                  <a:lnTo>
                    <a:pt x="50800" y="291718"/>
                  </a:lnTo>
                  <a:lnTo>
                    <a:pt x="50800" y="304418"/>
                  </a:lnTo>
                  <a:lnTo>
                    <a:pt x="69850" y="304418"/>
                  </a:lnTo>
                  <a:lnTo>
                    <a:pt x="76200" y="291718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778243" y="4004564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5" dirty="0">
                <a:latin typeface="Arial"/>
                <a:cs typeface="Arial"/>
              </a:rPr>
              <a:t>O</a:t>
            </a:r>
            <a:r>
              <a:rPr sz="1050" b="1" spc="5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</a:t>
            </a:r>
            <a:r>
              <a:rPr sz="1050" b="1" spc="-5" dirty="0">
                <a:latin typeface="Arial"/>
                <a:cs typeface="Arial"/>
              </a:rPr>
              <a:t>OR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5" dirty="0">
                <a:latin typeface="Arial"/>
                <a:cs typeface="Arial"/>
              </a:rPr>
              <a:t>NG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57377" y="3956241"/>
            <a:ext cx="1743710" cy="795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30"/>
              </a:spcBef>
            </a:pP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7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Process </a:t>
            </a:r>
            <a:r>
              <a:rPr sz="1700" spc="-4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Management </a:t>
            </a:r>
            <a:r>
              <a:rPr sz="17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5568" y="2420111"/>
            <a:ext cx="464820" cy="56997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8546718" y="2973451"/>
            <a:ext cx="8153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SC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VE</a:t>
            </a:r>
            <a:r>
              <a:rPr sz="1050" b="1" spc="-10" dirty="0">
                <a:latin typeface="Arial"/>
                <a:cs typeface="Arial"/>
              </a:rPr>
              <a:t>R</a:t>
            </a:r>
            <a:r>
              <a:rPr sz="1050" b="1" dirty="0">
                <a:latin typeface="Arial"/>
                <a:cs typeface="Arial"/>
              </a:rPr>
              <a:t>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184892" y="3550920"/>
            <a:ext cx="757555" cy="913130"/>
            <a:chOff x="10184892" y="3550920"/>
            <a:chExt cx="757555" cy="91313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4140" y="3550920"/>
              <a:ext cx="598931" cy="59893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184892" y="4119372"/>
              <a:ext cx="757555" cy="344805"/>
            </a:xfrm>
            <a:custGeom>
              <a:avLst/>
              <a:gdLst/>
              <a:ahLst/>
              <a:cxnLst/>
              <a:rect l="l" t="t" r="r" b="b"/>
              <a:pathLst>
                <a:path w="757554" h="344804">
                  <a:moveTo>
                    <a:pt x="757427" y="0"/>
                  </a:moveTo>
                  <a:lnTo>
                    <a:pt x="0" y="0"/>
                  </a:lnTo>
                  <a:lnTo>
                    <a:pt x="0" y="344423"/>
                  </a:lnTo>
                  <a:lnTo>
                    <a:pt x="757427" y="34442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290809" y="4103877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216133" y="4263897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540240" y="5256873"/>
            <a:ext cx="754380" cy="801370"/>
            <a:chOff x="9540240" y="5256873"/>
            <a:chExt cx="754380" cy="801370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9804" y="5256873"/>
              <a:ext cx="444769" cy="44228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540240" y="5734811"/>
              <a:ext cx="754380" cy="323215"/>
            </a:xfrm>
            <a:custGeom>
              <a:avLst/>
              <a:gdLst/>
              <a:ahLst/>
              <a:cxnLst/>
              <a:rect l="l" t="t" r="r" b="b"/>
              <a:pathLst>
                <a:path w="754379" h="323214">
                  <a:moveTo>
                    <a:pt x="75437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54379" y="323088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644253" y="5718759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555860" y="5879388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 dirty="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1032" y="5236522"/>
            <a:ext cx="493421" cy="455501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7087869" y="5725464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9591" y="1111558"/>
            <a:ext cx="467816" cy="506479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8408289" y="1638757"/>
            <a:ext cx="1092835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latin typeface="Arial"/>
                <a:cs typeface="Arial"/>
              </a:rPr>
              <a:t>IDENTIFICATION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21" grpId="0"/>
      <p:bldP spid="22" grpId="0"/>
      <p:bldP spid="24" grpId="0"/>
      <p:bldP spid="28" grpId="0"/>
      <p:bldP spid="29" grpId="0"/>
      <p:bldP spid="33" grpId="0"/>
      <p:bldP spid="34" grpId="0"/>
      <p:bldP spid="36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218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2581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Related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governance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topics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4301" y="2196680"/>
            <a:ext cx="1066240" cy="9893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3766" y="2095914"/>
            <a:ext cx="1209194" cy="13008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9727" y="3781114"/>
            <a:ext cx="3304540" cy="201786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Process</a:t>
            </a:r>
            <a:r>
              <a:rPr b="1" spc="-40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Landscape</a:t>
            </a:r>
            <a:r>
              <a:rPr b="1" spc="-50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&amp;</a:t>
            </a:r>
            <a:r>
              <a:rPr b="1" spc="-5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 smtClean="0">
                <a:solidFill>
                  <a:srgbClr val="970A82"/>
                </a:solidFill>
                <a:latin typeface="Arial MT"/>
                <a:cs typeface="Arial MT"/>
              </a:rPr>
              <a:t>Levels</a:t>
            </a:r>
            <a:endParaRPr lang="en-US" b="1" dirty="0" smtClean="0">
              <a:solidFill>
                <a:srgbClr val="970A82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endParaRPr b="1" dirty="0">
              <a:solidFill>
                <a:srgbClr val="970A82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design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landing</a:t>
            </a:r>
            <a:endParaRPr sz="18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page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(process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map)</a:t>
            </a:r>
            <a:endParaRPr sz="1800" dirty="0">
              <a:latin typeface="Arial MT"/>
              <a:cs typeface="Arial MT"/>
            </a:endParaRPr>
          </a:p>
          <a:p>
            <a:pPr marL="192405" marR="27241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Which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approach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choose?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(functional </a:t>
            </a:r>
            <a:r>
              <a:rPr sz="1800" dirty="0">
                <a:latin typeface="Arial MT"/>
                <a:cs typeface="Arial MT"/>
              </a:rPr>
              <a:t>vs</a:t>
            </a:r>
            <a:r>
              <a:rPr sz="1800" spc="-5" dirty="0">
                <a:latin typeface="Arial MT"/>
                <a:cs typeface="Arial MT"/>
              </a:rPr>
              <a:t> operational)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74506" y="3781114"/>
            <a:ext cx="3238500" cy="1448473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b="1" spc="-10" dirty="0">
                <a:solidFill>
                  <a:srgbClr val="970A82"/>
                </a:solidFill>
                <a:latin typeface="Arial MT"/>
                <a:cs typeface="Arial MT"/>
              </a:rPr>
              <a:t>Training</a:t>
            </a:r>
            <a:r>
              <a:rPr b="1" spc="-35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&amp;</a:t>
            </a:r>
            <a:r>
              <a:rPr b="1" spc="-30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 smtClean="0">
                <a:solidFill>
                  <a:srgbClr val="970A82"/>
                </a:solidFill>
                <a:latin typeface="Arial MT"/>
                <a:cs typeface="Arial MT"/>
              </a:rPr>
              <a:t>Enablement</a:t>
            </a:r>
            <a:endParaRPr lang="en-US" b="1" dirty="0" smtClean="0">
              <a:solidFill>
                <a:srgbClr val="970A82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What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meaningful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trainings</a:t>
            </a:r>
            <a:endParaRPr sz="18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different </a:t>
            </a:r>
            <a:r>
              <a:rPr sz="1800" spc="-5" dirty="0">
                <a:latin typeface="Arial MT"/>
                <a:cs typeface="Arial MT"/>
              </a:rPr>
              <a:t>roles?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19346" y="3781114"/>
            <a:ext cx="3357245" cy="1740861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Organizational</a:t>
            </a:r>
            <a:r>
              <a:rPr b="1" spc="-60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Setup</a:t>
            </a:r>
            <a:r>
              <a:rPr b="1" spc="-30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&amp;</a:t>
            </a:r>
            <a:r>
              <a:rPr b="1" spc="-30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 smtClean="0">
                <a:solidFill>
                  <a:srgbClr val="970A82"/>
                </a:solidFill>
                <a:latin typeface="Arial MT"/>
                <a:cs typeface="Arial MT"/>
              </a:rPr>
              <a:t>Roles</a:t>
            </a:r>
            <a:endParaRPr lang="en-US" b="1" dirty="0" smtClean="0">
              <a:solidFill>
                <a:srgbClr val="970A82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endParaRPr b="1" dirty="0">
              <a:solidFill>
                <a:srgbClr val="970A82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How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up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BPM</a:t>
            </a: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organization?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Which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roles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define?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47064" y="2237902"/>
            <a:ext cx="1273318" cy="10397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269303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5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level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concept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09243" y="1638171"/>
            <a:ext cx="6758305" cy="4039235"/>
            <a:chOff x="809625" y="1646734"/>
            <a:chExt cx="6758305" cy="40392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467" y="1646734"/>
              <a:ext cx="5088513" cy="40197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9150" y="1713737"/>
              <a:ext cx="109855" cy="3962400"/>
            </a:xfrm>
            <a:custGeom>
              <a:avLst/>
              <a:gdLst/>
              <a:ahLst/>
              <a:cxnLst/>
              <a:rect l="l" t="t" r="r" b="b"/>
              <a:pathLst>
                <a:path w="109855" h="3962400">
                  <a:moveTo>
                    <a:pt x="109728" y="1851660"/>
                  </a:moveTo>
                  <a:lnTo>
                    <a:pt x="88371" y="1850945"/>
                  </a:lnTo>
                  <a:lnTo>
                    <a:pt x="70932" y="1848993"/>
                  </a:lnTo>
                  <a:lnTo>
                    <a:pt x="59175" y="1846087"/>
                  </a:lnTo>
                  <a:lnTo>
                    <a:pt x="54863" y="1842515"/>
                  </a:lnTo>
                  <a:lnTo>
                    <a:pt x="54863" y="934974"/>
                  </a:lnTo>
                  <a:lnTo>
                    <a:pt x="50552" y="931402"/>
                  </a:lnTo>
                  <a:lnTo>
                    <a:pt x="38795" y="928497"/>
                  </a:lnTo>
                  <a:lnTo>
                    <a:pt x="21356" y="926544"/>
                  </a:lnTo>
                  <a:lnTo>
                    <a:pt x="0" y="925829"/>
                  </a:lnTo>
                  <a:lnTo>
                    <a:pt x="21356" y="925115"/>
                  </a:lnTo>
                  <a:lnTo>
                    <a:pt x="38795" y="923163"/>
                  </a:lnTo>
                  <a:lnTo>
                    <a:pt x="50552" y="920257"/>
                  </a:lnTo>
                  <a:lnTo>
                    <a:pt x="54863" y="916686"/>
                  </a:lnTo>
                  <a:lnTo>
                    <a:pt x="54863" y="9144"/>
                  </a:lnTo>
                  <a:lnTo>
                    <a:pt x="59175" y="5572"/>
                  </a:lnTo>
                  <a:lnTo>
                    <a:pt x="70932" y="2667"/>
                  </a:lnTo>
                  <a:lnTo>
                    <a:pt x="88371" y="714"/>
                  </a:lnTo>
                  <a:lnTo>
                    <a:pt x="109728" y="0"/>
                  </a:lnTo>
                </a:path>
                <a:path w="109855" h="3962400">
                  <a:moveTo>
                    <a:pt x="109728" y="3962400"/>
                  </a:moveTo>
                  <a:lnTo>
                    <a:pt x="88371" y="3961682"/>
                  </a:lnTo>
                  <a:lnTo>
                    <a:pt x="70932" y="3959723"/>
                  </a:lnTo>
                  <a:lnTo>
                    <a:pt x="59175" y="3956817"/>
                  </a:lnTo>
                  <a:lnTo>
                    <a:pt x="54863" y="3953255"/>
                  </a:lnTo>
                  <a:lnTo>
                    <a:pt x="54863" y="2948940"/>
                  </a:lnTo>
                  <a:lnTo>
                    <a:pt x="50552" y="2945368"/>
                  </a:lnTo>
                  <a:lnTo>
                    <a:pt x="38795" y="2942463"/>
                  </a:lnTo>
                  <a:lnTo>
                    <a:pt x="21356" y="2940510"/>
                  </a:lnTo>
                  <a:lnTo>
                    <a:pt x="0" y="2939796"/>
                  </a:lnTo>
                  <a:lnTo>
                    <a:pt x="21356" y="2939081"/>
                  </a:lnTo>
                  <a:lnTo>
                    <a:pt x="38795" y="2937129"/>
                  </a:lnTo>
                  <a:lnTo>
                    <a:pt x="50552" y="2934223"/>
                  </a:lnTo>
                  <a:lnTo>
                    <a:pt x="54863" y="2930652"/>
                  </a:lnTo>
                  <a:lnTo>
                    <a:pt x="54863" y="1926336"/>
                  </a:lnTo>
                  <a:lnTo>
                    <a:pt x="59175" y="1922764"/>
                  </a:lnTo>
                  <a:lnTo>
                    <a:pt x="70932" y="1919859"/>
                  </a:lnTo>
                  <a:lnTo>
                    <a:pt x="88371" y="1917906"/>
                  </a:lnTo>
                  <a:lnTo>
                    <a:pt x="109728" y="1917192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02273" y="1930145"/>
              <a:ext cx="1565275" cy="719455"/>
            </a:xfrm>
            <a:custGeom>
              <a:avLst/>
              <a:gdLst/>
              <a:ahLst/>
              <a:cxnLst/>
              <a:rect l="l" t="t" r="r" b="b"/>
              <a:pathLst>
                <a:path w="1565275" h="719455">
                  <a:moveTo>
                    <a:pt x="1565148" y="0"/>
                  </a:moveTo>
                  <a:lnTo>
                    <a:pt x="0" y="0"/>
                  </a:lnTo>
                  <a:lnTo>
                    <a:pt x="0" y="719327"/>
                  </a:lnTo>
                  <a:lnTo>
                    <a:pt x="1565148" y="719327"/>
                  </a:lnTo>
                  <a:lnTo>
                    <a:pt x="15651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6241" y="1780561"/>
            <a:ext cx="224790" cy="17208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25" dirty="0">
                <a:latin typeface="Arial MT"/>
                <a:cs typeface="Arial MT"/>
              </a:rPr>
              <a:t>Value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chain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diagrams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6241" y="4235219"/>
            <a:ext cx="224790" cy="8375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dirty="0">
                <a:latin typeface="Arial MT"/>
                <a:cs typeface="Arial MT"/>
              </a:rPr>
              <a:t>BPMN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2.0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02273" y="1930145"/>
            <a:ext cx="1565275" cy="71945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220"/>
              </a:spcBef>
            </a:pPr>
            <a:r>
              <a:rPr sz="1400" b="1" spc="-5" dirty="0">
                <a:latin typeface="Arial"/>
                <a:cs typeface="Arial"/>
              </a:rPr>
              <a:t>Level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1</a:t>
            </a:r>
            <a:endParaRPr sz="1400" dirty="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10"/>
              </a:spcBef>
            </a:pPr>
            <a:r>
              <a:rPr sz="1200" spc="-20" dirty="0">
                <a:latin typeface="Arial MT"/>
                <a:cs typeface="Arial MT"/>
              </a:rPr>
              <a:t>Value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chain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02273" y="4936997"/>
            <a:ext cx="1565275" cy="719455"/>
          </a:xfrm>
          <a:custGeom>
            <a:avLst/>
            <a:gdLst/>
            <a:ahLst/>
            <a:cxnLst/>
            <a:rect l="l" t="t" r="r" b="b"/>
            <a:pathLst>
              <a:path w="1565275" h="719454">
                <a:moveTo>
                  <a:pt x="1565148" y="0"/>
                </a:moveTo>
                <a:lnTo>
                  <a:pt x="0" y="0"/>
                </a:lnTo>
                <a:lnTo>
                  <a:pt x="0" y="719327"/>
                </a:lnTo>
                <a:lnTo>
                  <a:pt x="1565148" y="719327"/>
                </a:lnTo>
                <a:lnTo>
                  <a:pt x="15651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02273" y="4936997"/>
            <a:ext cx="1565275" cy="719455"/>
          </a:xfrm>
          <a:prstGeom prst="rect">
            <a:avLst/>
          </a:prstGeom>
          <a:ln w="19050">
            <a:solidFill>
              <a:srgbClr val="960982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225"/>
              </a:spcBef>
            </a:pPr>
            <a:r>
              <a:rPr sz="1400" b="1" spc="-5" dirty="0">
                <a:latin typeface="Arial"/>
                <a:cs typeface="Arial"/>
              </a:rPr>
              <a:t>Level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10"/>
              </a:spcBef>
            </a:pPr>
            <a:r>
              <a:rPr sz="1200" spc="-5" dirty="0">
                <a:latin typeface="Arial MT"/>
                <a:cs typeface="Arial MT"/>
              </a:rPr>
              <a:t>Sub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02273" y="2931414"/>
            <a:ext cx="1565275" cy="719455"/>
          </a:xfrm>
          <a:prstGeom prst="rect">
            <a:avLst/>
          </a:prstGeom>
          <a:ln w="19050">
            <a:solidFill>
              <a:srgbClr val="D47925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92075" marR="408305">
              <a:lnSpc>
                <a:spcPct val="100000"/>
              </a:lnSpc>
              <a:spcBef>
                <a:spcPts val="509"/>
              </a:spcBef>
            </a:pPr>
            <a:r>
              <a:rPr sz="1400" b="1" spc="-5" dirty="0">
                <a:latin typeface="Arial"/>
                <a:cs typeface="Arial"/>
              </a:rPr>
              <a:t>Level </a:t>
            </a:r>
            <a:r>
              <a:rPr sz="1400" b="1" dirty="0">
                <a:latin typeface="Arial"/>
                <a:cs typeface="Arial"/>
              </a:rPr>
              <a:t>2 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areas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/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scenarios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02273" y="3934205"/>
            <a:ext cx="1565275" cy="719455"/>
          </a:xfrm>
          <a:custGeom>
            <a:avLst/>
            <a:gdLst/>
            <a:ahLst/>
            <a:cxnLst/>
            <a:rect l="l" t="t" r="r" b="b"/>
            <a:pathLst>
              <a:path w="1565275" h="719454">
                <a:moveTo>
                  <a:pt x="1565148" y="0"/>
                </a:moveTo>
                <a:lnTo>
                  <a:pt x="0" y="0"/>
                </a:lnTo>
                <a:lnTo>
                  <a:pt x="0" y="719328"/>
                </a:lnTo>
                <a:lnTo>
                  <a:pt x="1565148" y="719328"/>
                </a:lnTo>
                <a:lnTo>
                  <a:pt x="15651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02273" y="3934205"/>
            <a:ext cx="1565275" cy="719455"/>
          </a:xfrm>
          <a:prstGeom prst="rect">
            <a:avLst/>
          </a:prstGeom>
          <a:ln w="19050">
            <a:solidFill>
              <a:srgbClr val="E25400"/>
            </a:solidFill>
          </a:ln>
        </p:spPr>
        <p:txBody>
          <a:bodyPr vert="horz" wrap="square" lIns="0" tIns="1562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230"/>
              </a:spcBef>
            </a:pPr>
            <a:r>
              <a:rPr sz="1400" b="1" spc="-5" dirty="0">
                <a:latin typeface="Arial"/>
                <a:cs typeface="Arial"/>
              </a:rPr>
              <a:t>Level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10"/>
              </a:spcBef>
            </a:pPr>
            <a:r>
              <a:rPr sz="1200" dirty="0">
                <a:latin typeface="Arial MT"/>
                <a:cs typeface="Arial MT"/>
              </a:rPr>
              <a:t>Business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73751" y="6143040"/>
            <a:ext cx="6323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*</a:t>
            </a:r>
            <a:r>
              <a:rPr sz="12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The</a:t>
            </a:r>
            <a:r>
              <a:rPr sz="12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level</a:t>
            </a:r>
            <a:r>
              <a:rPr sz="12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concept</a:t>
            </a:r>
            <a:r>
              <a:rPr sz="1200" spc="-2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can</a:t>
            </a:r>
            <a:r>
              <a:rPr sz="12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include</a:t>
            </a:r>
            <a:r>
              <a:rPr sz="1200" spc="-3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up to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six</a:t>
            </a:r>
            <a:r>
              <a:rPr sz="12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levels.</a:t>
            </a:r>
            <a:r>
              <a:rPr sz="1200" spc="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The</a:t>
            </a:r>
            <a:r>
              <a:rPr sz="1200" spc="-1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level</a:t>
            </a:r>
            <a:r>
              <a:rPr sz="12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concept</a:t>
            </a:r>
            <a:r>
              <a:rPr sz="1200" spc="-3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can also</a:t>
            </a:r>
            <a:r>
              <a:rPr sz="12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start</a:t>
            </a:r>
            <a:r>
              <a:rPr sz="12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from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Level</a:t>
            </a:r>
            <a:r>
              <a:rPr sz="12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0.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67677" y="3220546"/>
            <a:ext cx="3213735" cy="403225"/>
            <a:chOff x="8467677" y="3220546"/>
            <a:chExt cx="3213735" cy="403225"/>
          </a:xfrm>
        </p:grpSpPr>
        <p:sp>
          <p:nvSpPr>
            <p:cNvPr id="17" name="object 17"/>
            <p:cNvSpPr/>
            <p:nvPr/>
          </p:nvSpPr>
          <p:spPr>
            <a:xfrm>
              <a:off x="8472677" y="3225546"/>
              <a:ext cx="1190625" cy="393700"/>
            </a:xfrm>
            <a:custGeom>
              <a:avLst/>
              <a:gdLst/>
              <a:ahLst/>
              <a:cxnLst/>
              <a:rect l="l" t="t" r="r" b="b"/>
              <a:pathLst>
                <a:path w="1190625" h="393700">
                  <a:moveTo>
                    <a:pt x="993648" y="0"/>
                  </a:moveTo>
                  <a:lnTo>
                    <a:pt x="0" y="0"/>
                  </a:lnTo>
                  <a:lnTo>
                    <a:pt x="0" y="393191"/>
                  </a:lnTo>
                  <a:lnTo>
                    <a:pt x="993648" y="393191"/>
                  </a:lnTo>
                  <a:lnTo>
                    <a:pt x="1190244" y="196595"/>
                  </a:lnTo>
                  <a:lnTo>
                    <a:pt x="993648" y="0"/>
                  </a:lnTo>
                  <a:close/>
                </a:path>
              </a:pathLst>
            </a:custGeom>
            <a:solidFill>
              <a:srgbClr val="FF922E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72677" y="3225546"/>
              <a:ext cx="1190625" cy="393700"/>
            </a:xfrm>
            <a:custGeom>
              <a:avLst/>
              <a:gdLst/>
              <a:ahLst/>
              <a:cxnLst/>
              <a:rect l="l" t="t" r="r" b="b"/>
              <a:pathLst>
                <a:path w="1190625" h="393700">
                  <a:moveTo>
                    <a:pt x="0" y="0"/>
                  </a:moveTo>
                  <a:lnTo>
                    <a:pt x="993648" y="0"/>
                  </a:lnTo>
                  <a:lnTo>
                    <a:pt x="1190244" y="196595"/>
                  </a:lnTo>
                  <a:lnTo>
                    <a:pt x="993648" y="393191"/>
                  </a:lnTo>
                  <a:lnTo>
                    <a:pt x="0" y="393191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D479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542525" y="3225546"/>
              <a:ext cx="1207135" cy="393700"/>
            </a:xfrm>
            <a:custGeom>
              <a:avLst/>
              <a:gdLst/>
              <a:ahLst/>
              <a:cxnLst/>
              <a:rect l="l" t="t" r="r" b="b"/>
              <a:pathLst>
                <a:path w="1207134" h="393700">
                  <a:moveTo>
                    <a:pt x="1010412" y="0"/>
                  </a:moveTo>
                  <a:lnTo>
                    <a:pt x="0" y="0"/>
                  </a:lnTo>
                  <a:lnTo>
                    <a:pt x="196596" y="196595"/>
                  </a:lnTo>
                  <a:lnTo>
                    <a:pt x="0" y="393191"/>
                  </a:lnTo>
                  <a:lnTo>
                    <a:pt x="1010412" y="393191"/>
                  </a:lnTo>
                  <a:lnTo>
                    <a:pt x="1207007" y="196595"/>
                  </a:lnTo>
                  <a:lnTo>
                    <a:pt x="1010412" y="0"/>
                  </a:lnTo>
                  <a:close/>
                </a:path>
              </a:pathLst>
            </a:custGeom>
            <a:solidFill>
              <a:srgbClr val="FF922E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542525" y="3225546"/>
              <a:ext cx="1207135" cy="393700"/>
            </a:xfrm>
            <a:custGeom>
              <a:avLst/>
              <a:gdLst/>
              <a:ahLst/>
              <a:cxnLst/>
              <a:rect l="l" t="t" r="r" b="b"/>
              <a:pathLst>
                <a:path w="1207134" h="393700">
                  <a:moveTo>
                    <a:pt x="0" y="0"/>
                  </a:moveTo>
                  <a:lnTo>
                    <a:pt x="1010412" y="0"/>
                  </a:lnTo>
                  <a:lnTo>
                    <a:pt x="1207007" y="196595"/>
                  </a:lnTo>
                  <a:lnTo>
                    <a:pt x="1010412" y="393191"/>
                  </a:lnTo>
                  <a:lnTo>
                    <a:pt x="0" y="393191"/>
                  </a:lnTo>
                  <a:lnTo>
                    <a:pt x="196596" y="196595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D479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629137" y="3225546"/>
              <a:ext cx="1047115" cy="393700"/>
            </a:xfrm>
            <a:custGeom>
              <a:avLst/>
              <a:gdLst/>
              <a:ahLst/>
              <a:cxnLst/>
              <a:rect l="l" t="t" r="r" b="b"/>
              <a:pathLst>
                <a:path w="1047115" h="393700">
                  <a:moveTo>
                    <a:pt x="850391" y="0"/>
                  </a:moveTo>
                  <a:lnTo>
                    <a:pt x="0" y="0"/>
                  </a:lnTo>
                  <a:lnTo>
                    <a:pt x="196595" y="196595"/>
                  </a:lnTo>
                  <a:lnTo>
                    <a:pt x="0" y="393191"/>
                  </a:lnTo>
                  <a:lnTo>
                    <a:pt x="850391" y="393191"/>
                  </a:lnTo>
                  <a:lnTo>
                    <a:pt x="1046987" y="196595"/>
                  </a:lnTo>
                  <a:lnTo>
                    <a:pt x="850391" y="0"/>
                  </a:lnTo>
                  <a:close/>
                </a:path>
              </a:pathLst>
            </a:custGeom>
            <a:solidFill>
              <a:srgbClr val="FF922E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629137" y="3225546"/>
              <a:ext cx="1047115" cy="393700"/>
            </a:xfrm>
            <a:custGeom>
              <a:avLst/>
              <a:gdLst/>
              <a:ahLst/>
              <a:cxnLst/>
              <a:rect l="l" t="t" r="r" b="b"/>
              <a:pathLst>
                <a:path w="1047115" h="393700">
                  <a:moveTo>
                    <a:pt x="0" y="0"/>
                  </a:moveTo>
                  <a:lnTo>
                    <a:pt x="850391" y="0"/>
                  </a:lnTo>
                  <a:lnTo>
                    <a:pt x="1046987" y="196595"/>
                  </a:lnTo>
                  <a:lnTo>
                    <a:pt x="850391" y="393191"/>
                  </a:lnTo>
                  <a:lnTo>
                    <a:pt x="0" y="393191"/>
                  </a:lnTo>
                  <a:lnTo>
                    <a:pt x="196595" y="196595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D479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8467677" y="2952321"/>
            <a:ext cx="3201670" cy="203835"/>
            <a:chOff x="8467677" y="2952321"/>
            <a:chExt cx="3201670" cy="203835"/>
          </a:xfrm>
        </p:grpSpPr>
        <p:sp>
          <p:nvSpPr>
            <p:cNvPr id="24" name="object 24"/>
            <p:cNvSpPr/>
            <p:nvPr/>
          </p:nvSpPr>
          <p:spPr>
            <a:xfrm>
              <a:off x="8472677" y="2957321"/>
              <a:ext cx="3191510" cy="193675"/>
            </a:xfrm>
            <a:custGeom>
              <a:avLst/>
              <a:gdLst/>
              <a:ahLst/>
              <a:cxnLst/>
              <a:rect l="l" t="t" r="r" b="b"/>
              <a:pathLst>
                <a:path w="3191509" h="193675">
                  <a:moveTo>
                    <a:pt x="3094481" y="0"/>
                  </a:moveTo>
                  <a:lnTo>
                    <a:pt x="0" y="0"/>
                  </a:lnTo>
                  <a:lnTo>
                    <a:pt x="0" y="193548"/>
                  </a:lnTo>
                  <a:lnTo>
                    <a:pt x="3094481" y="193548"/>
                  </a:lnTo>
                  <a:lnTo>
                    <a:pt x="3191255" y="96774"/>
                  </a:lnTo>
                  <a:lnTo>
                    <a:pt x="3094481" y="0"/>
                  </a:lnTo>
                  <a:close/>
                </a:path>
              </a:pathLst>
            </a:custGeom>
            <a:solidFill>
              <a:srgbClr val="FF922E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72677" y="2957321"/>
              <a:ext cx="3191510" cy="193675"/>
            </a:xfrm>
            <a:custGeom>
              <a:avLst/>
              <a:gdLst/>
              <a:ahLst/>
              <a:cxnLst/>
              <a:rect l="l" t="t" r="r" b="b"/>
              <a:pathLst>
                <a:path w="3191509" h="193675">
                  <a:moveTo>
                    <a:pt x="0" y="0"/>
                  </a:moveTo>
                  <a:lnTo>
                    <a:pt x="3094481" y="0"/>
                  </a:lnTo>
                  <a:lnTo>
                    <a:pt x="3191255" y="96774"/>
                  </a:lnTo>
                  <a:lnTo>
                    <a:pt x="3094481" y="193548"/>
                  </a:lnTo>
                  <a:lnTo>
                    <a:pt x="0" y="193548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D479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467677" y="3859102"/>
            <a:ext cx="3216910" cy="250825"/>
            <a:chOff x="8467677" y="3859102"/>
            <a:chExt cx="3216910" cy="250825"/>
          </a:xfrm>
        </p:grpSpPr>
        <p:sp>
          <p:nvSpPr>
            <p:cNvPr id="27" name="object 27"/>
            <p:cNvSpPr/>
            <p:nvPr/>
          </p:nvSpPr>
          <p:spPr>
            <a:xfrm>
              <a:off x="8472677" y="3864102"/>
              <a:ext cx="3206750" cy="241300"/>
            </a:xfrm>
            <a:custGeom>
              <a:avLst/>
              <a:gdLst/>
              <a:ahLst/>
              <a:cxnLst/>
              <a:rect l="l" t="t" r="r" b="b"/>
              <a:pathLst>
                <a:path w="3206750" h="241300">
                  <a:moveTo>
                    <a:pt x="3086100" y="0"/>
                  </a:moveTo>
                  <a:lnTo>
                    <a:pt x="0" y="0"/>
                  </a:lnTo>
                  <a:lnTo>
                    <a:pt x="0" y="240792"/>
                  </a:lnTo>
                  <a:lnTo>
                    <a:pt x="3086100" y="240792"/>
                  </a:lnTo>
                  <a:lnTo>
                    <a:pt x="3206496" y="120396"/>
                  </a:lnTo>
                  <a:lnTo>
                    <a:pt x="3086100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72677" y="3864102"/>
              <a:ext cx="3206750" cy="241300"/>
            </a:xfrm>
            <a:custGeom>
              <a:avLst/>
              <a:gdLst/>
              <a:ahLst/>
              <a:cxnLst/>
              <a:rect l="l" t="t" r="r" b="b"/>
              <a:pathLst>
                <a:path w="3206750" h="241300">
                  <a:moveTo>
                    <a:pt x="0" y="0"/>
                  </a:moveTo>
                  <a:lnTo>
                    <a:pt x="3086100" y="0"/>
                  </a:lnTo>
                  <a:lnTo>
                    <a:pt x="3206496" y="120396"/>
                  </a:lnTo>
                  <a:lnTo>
                    <a:pt x="3086100" y="240792"/>
                  </a:lnTo>
                  <a:lnTo>
                    <a:pt x="0" y="240792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8467677" y="4157805"/>
            <a:ext cx="3216910" cy="566420"/>
            <a:chOff x="8467677" y="4157805"/>
            <a:chExt cx="3216910" cy="566420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7201" y="4368117"/>
              <a:ext cx="166971" cy="14411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7677" y="4368117"/>
              <a:ext cx="166971" cy="14411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545573" y="416280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70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20"/>
                  </a:lnTo>
                  <a:lnTo>
                    <a:pt x="362966" y="236220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70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545573" y="416280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70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70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20"/>
                  </a:lnTo>
                  <a:lnTo>
                    <a:pt x="39370" y="236220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70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708641" y="4312157"/>
              <a:ext cx="76200" cy="66040"/>
            </a:xfrm>
            <a:custGeom>
              <a:avLst/>
              <a:gdLst/>
              <a:ahLst/>
              <a:cxnLst/>
              <a:rect l="l" t="t" r="r" b="b"/>
              <a:pathLst>
                <a:path w="76200" h="66039">
                  <a:moveTo>
                    <a:pt x="53339" y="0"/>
                  </a:moveTo>
                  <a:lnTo>
                    <a:pt x="22859" y="0"/>
                  </a:lnTo>
                  <a:lnTo>
                    <a:pt x="22859" y="22860"/>
                  </a:lnTo>
                  <a:lnTo>
                    <a:pt x="0" y="22860"/>
                  </a:lnTo>
                  <a:lnTo>
                    <a:pt x="0" y="42672"/>
                  </a:lnTo>
                  <a:lnTo>
                    <a:pt x="22859" y="42672"/>
                  </a:lnTo>
                  <a:lnTo>
                    <a:pt x="22859" y="65532"/>
                  </a:lnTo>
                  <a:lnTo>
                    <a:pt x="53339" y="65532"/>
                  </a:lnTo>
                  <a:lnTo>
                    <a:pt x="53339" y="42672"/>
                  </a:lnTo>
                  <a:lnTo>
                    <a:pt x="76200" y="42672"/>
                  </a:lnTo>
                  <a:lnTo>
                    <a:pt x="76200" y="22860"/>
                  </a:lnTo>
                  <a:lnTo>
                    <a:pt x="53339" y="22860"/>
                  </a:lnTo>
                  <a:lnTo>
                    <a:pt x="53339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708641" y="4312157"/>
              <a:ext cx="76200" cy="66040"/>
            </a:xfrm>
            <a:custGeom>
              <a:avLst/>
              <a:gdLst/>
              <a:ahLst/>
              <a:cxnLst/>
              <a:rect l="l" t="t" r="r" b="b"/>
              <a:pathLst>
                <a:path w="76200" h="66039">
                  <a:moveTo>
                    <a:pt x="0" y="22860"/>
                  </a:moveTo>
                  <a:lnTo>
                    <a:pt x="22859" y="22860"/>
                  </a:lnTo>
                  <a:lnTo>
                    <a:pt x="22859" y="0"/>
                  </a:lnTo>
                  <a:lnTo>
                    <a:pt x="53339" y="0"/>
                  </a:lnTo>
                  <a:lnTo>
                    <a:pt x="53339" y="22860"/>
                  </a:lnTo>
                  <a:lnTo>
                    <a:pt x="76200" y="22860"/>
                  </a:lnTo>
                  <a:lnTo>
                    <a:pt x="76200" y="42672"/>
                  </a:lnTo>
                  <a:lnTo>
                    <a:pt x="53339" y="42672"/>
                  </a:lnTo>
                  <a:lnTo>
                    <a:pt x="53339" y="65532"/>
                  </a:lnTo>
                  <a:lnTo>
                    <a:pt x="22859" y="65532"/>
                  </a:lnTo>
                  <a:lnTo>
                    <a:pt x="22859" y="42672"/>
                  </a:lnTo>
                  <a:lnTo>
                    <a:pt x="0" y="42672"/>
                  </a:lnTo>
                  <a:lnTo>
                    <a:pt x="0" y="22860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545573" y="448284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49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49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545573" y="448284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49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49"/>
                  </a:lnTo>
                  <a:lnTo>
                    <a:pt x="0" y="39369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708641" y="4633721"/>
              <a:ext cx="76200" cy="64135"/>
            </a:xfrm>
            <a:custGeom>
              <a:avLst/>
              <a:gdLst/>
              <a:ahLst/>
              <a:cxnLst/>
              <a:rect l="l" t="t" r="r" b="b"/>
              <a:pathLst>
                <a:path w="76200" h="64135">
                  <a:moveTo>
                    <a:pt x="53848" y="0"/>
                  </a:moveTo>
                  <a:lnTo>
                    <a:pt x="22351" y="0"/>
                  </a:lnTo>
                  <a:lnTo>
                    <a:pt x="22351" y="22351"/>
                  </a:lnTo>
                  <a:lnTo>
                    <a:pt x="0" y="22351"/>
                  </a:lnTo>
                  <a:lnTo>
                    <a:pt x="0" y="41655"/>
                  </a:lnTo>
                  <a:lnTo>
                    <a:pt x="22351" y="41655"/>
                  </a:lnTo>
                  <a:lnTo>
                    <a:pt x="22351" y="64007"/>
                  </a:lnTo>
                  <a:lnTo>
                    <a:pt x="53848" y="64007"/>
                  </a:lnTo>
                  <a:lnTo>
                    <a:pt x="53848" y="41655"/>
                  </a:lnTo>
                  <a:lnTo>
                    <a:pt x="76200" y="41655"/>
                  </a:lnTo>
                  <a:lnTo>
                    <a:pt x="76200" y="22351"/>
                  </a:lnTo>
                  <a:lnTo>
                    <a:pt x="53848" y="22351"/>
                  </a:lnTo>
                  <a:lnTo>
                    <a:pt x="53848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708641" y="4633721"/>
              <a:ext cx="76200" cy="64135"/>
            </a:xfrm>
            <a:custGeom>
              <a:avLst/>
              <a:gdLst/>
              <a:ahLst/>
              <a:cxnLst/>
              <a:rect l="l" t="t" r="r" b="b"/>
              <a:pathLst>
                <a:path w="76200" h="64135">
                  <a:moveTo>
                    <a:pt x="0" y="22351"/>
                  </a:moveTo>
                  <a:lnTo>
                    <a:pt x="22351" y="22351"/>
                  </a:lnTo>
                  <a:lnTo>
                    <a:pt x="22351" y="0"/>
                  </a:lnTo>
                  <a:lnTo>
                    <a:pt x="53848" y="0"/>
                  </a:lnTo>
                  <a:lnTo>
                    <a:pt x="53848" y="22351"/>
                  </a:lnTo>
                  <a:lnTo>
                    <a:pt x="76200" y="22351"/>
                  </a:lnTo>
                  <a:lnTo>
                    <a:pt x="76200" y="41655"/>
                  </a:lnTo>
                  <a:lnTo>
                    <a:pt x="53848" y="41655"/>
                  </a:lnTo>
                  <a:lnTo>
                    <a:pt x="53848" y="64007"/>
                  </a:lnTo>
                  <a:lnTo>
                    <a:pt x="22351" y="64007"/>
                  </a:lnTo>
                  <a:lnTo>
                    <a:pt x="22351" y="41655"/>
                  </a:lnTo>
                  <a:lnTo>
                    <a:pt x="0" y="41655"/>
                  </a:lnTo>
                  <a:lnTo>
                    <a:pt x="0" y="22351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288018" y="4254753"/>
              <a:ext cx="257175" cy="371475"/>
            </a:xfrm>
            <a:custGeom>
              <a:avLst/>
              <a:gdLst/>
              <a:ahLst/>
              <a:cxnLst/>
              <a:rect l="l" t="t" r="r" b="b"/>
              <a:pathLst>
                <a:path w="257175" h="371475">
                  <a:moveTo>
                    <a:pt x="256794" y="345567"/>
                  </a:moveTo>
                  <a:lnTo>
                    <a:pt x="244094" y="339217"/>
                  </a:lnTo>
                  <a:lnTo>
                    <a:pt x="205994" y="320167"/>
                  </a:lnTo>
                  <a:lnTo>
                    <a:pt x="205994" y="339217"/>
                  </a:lnTo>
                  <a:lnTo>
                    <a:pt x="134747" y="339217"/>
                  </a:lnTo>
                  <a:lnTo>
                    <a:pt x="134747" y="191770"/>
                  </a:lnTo>
                  <a:lnTo>
                    <a:pt x="134747" y="188976"/>
                  </a:lnTo>
                  <a:lnTo>
                    <a:pt x="134747" y="31750"/>
                  </a:lnTo>
                  <a:lnTo>
                    <a:pt x="205867" y="31750"/>
                  </a:lnTo>
                  <a:lnTo>
                    <a:pt x="205867" y="50800"/>
                  </a:lnTo>
                  <a:lnTo>
                    <a:pt x="243967" y="31750"/>
                  </a:lnTo>
                  <a:lnTo>
                    <a:pt x="256667" y="25400"/>
                  </a:lnTo>
                  <a:lnTo>
                    <a:pt x="243967" y="19050"/>
                  </a:lnTo>
                  <a:lnTo>
                    <a:pt x="205867" y="0"/>
                  </a:lnTo>
                  <a:lnTo>
                    <a:pt x="205867" y="19050"/>
                  </a:lnTo>
                  <a:lnTo>
                    <a:pt x="124841" y="19050"/>
                  </a:lnTo>
                  <a:lnTo>
                    <a:pt x="122047" y="21844"/>
                  </a:lnTo>
                  <a:lnTo>
                    <a:pt x="122047" y="179070"/>
                  </a:lnTo>
                  <a:lnTo>
                    <a:pt x="0" y="179070"/>
                  </a:lnTo>
                  <a:lnTo>
                    <a:pt x="0" y="179197"/>
                  </a:lnTo>
                  <a:lnTo>
                    <a:pt x="0" y="191770"/>
                  </a:lnTo>
                  <a:lnTo>
                    <a:pt x="0" y="191897"/>
                  </a:lnTo>
                  <a:lnTo>
                    <a:pt x="122047" y="191897"/>
                  </a:lnTo>
                  <a:lnTo>
                    <a:pt x="122047" y="348996"/>
                  </a:lnTo>
                  <a:lnTo>
                    <a:pt x="124968" y="351917"/>
                  </a:lnTo>
                  <a:lnTo>
                    <a:pt x="205994" y="351917"/>
                  </a:lnTo>
                  <a:lnTo>
                    <a:pt x="205994" y="370967"/>
                  </a:lnTo>
                  <a:lnTo>
                    <a:pt x="244094" y="351917"/>
                  </a:lnTo>
                  <a:lnTo>
                    <a:pt x="256794" y="345567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203941" y="432282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5" y="0"/>
                  </a:moveTo>
                  <a:lnTo>
                    <a:pt x="39369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69" y="236219"/>
                  </a:lnTo>
                  <a:lnTo>
                    <a:pt x="362965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5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203941" y="432282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69" y="0"/>
                  </a:lnTo>
                  <a:lnTo>
                    <a:pt x="362965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5" y="236219"/>
                  </a:lnTo>
                  <a:lnTo>
                    <a:pt x="39369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367009" y="4473701"/>
              <a:ext cx="76200" cy="64135"/>
            </a:xfrm>
            <a:custGeom>
              <a:avLst/>
              <a:gdLst/>
              <a:ahLst/>
              <a:cxnLst/>
              <a:rect l="l" t="t" r="r" b="b"/>
              <a:pathLst>
                <a:path w="76200" h="64135">
                  <a:moveTo>
                    <a:pt x="53848" y="0"/>
                  </a:moveTo>
                  <a:lnTo>
                    <a:pt x="22351" y="0"/>
                  </a:lnTo>
                  <a:lnTo>
                    <a:pt x="22351" y="22352"/>
                  </a:lnTo>
                  <a:lnTo>
                    <a:pt x="0" y="22352"/>
                  </a:lnTo>
                  <a:lnTo>
                    <a:pt x="0" y="41656"/>
                  </a:lnTo>
                  <a:lnTo>
                    <a:pt x="22351" y="41656"/>
                  </a:lnTo>
                  <a:lnTo>
                    <a:pt x="22351" y="64008"/>
                  </a:lnTo>
                  <a:lnTo>
                    <a:pt x="53848" y="64008"/>
                  </a:lnTo>
                  <a:lnTo>
                    <a:pt x="53848" y="41656"/>
                  </a:lnTo>
                  <a:lnTo>
                    <a:pt x="76200" y="41656"/>
                  </a:lnTo>
                  <a:lnTo>
                    <a:pt x="76200" y="22352"/>
                  </a:lnTo>
                  <a:lnTo>
                    <a:pt x="53848" y="22352"/>
                  </a:lnTo>
                  <a:lnTo>
                    <a:pt x="53848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367009" y="4473701"/>
              <a:ext cx="76200" cy="64135"/>
            </a:xfrm>
            <a:custGeom>
              <a:avLst/>
              <a:gdLst/>
              <a:ahLst/>
              <a:cxnLst/>
              <a:rect l="l" t="t" r="r" b="b"/>
              <a:pathLst>
                <a:path w="76200" h="64135">
                  <a:moveTo>
                    <a:pt x="0" y="22352"/>
                  </a:moveTo>
                  <a:lnTo>
                    <a:pt x="22351" y="22352"/>
                  </a:lnTo>
                  <a:lnTo>
                    <a:pt x="22351" y="0"/>
                  </a:lnTo>
                  <a:lnTo>
                    <a:pt x="53848" y="0"/>
                  </a:lnTo>
                  <a:lnTo>
                    <a:pt x="53848" y="22352"/>
                  </a:lnTo>
                  <a:lnTo>
                    <a:pt x="76200" y="22352"/>
                  </a:lnTo>
                  <a:lnTo>
                    <a:pt x="76200" y="41656"/>
                  </a:lnTo>
                  <a:lnTo>
                    <a:pt x="53848" y="41656"/>
                  </a:lnTo>
                  <a:lnTo>
                    <a:pt x="53848" y="64008"/>
                  </a:lnTo>
                  <a:lnTo>
                    <a:pt x="22351" y="64008"/>
                  </a:lnTo>
                  <a:lnTo>
                    <a:pt x="22351" y="41656"/>
                  </a:lnTo>
                  <a:lnTo>
                    <a:pt x="0" y="41656"/>
                  </a:lnTo>
                  <a:lnTo>
                    <a:pt x="0" y="22352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947910" y="4273803"/>
              <a:ext cx="257175" cy="333375"/>
            </a:xfrm>
            <a:custGeom>
              <a:avLst/>
              <a:gdLst/>
              <a:ahLst/>
              <a:cxnLst/>
              <a:rect l="l" t="t" r="r" b="b"/>
              <a:pathLst>
                <a:path w="257175" h="333375">
                  <a:moveTo>
                    <a:pt x="256794" y="166497"/>
                  </a:moveTo>
                  <a:lnTo>
                    <a:pt x="256603" y="166408"/>
                  </a:lnTo>
                  <a:lnTo>
                    <a:pt x="243967" y="160020"/>
                  </a:lnTo>
                  <a:lnTo>
                    <a:pt x="205867" y="140970"/>
                  </a:lnTo>
                  <a:lnTo>
                    <a:pt x="205867" y="160020"/>
                  </a:lnTo>
                  <a:lnTo>
                    <a:pt x="134747" y="160020"/>
                  </a:lnTo>
                  <a:lnTo>
                    <a:pt x="134747" y="12700"/>
                  </a:lnTo>
                  <a:lnTo>
                    <a:pt x="134747" y="6350"/>
                  </a:lnTo>
                  <a:lnTo>
                    <a:pt x="134747" y="2794"/>
                  </a:lnTo>
                  <a:lnTo>
                    <a:pt x="131953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122047" y="12700"/>
                  </a:lnTo>
                  <a:lnTo>
                    <a:pt x="122047" y="162814"/>
                  </a:lnTo>
                  <a:lnTo>
                    <a:pt x="122047" y="169926"/>
                  </a:lnTo>
                  <a:lnTo>
                    <a:pt x="122047" y="320167"/>
                  </a:lnTo>
                  <a:lnTo>
                    <a:pt x="0" y="320167"/>
                  </a:lnTo>
                  <a:lnTo>
                    <a:pt x="0" y="332867"/>
                  </a:lnTo>
                  <a:lnTo>
                    <a:pt x="131826" y="332867"/>
                  </a:lnTo>
                  <a:lnTo>
                    <a:pt x="134747" y="329946"/>
                  </a:lnTo>
                  <a:lnTo>
                    <a:pt x="134747" y="326517"/>
                  </a:lnTo>
                  <a:lnTo>
                    <a:pt x="134747" y="320167"/>
                  </a:lnTo>
                  <a:lnTo>
                    <a:pt x="134747" y="172847"/>
                  </a:lnTo>
                  <a:lnTo>
                    <a:pt x="205867" y="172847"/>
                  </a:lnTo>
                  <a:lnTo>
                    <a:pt x="205867" y="191770"/>
                  </a:lnTo>
                  <a:lnTo>
                    <a:pt x="205994" y="191706"/>
                  </a:lnTo>
                  <a:lnTo>
                    <a:pt x="205994" y="191897"/>
                  </a:lnTo>
                  <a:lnTo>
                    <a:pt x="244094" y="172847"/>
                  </a:lnTo>
                  <a:lnTo>
                    <a:pt x="256794" y="166497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887205" y="432282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361442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1442" y="236219"/>
                  </a:lnTo>
                  <a:lnTo>
                    <a:pt x="376755" y="233122"/>
                  </a:lnTo>
                  <a:lnTo>
                    <a:pt x="389270" y="224678"/>
                  </a:lnTo>
                  <a:lnTo>
                    <a:pt x="397714" y="212163"/>
                  </a:lnTo>
                  <a:lnTo>
                    <a:pt x="400812" y="196850"/>
                  </a:lnTo>
                  <a:lnTo>
                    <a:pt x="400812" y="39369"/>
                  </a:lnTo>
                  <a:lnTo>
                    <a:pt x="397714" y="24056"/>
                  </a:lnTo>
                  <a:lnTo>
                    <a:pt x="389270" y="11541"/>
                  </a:lnTo>
                  <a:lnTo>
                    <a:pt x="376755" y="3097"/>
                  </a:lnTo>
                  <a:lnTo>
                    <a:pt x="361442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887205" y="432282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1442" y="0"/>
                  </a:lnTo>
                  <a:lnTo>
                    <a:pt x="376755" y="3097"/>
                  </a:lnTo>
                  <a:lnTo>
                    <a:pt x="389270" y="11541"/>
                  </a:lnTo>
                  <a:lnTo>
                    <a:pt x="397714" y="24056"/>
                  </a:lnTo>
                  <a:lnTo>
                    <a:pt x="400812" y="39369"/>
                  </a:lnTo>
                  <a:lnTo>
                    <a:pt x="400812" y="196850"/>
                  </a:lnTo>
                  <a:lnTo>
                    <a:pt x="397714" y="212163"/>
                  </a:lnTo>
                  <a:lnTo>
                    <a:pt x="389270" y="224678"/>
                  </a:lnTo>
                  <a:lnTo>
                    <a:pt x="376755" y="233122"/>
                  </a:lnTo>
                  <a:lnTo>
                    <a:pt x="361442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050273" y="4473701"/>
              <a:ext cx="74930" cy="64135"/>
            </a:xfrm>
            <a:custGeom>
              <a:avLst/>
              <a:gdLst/>
              <a:ahLst/>
              <a:cxnLst/>
              <a:rect l="l" t="t" r="r" b="b"/>
              <a:pathLst>
                <a:path w="74929" h="64135">
                  <a:moveTo>
                    <a:pt x="52324" y="0"/>
                  </a:moveTo>
                  <a:lnTo>
                    <a:pt x="22351" y="0"/>
                  </a:lnTo>
                  <a:lnTo>
                    <a:pt x="22351" y="22352"/>
                  </a:lnTo>
                  <a:lnTo>
                    <a:pt x="0" y="22352"/>
                  </a:lnTo>
                  <a:lnTo>
                    <a:pt x="0" y="41656"/>
                  </a:lnTo>
                  <a:lnTo>
                    <a:pt x="22351" y="41656"/>
                  </a:lnTo>
                  <a:lnTo>
                    <a:pt x="22351" y="64008"/>
                  </a:lnTo>
                  <a:lnTo>
                    <a:pt x="52324" y="64008"/>
                  </a:lnTo>
                  <a:lnTo>
                    <a:pt x="52324" y="41656"/>
                  </a:lnTo>
                  <a:lnTo>
                    <a:pt x="74675" y="41656"/>
                  </a:lnTo>
                  <a:lnTo>
                    <a:pt x="74675" y="22352"/>
                  </a:lnTo>
                  <a:lnTo>
                    <a:pt x="52324" y="22352"/>
                  </a:lnTo>
                  <a:lnTo>
                    <a:pt x="52324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050273" y="4473701"/>
              <a:ext cx="74930" cy="64135"/>
            </a:xfrm>
            <a:custGeom>
              <a:avLst/>
              <a:gdLst/>
              <a:ahLst/>
              <a:cxnLst/>
              <a:rect l="l" t="t" r="r" b="b"/>
              <a:pathLst>
                <a:path w="74929" h="64135">
                  <a:moveTo>
                    <a:pt x="0" y="22352"/>
                  </a:moveTo>
                  <a:lnTo>
                    <a:pt x="22351" y="22352"/>
                  </a:lnTo>
                  <a:lnTo>
                    <a:pt x="22351" y="0"/>
                  </a:lnTo>
                  <a:lnTo>
                    <a:pt x="52324" y="0"/>
                  </a:lnTo>
                  <a:lnTo>
                    <a:pt x="52324" y="22352"/>
                  </a:lnTo>
                  <a:lnTo>
                    <a:pt x="74675" y="22352"/>
                  </a:lnTo>
                  <a:lnTo>
                    <a:pt x="74675" y="41656"/>
                  </a:lnTo>
                  <a:lnTo>
                    <a:pt x="52324" y="41656"/>
                  </a:lnTo>
                  <a:lnTo>
                    <a:pt x="52324" y="64008"/>
                  </a:lnTo>
                  <a:lnTo>
                    <a:pt x="22351" y="64008"/>
                  </a:lnTo>
                  <a:lnTo>
                    <a:pt x="22351" y="41656"/>
                  </a:lnTo>
                  <a:lnTo>
                    <a:pt x="0" y="41656"/>
                  </a:lnTo>
                  <a:lnTo>
                    <a:pt x="0" y="22352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629649" y="4414773"/>
              <a:ext cx="257175" cy="50800"/>
            </a:xfrm>
            <a:custGeom>
              <a:avLst/>
              <a:gdLst/>
              <a:ahLst/>
              <a:cxnLst/>
              <a:rect l="l" t="t" r="r" b="b"/>
              <a:pathLst>
                <a:path w="257175" h="50800">
                  <a:moveTo>
                    <a:pt x="205867" y="0"/>
                  </a:moveTo>
                  <a:lnTo>
                    <a:pt x="205867" y="50800"/>
                  </a:lnTo>
                  <a:lnTo>
                    <a:pt x="243967" y="31750"/>
                  </a:lnTo>
                  <a:lnTo>
                    <a:pt x="218567" y="31750"/>
                  </a:lnTo>
                  <a:lnTo>
                    <a:pt x="218567" y="19050"/>
                  </a:lnTo>
                  <a:lnTo>
                    <a:pt x="243967" y="19050"/>
                  </a:lnTo>
                  <a:lnTo>
                    <a:pt x="205867" y="0"/>
                  </a:lnTo>
                  <a:close/>
                </a:path>
                <a:path w="257175" h="50800">
                  <a:moveTo>
                    <a:pt x="205867" y="19050"/>
                  </a:moveTo>
                  <a:lnTo>
                    <a:pt x="0" y="19050"/>
                  </a:lnTo>
                  <a:lnTo>
                    <a:pt x="0" y="31750"/>
                  </a:lnTo>
                  <a:lnTo>
                    <a:pt x="205867" y="31750"/>
                  </a:lnTo>
                  <a:lnTo>
                    <a:pt x="205867" y="19050"/>
                  </a:lnTo>
                  <a:close/>
                </a:path>
                <a:path w="257175" h="50800">
                  <a:moveTo>
                    <a:pt x="243967" y="19050"/>
                  </a:moveTo>
                  <a:lnTo>
                    <a:pt x="218567" y="19050"/>
                  </a:lnTo>
                  <a:lnTo>
                    <a:pt x="218567" y="31750"/>
                  </a:lnTo>
                  <a:lnTo>
                    <a:pt x="243967" y="31750"/>
                  </a:lnTo>
                  <a:lnTo>
                    <a:pt x="256667" y="25400"/>
                  </a:lnTo>
                  <a:lnTo>
                    <a:pt x="243967" y="19050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863833" y="432282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361442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1442" y="236219"/>
                  </a:lnTo>
                  <a:lnTo>
                    <a:pt x="376755" y="233122"/>
                  </a:lnTo>
                  <a:lnTo>
                    <a:pt x="389270" y="224678"/>
                  </a:lnTo>
                  <a:lnTo>
                    <a:pt x="397714" y="212163"/>
                  </a:lnTo>
                  <a:lnTo>
                    <a:pt x="400812" y="196850"/>
                  </a:lnTo>
                  <a:lnTo>
                    <a:pt x="400812" y="39369"/>
                  </a:lnTo>
                  <a:lnTo>
                    <a:pt x="397714" y="24056"/>
                  </a:lnTo>
                  <a:lnTo>
                    <a:pt x="389270" y="11541"/>
                  </a:lnTo>
                  <a:lnTo>
                    <a:pt x="376755" y="3097"/>
                  </a:lnTo>
                  <a:lnTo>
                    <a:pt x="361442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863833" y="432282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1442" y="0"/>
                  </a:lnTo>
                  <a:lnTo>
                    <a:pt x="376755" y="3097"/>
                  </a:lnTo>
                  <a:lnTo>
                    <a:pt x="389270" y="11541"/>
                  </a:lnTo>
                  <a:lnTo>
                    <a:pt x="397714" y="24056"/>
                  </a:lnTo>
                  <a:lnTo>
                    <a:pt x="400812" y="39369"/>
                  </a:lnTo>
                  <a:lnTo>
                    <a:pt x="400812" y="196850"/>
                  </a:lnTo>
                  <a:lnTo>
                    <a:pt x="397714" y="212163"/>
                  </a:lnTo>
                  <a:lnTo>
                    <a:pt x="389270" y="224678"/>
                  </a:lnTo>
                  <a:lnTo>
                    <a:pt x="376755" y="233122"/>
                  </a:lnTo>
                  <a:lnTo>
                    <a:pt x="361442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026901" y="4473701"/>
              <a:ext cx="74930" cy="64135"/>
            </a:xfrm>
            <a:custGeom>
              <a:avLst/>
              <a:gdLst/>
              <a:ahLst/>
              <a:cxnLst/>
              <a:rect l="l" t="t" r="r" b="b"/>
              <a:pathLst>
                <a:path w="74929" h="64135">
                  <a:moveTo>
                    <a:pt x="52324" y="0"/>
                  </a:moveTo>
                  <a:lnTo>
                    <a:pt x="22351" y="0"/>
                  </a:lnTo>
                  <a:lnTo>
                    <a:pt x="22351" y="22352"/>
                  </a:lnTo>
                  <a:lnTo>
                    <a:pt x="0" y="22352"/>
                  </a:lnTo>
                  <a:lnTo>
                    <a:pt x="0" y="41656"/>
                  </a:lnTo>
                  <a:lnTo>
                    <a:pt x="22351" y="41656"/>
                  </a:lnTo>
                  <a:lnTo>
                    <a:pt x="22351" y="64008"/>
                  </a:lnTo>
                  <a:lnTo>
                    <a:pt x="52324" y="64008"/>
                  </a:lnTo>
                  <a:lnTo>
                    <a:pt x="52324" y="41656"/>
                  </a:lnTo>
                  <a:lnTo>
                    <a:pt x="74675" y="41656"/>
                  </a:lnTo>
                  <a:lnTo>
                    <a:pt x="74675" y="22352"/>
                  </a:lnTo>
                  <a:lnTo>
                    <a:pt x="52324" y="22352"/>
                  </a:lnTo>
                  <a:lnTo>
                    <a:pt x="52324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026901" y="4473701"/>
              <a:ext cx="74930" cy="64135"/>
            </a:xfrm>
            <a:custGeom>
              <a:avLst/>
              <a:gdLst/>
              <a:ahLst/>
              <a:cxnLst/>
              <a:rect l="l" t="t" r="r" b="b"/>
              <a:pathLst>
                <a:path w="74929" h="64135">
                  <a:moveTo>
                    <a:pt x="0" y="22352"/>
                  </a:moveTo>
                  <a:lnTo>
                    <a:pt x="22351" y="22352"/>
                  </a:lnTo>
                  <a:lnTo>
                    <a:pt x="22351" y="0"/>
                  </a:lnTo>
                  <a:lnTo>
                    <a:pt x="52324" y="0"/>
                  </a:lnTo>
                  <a:lnTo>
                    <a:pt x="52324" y="22352"/>
                  </a:lnTo>
                  <a:lnTo>
                    <a:pt x="74675" y="22352"/>
                  </a:lnTo>
                  <a:lnTo>
                    <a:pt x="74675" y="41656"/>
                  </a:lnTo>
                  <a:lnTo>
                    <a:pt x="52324" y="41656"/>
                  </a:lnTo>
                  <a:lnTo>
                    <a:pt x="52324" y="64008"/>
                  </a:lnTo>
                  <a:lnTo>
                    <a:pt x="22351" y="64008"/>
                  </a:lnTo>
                  <a:lnTo>
                    <a:pt x="22351" y="41656"/>
                  </a:lnTo>
                  <a:lnTo>
                    <a:pt x="0" y="41656"/>
                  </a:lnTo>
                  <a:lnTo>
                    <a:pt x="0" y="22352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606278" y="4414773"/>
              <a:ext cx="915035" cy="50800"/>
            </a:xfrm>
            <a:custGeom>
              <a:avLst/>
              <a:gdLst/>
              <a:ahLst/>
              <a:cxnLst/>
              <a:rect l="l" t="t" r="r" b="b"/>
              <a:pathLst>
                <a:path w="915034" h="50800">
                  <a:moveTo>
                    <a:pt x="256667" y="25400"/>
                  </a:moveTo>
                  <a:lnTo>
                    <a:pt x="243967" y="19050"/>
                  </a:lnTo>
                  <a:lnTo>
                    <a:pt x="205867" y="0"/>
                  </a:lnTo>
                  <a:lnTo>
                    <a:pt x="205867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05867" y="31750"/>
                  </a:lnTo>
                  <a:lnTo>
                    <a:pt x="205867" y="50800"/>
                  </a:lnTo>
                  <a:lnTo>
                    <a:pt x="243967" y="31750"/>
                  </a:lnTo>
                  <a:lnTo>
                    <a:pt x="256667" y="25400"/>
                  </a:lnTo>
                  <a:close/>
                </a:path>
                <a:path w="915034" h="50800">
                  <a:moveTo>
                    <a:pt x="915035" y="25400"/>
                  </a:moveTo>
                  <a:lnTo>
                    <a:pt x="902335" y="19050"/>
                  </a:lnTo>
                  <a:lnTo>
                    <a:pt x="864235" y="0"/>
                  </a:lnTo>
                  <a:lnTo>
                    <a:pt x="864235" y="19050"/>
                  </a:lnTo>
                  <a:lnTo>
                    <a:pt x="658368" y="19050"/>
                  </a:lnTo>
                  <a:lnTo>
                    <a:pt x="658368" y="31750"/>
                  </a:lnTo>
                  <a:lnTo>
                    <a:pt x="864235" y="31750"/>
                  </a:lnTo>
                  <a:lnTo>
                    <a:pt x="864235" y="50800"/>
                  </a:lnTo>
                  <a:lnTo>
                    <a:pt x="902335" y="31750"/>
                  </a:lnTo>
                  <a:lnTo>
                    <a:pt x="915035" y="25400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8467677" y="4936569"/>
            <a:ext cx="3216910" cy="161290"/>
            <a:chOff x="8467677" y="4936569"/>
            <a:chExt cx="3216910" cy="161290"/>
          </a:xfrm>
        </p:grpSpPr>
        <p:sp>
          <p:nvSpPr>
            <p:cNvPr id="57" name="object 57"/>
            <p:cNvSpPr/>
            <p:nvPr/>
          </p:nvSpPr>
          <p:spPr>
            <a:xfrm>
              <a:off x="8472677" y="4941569"/>
              <a:ext cx="3206750" cy="151130"/>
            </a:xfrm>
            <a:custGeom>
              <a:avLst/>
              <a:gdLst/>
              <a:ahLst/>
              <a:cxnLst/>
              <a:rect l="l" t="t" r="r" b="b"/>
              <a:pathLst>
                <a:path w="3206750" h="151129">
                  <a:moveTo>
                    <a:pt x="3181350" y="0"/>
                  </a:moveTo>
                  <a:lnTo>
                    <a:pt x="25146" y="0"/>
                  </a:ln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5"/>
                  </a:lnTo>
                  <a:lnTo>
                    <a:pt x="0" y="125729"/>
                  </a:lnTo>
                  <a:lnTo>
                    <a:pt x="1982" y="135499"/>
                  </a:lnTo>
                  <a:lnTo>
                    <a:pt x="7381" y="143494"/>
                  </a:lnTo>
                  <a:lnTo>
                    <a:pt x="15376" y="148893"/>
                  </a:lnTo>
                  <a:lnTo>
                    <a:pt x="25146" y="150875"/>
                  </a:lnTo>
                  <a:lnTo>
                    <a:pt x="3181350" y="150875"/>
                  </a:lnTo>
                  <a:lnTo>
                    <a:pt x="3191119" y="148893"/>
                  </a:lnTo>
                  <a:lnTo>
                    <a:pt x="3199114" y="143494"/>
                  </a:lnTo>
                  <a:lnTo>
                    <a:pt x="3204513" y="135499"/>
                  </a:lnTo>
                  <a:lnTo>
                    <a:pt x="3206496" y="125729"/>
                  </a:lnTo>
                  <a:lnTo>
                    <a:pt x="3206496" y="25145"/>
                  </a:lnTo>
                  <a:lnTo>
                    <a:pt x="3204513" y="15376"/>
                  </a:lnTo>
                  <a:lnTo>
                    <a:pt x="3199114" y="7381"/>
                  </a:lnTo>
                  <a:lnTo>
                    <a:pt x="3191119" y="1982"/>
                  </a:lnTo>
                  <a:lnTo>
                    <a:pt x="318135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472677" y="4941569"/>
              <a:ext cx="3206750" cy="151130"/>
            </a:xfrm>
            <a:custGeom>
              <a:avLst/>
              <a:gdLst/>
              <a:ahLst/>
              <a:cxnLst/>
              <a:rect l="l" t="t" r="r" b="b"/>
              <a:pathLst>
                <a:path w="3206750" h="151129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6" y="0"/>
                  </a:lnTo>
                  <a:lnTo>
                    <a:pt x="3181350" y="0"/>
                  </a:lnTo>
                  <a:lnTo>
                    <a:pt x="3191119" y="1982"/>
                  </a:lnTo>
                  <a:lnTo>
                    <a:pt x="3199114" y="7381"/>
                  </a:lnTo>
                  <a:lnTo>
                    <a:pt x="3204513" y="15376"/>
                  </a:lnTo>
                  <a:lnTo>
                    <a:pt x="3206496" y="25145"/>
                  </a:lnTo>
                  <a:lnTo>
                    <a:pt x="3206496" y="125729"/>
                  </a:lnTo>
                  <a:lnTo>
                    <a:pt x="3204513" y="135499"/>
                  </a:lnTo>
                  <a:lnTo>
                    <a:pt x="3199114" y="143494"/>
                  </a:lnTo>
                  <a:lnTo>
                    <a:pt x="3191119" y="148893"/>
                  </a:lnTo>
                  <a:lnTo>
                    <a:pt x="3181350" y="150875"/>
                  </a:lnTo>
                  <a:lnTo>
                    <a:pt x="25146" y="150875"/>
                  </a:lnTo>
                  <a:lnTo>
                    <a:pt x="15376" y="148893"/>
                  </a:lnTo>
                  <a:lnTo>
                    <a:pt x="7381" y="143494"/>
                  </a:lnTo>
                  <a:lnTo>
                    <a:pt x="1982" y="135499"/>
                  </a:lnTo>
                  <a:lnTo>
                    <a:pt x="0" y="125729"/>
                  </a:lnTo>
                  <a:lnTo>
                    <a:pt x="0" y="25145"/>
                  </a:lnTo>
                  <a:close/>
                </a:path>
              </a:pathLst>
            </a:custGeom>
            <a:ln w="999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037825" y="4994909"/>
              <a:ext cx="76200" cy="64135"/>
            </a:xfrm>
            <a:custGeom>
              <a:avLst/>
              <a:gdLst/>
              <a:ahLst/>
              <a:cxnLst/>
              <a:rect l="l" t="t" r="r" b="b"/>
              <a:pathLst>
                <a:path w="76200" h="64135">
                  <a:moveTo>
                    <a:pt x="53848" y="0"/>
                  </a:moveTo>
                  <a:lnTo>
                    <a:pt x="22351" y="0"/>
                  </a:lnTo>
                  <a:lnTo>
                    <a:pt x="22351" y="22351"/>
                  </a:lnTo>
                  <a:lnTo>
                    <a:pt x="0" y="22351"/>
                  </a:lnTo>
                  <a:lnTo>
                    <a:pt x="0" y="41656"/>
                  </a:lnTo>
                  <a:lnTo>
                    <a:pt x="22351" y="41656"/>
                  </a:lnTo>
                  <a:lnTo>
                    <a:pt x="22351" y="64007"/>
                  </a:lnTo>
                  <a:lnTo>
                    <a:pt x="53848" y="64007"/>
                  </a:lnTo>
                  <a:lnTo>
                    <a:pt x="53848" y="41656"/>
                  </a:lnTo>
                  <a:lnTo>
                    <a:pt x="76200" y="41656"/>
                  </a:lnTo>
                  <a:lnTo>
                    <a:pt x="76200" y="22351"/>
                  </a:lnTo>
                  <a:lnTo>
                    <a:pt x="53848" y="22351"/>
                  </a:lnTo>
                  <a:lnTo>
                    <a:pt x="5384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037825" y="4994909"/>
              <a:ext cx="76200" cy="64135"/>
            </a:xfrm>
            <a:custGeom>
              <a:avLst/>
              <a:gdLst/>
              <a:ahLst/>
              <a:cxnLst/>
              <a:rect l="l" t="t" r="r" b="b"/>
              <a:pathLst>
                <a:path w="76200" h="64135">
                  <a:moveTo>
                    <a:pt x="0" y="22351"/>
                  </a:moveTo>
                  <a:lnTo>
                    <a:pt x="22351" y="22351"/>
                  </a:lnTo>
                  <a:lnTo>
                    <a:pt x="22351" y="0"/>
                  </a:lnTo>
                  <a:lnTo>
                    <a:pt x="53848" y="0"/>
                  </a:lnTo>
                  <a:lnTo>
                    <a:pt x="53848" y="22351"/>
                  </a:lnTo>
                  <a:lnTo>
                    <a:pt x="76200" y="22351"/>
                  </a:lnTo>
                  <a:lnTo>
                    <a:pt x="76200" y="41656"/>
                  </a:lnTo>
                  <a:lnTo>
                    <a:pt x="53848" y="41656"/>
                  </a:lnTo>
                  <a:lnTo>
                    <a:pt x="53848" y="64007"/>
                  </a:lnTo>
                  <a:lnTo>
                    <a:pt x="22351" y="64007"/>
                  </a:lnTo>
                  <a:lnTo>
                    <a:pt x="22351" y="41656"/>
                  </a:lnTo>
                  <a:lnTo>
                    <a:pt x="0" y="41656"/>
                  </a:lnTo>
                  <a:lnTo>
                    <a:pt x="0" y="22351"/>
                  </a:lnTo>
                  <a:close/>
                </a:path>
              </a:pathLst>
            </a:custGeom>
            <a:ln w="99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8468741" y="5181472"/>
            <a:ext cx="3213100" cy="499109"/>
            <a:chOff x="8468741" y="5181472"/>
            <a:chExt cx="3213100" cy="499109"/>
          </a:xfrm>
        </p:grpSpPr>
        <p:sp>
          <p:nvSpPr>
            <p:cNvPr id="62" name="object 62"/>
            <p:cNvSpPr/>
            <p:nvPr/>
          </p:nvSpPr>
          <p:spPr>
            <a:xfrm>
              <a:off x="8890254" y="5278881"/>
              <a:ext cx="1116965" cy="301625"/>
            </a:xfrm>
            <a:custGeom>
              <a:avLst/>
              <a:gdLst/>
              <a:ahLst/>
              <a:cxnLst/>
              <a:rect l="l" t="t" r="r" b="b"/>
              <a:pathLst>
                <a:path w="1116965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1116965" h="301625">
                  <a:moveTo>
                    <a:pt x="1116838" y="275971"/>
                  </a:moveTo>
                  <a:lnTo>
                    <a:pt x="1104138" y="269621"/>
                  </a:lnTo>
                  <a:lnTo>
                    <a:pt x="1066038" y="250571"/>
                  </a:lnTo>
                  <a:lnTo>
                    <a:pt x="1066038" y="269621"/>
                  </a:lnTo>
                  <a:lnTo>
                    <a:pt x="1024255" y="269621"/>
                  </a:lnTo>
                  <a:lnTo>
                    <a:pt x="1024255" y="31750"/>
                  </a:lnTo>
                  <a:lnTo>
                    <a:pt x="1024255" y="25400"/>
                  </a:lnTo>
                  <a:lnTo>
                    <a:pt x="1024255" y="21844"/>
                  </a:lnTo>
                  <a:lnTo>
                    <a:pt x="1021461" y="19050"/>
                  </a:lnTo>
                  <a:lnTo>
                    <a:pt x="918972" y="19050"/>
                  </a:lnTo>
                  <a:lnTo>
                    <a:pt x="918972" y="31750"/>
                  </a:lnTo>
                  <a:lnTo>
                    <a:pt x="1011555" y="31750"/>
                  </a:lnTo>
                  <a:lnTo>
                    <a:pt x="1011555" y="279527"/>
                  </a:lnTo>
                  <a:lnTo>
                    <a:pt x="1014349" y="282321"/>
                  </a:lnTo>
                  <a:lnTo>
                    <a:pt x="1066038" y="282321"/>
                  </a:lnTo>
                  <a:lnTo>
                    <a:pt x="1066038" y="301371"/>
                  </a:lnTo>
                  <a:lnTo>
                    <a:pt x="1104138" y="282321"/>
                  </a:lnTo>
                  <a:lnTo>
                    <a:pt x="1116838" y="275971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471916" y="5184647"/>
              <a:ext cx="3206750" cy="492759"/>
            </a:xfrm>
            <a:custGeom>
              <a:avLst/>
              <a:gdLst/>
              <a:ahLst/>
              <a:cxnLst/>
              <a:rect l="l" t="t" r="r" b="b"/>
              <a:pathLst>
                <a:path w="3206750" h="492760">
                  <a:moveTo>
                    <a:pt x="0" y="492251"/>
                  </a:moveTo>
                  <a:lnTo>
                    <a:pt x="3206496" y="492251"/>
                  </a:lnTo>
                  <a:lnTo>
                    <a:pt x="3206496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  <a:path w="3206750" h="492760">
                  <a:moveTo>
                    <a:pt x="121919" y="245363"/>
                  </a:moveTo>
                  <a:lnTo>
                    <a:pt x="3206495" y="245363"/>
                  </a:lnTo>
                  <a:lnTo>
                    <a:pt x="3206495" y="0"/>
                  </a:lnTo>
                  <a:lnTo>
                    <a:pt x="121919" y="0"/>
                  </a:lnTo>
                  <a:lnTo>
                    <a:pt x="121919" y="245363"/>
                  </a:lnTo>
                  <a:close/>
                </a:path>
                <a:path w="3206750" h="492760">
                  <a:moveTo>
                    <a:pt x="0" y="492251"/>
                  </a:moveTo>
                  <a:lnTo>
                    <a:pt x="121920" y="492251"/>
                  </a:lnTo>
                  <a:lnTo>
                    <a:pt x="121920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8574" y="5252037"/>
              <a:ext cx="116679" cy="10296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9088374" y="5226557"/>
              <a:ext cx="262255" cy="154305"/>
            </a:xfrm>
            <a:custGeom>
              <a:avLst/>
              <a:gdLst/>
              <a:ahLst/>
              <a:cxnLst/>
              <a:rect l="l" t="t" r="r" b="b"/>
              <a:pathLst>
                <a:path w="262254" h="154304">
                  <a:moveTo>
                    <a:pt x="236474" y="0"/>
                  </a:moveTo>
                  <a:lnTo>
                    <a:pt x="25653" y="0"/>
                  </a:lnTo>
                  <a:lnTo>
                    <a:pt x="15644" y="2008"/>
                  </a:lnTo>
                  <a:lnTo>
                    <a:pt x="7493" y="7493"/>
                  </a:lnTo>
                  <a:lnTo>
                    <a:pt x="2008" y="15644"/>
                  </a:lnTo>
                  <a:lnTo>
                    <a:pt x="0" y="25654"/>
                  </a:lnTo>
                  <a:lnTo>
                    <a:pt x="0" y="128270"/>
                  </a:lnTo>
                  <a:lnTo>
                    <a:pt x="2008" y="138279"/>
                  </a:lnTo>
                  <a:lnTo>
                    <a:pt x="7492" y="146431"/>
                  </a:lnTo>
                  <a:lnTo>
                    <a:pt x="15644" y="151915"/>
                  </a:lnTo>
                  <a:lnTo>
                    <a:pt x="25653" y="153924"/>
                  </a:lnTo>
                  <a:lnTo>
                    <a:pt x="236474" y="153924"/>
                  </a:lnTo>
                  <a:lnTo>
                    <a:pt x="246483" y="151915"/>
                  </a:lnTo>
                  <a:lnTo>
                    <a:pt x="254634" y="146431"/>
                  </a:lnTo>
                  <a:lnTo>
                    <a:pt x="260119" y="138279"/>
                  </a:lnTo>
                  <a:lnTo>
                    <a:pt x="262127" y="128270"/>
                  </a:lnTo>
                  <a:lnTo>
                    <a:pt x="262127" y="25654"/>
                  </a:lnTo>
                  <a:lnTo>
                    <a:pt x="260119" y="15644"/>
                  </a:lnTo>
                  <a:lnTo>
                    <a:pt x="254635" y="7493"/>
                  </a:lnTo>
                  <a:lnTo>
                    <a:pt x="246483" y="2008"/>
                  </a:lnTo>
                  <a:lnTo>
                    <a:pt x="236474" y="0"/>
                  </a:lnTo>
                  <a:close/>
                </a:path>
              </a:pathLst>
            </a:custGeom>
            <a:solidFill>
              <a:srgbClr val="D2B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088374" y="5226557"/>
              <a:ext cx="262255" cy="154305"/>
            </a:xfrm>
            <a:custGeom>
              <a:avLst/>
              <a:gdLst/>
              <a:ahLst/>
              <a:cxnLst/>
              <a:rect l="l" t="t" r="r" b="b"/>
              <a:pathLst>
                <a:path w="262254" h="154304">
                  <a:moveTo>
                    <a:pt x="0" y="25654"/>
                  </a:moveTo>
                  <a:lnTo>
                    <a:pt x="2008" y="15644"/>
                  </a:lnTo>
                  <a:lnTo>
                    <a:pt x="7493" y="7493"/>
                  </a:lnTo>
                  <a:lnTo>
                    <a:pt x="15644" y="2008"/>
                  </a:lnTo>
                  <a:lnTo>
                    <a:pt x="25653" y="0"/>
                  </a:lnTo>
                  <a:lnTo>
                    <a:pt x="236474" y="0"/>
                  </a:lnTo>
                  <a:lnTo>
                    <a:pt x="246483" y="2008"/>
                  </a:lnTo>
                  <a:lnTo>
                    <a:pt x="254635" y="7493"/>
                  </a:lnTo>
                  <a:lnTo>
                    <a:pt x="260119" y="15644"/>
                  </a:lnTo>
                  <a:lnTo>
                    <a:pt x="262127" y="25654"/>
                  </a:lnTo>
                  <a:lnTo>
                    <a:pt x="262127" y="128270"/>
                  </a:lnTo>
                  <a:lnTo>
                    <a:pt x="260119" y="138279"/>
                  </a:lnTo>
                  <a:lnTo>
                    <a:pt x="254634" y="146431"/>
                  </a:lnTo>
                  <a:lnTo>
                    <a:pt x="246483" y="151915"/>
                  </a:lnTo>
                  <a:lnTo>
                    <a:pt x="236474" y="153924"/>
                  </a:lnTo>
                  <a:lnTo>
                    <a:pt x="25653" y="153924"/>
                  </a:lnTo>
                  <a:lnTo>
                    <a:pt x="15644" y="151915"/>
                  </a:lnTo>
                  <a:lnTo>
                    <a:pt x="7492" y="146431"/>
                  </a:lnTo>
                  <a:lnTo>
                    <a:pt x="2008" y="138279"/>
                  </a:lnTo>
                  <a:lnTo>
                    <a:pt x="0" y="128270"/>
                  </a:lnTo>
                  <a:lnTo>
                    <a:pt x="0" y="25654"/>
                  </a:lnTo>
                  <a:close/>
                </a:path>
              </a:pathLst>
            </a:custGeom>
            <a:ln w="999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8518" y="5503497"/>
              <a:ext cx="118203" cy="10143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9547098" y="5226557"/>
              <a:ext cx="262255" cy="154305"/>
            </a:xfrm>
            <a:custGeom>
              <a:avLst/>
              <a:gdLst/>
              <a:ahLst/>
              <a:cxnLst/>
              <a:rect l="l" t="t" r="r" b="b"/>
              <a:pathLst>
                <a:path w="262254" h="154304">
                  <a:moveTo>
                    <a:pt x="236474" y="0"/>
                  </a:moveTo>
                  <a:lnTo>
                    <a:pt x="25653" y="0"/>
                  </a:lnTo>
                  <a:lnTo>
                    <a:pt x="15644" y="2008"/>
                  </a:lnTo>
                  <a:lnTo>
                    <a:pt x="7493" y="7493"/>
                  </a:lnTo>
                  <a:lnTo>
                    <a:pt x="2008" y="15644"/>
                  </a:lnTo>
                  <a:lnTo>
                    <a:pt x="0" y="25654"/>
                  </a:lnTo>
                  <a:lnTo>
                    <a:pt x="0" y="128270"/>
                  </a:lnTo>
                  <a:lnTo>
                    <a:pt x="2008" y="138279"/>
                  </a:lnTo>
                  <a:lnTo>
                    <a:pt x="7492" y="146431"/>
                  </a:lnTo>
                  <a:lnTo>
                    <a:pt x="15644" y="151915"/>
                  </a:lnTo>
                  <a:lnTo>
                    <a:pt x="25653" y="153924"/>
                  </a:lnTo>
                  <a:lnTo>
                    <a:pt x="236474" y="153924"/>
                  </a:lnTo>
                  <a:lnTo>
                    <a:pt x="246483" y="151915"/>
                  </a:lnTo>
                  <a:lnTo>
                    <a:pt x="254634" y="146431"/>
                  </a:lnTo>
                  <a:lnTo>
                    <a:pt x="260119" y="138279"/>
                  </a:lnTo>
                  <a:lnTo>
                    <a:pt x="262127" y="128270"/>
                  </a:lnTo>
                  <a:lnTo>
                    <a:pt x="262127" y="25654"/>
                  </a:lnTo>
                  <a:lnTo>
                    <a:pt x="260119" y="15644"/>
                  </a:lnTo>
                  <a:lnTo>
                    <a:pt x="254635" y="7493"/>
                  </a:lnTo>
                  <a:lnTo>
                    <a:pt x="246483" y="2008"/>
                  </a:lnTo>
                  <a:lnTo>
                    <a:pt x="236474" y="0"/>
                  </a:lnTo>
                  <a:close/>
                </a:path>
              </a:pathLst>
            </a:custGeom>
            <a:solidFill>
              <a:srgbClr val="D2B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547098" y="5226557"/>
              <a:ext cx="262255" cy="154305"/>
            </a:xfrm>
            <a:custGeom>
              <a:avLst/>
              <a:gdLst/>
              <a:ahLst/>
              <a:cxnLst/>
              <a:rect l="l" t="t" r="r" b="b"/>
              <a:pathLst>
                <a:path w="262254" h="154304">
                  <a:moveTo>
                    <a:pt x="0" y="25654"/>
                  </a:moveTo>
                  <a:lnTo>
                    <a:pt x="2008" y="15644"/>
                  </a:lnTo>
                  <a:lnTo>
                    <a:pt x="7493" y="7493"/>
                  </a:lnTo>
                  <a:lnTo>
                    <a:pt x="15644" y="2008"/>
                  </a:lnTo>
                  <a:lnTo>
                    <a:pt x="25653" y="0"/>
                  </a:lnTo>
                  <a:lnTo>
                    <a:pt x="236474" y="0"/>
                  </a:lnTo>
                  <a:lnTo>
                    <a:pt x="246483" y="2008"/>
                  </a:lnTo>
                  <a:lnTo>
                    <a:pt x="254635" y="7493"/>
                  </a:lnTo>
                  <a:lnTo>
                    <a:pt x="260119" y="15644"/>
                  </a:lnTo>
                  <a:lnTo>
                    <a:pt x="262127" y="25654"/>
                  </a:lnTo>
                  <a:lnTo>
                    <a:pt x="262127" y="128270"/>
                  </a:lnTo>
                  <a:lnTo>
                    <a:pt x="260119" y="138279"/>
                  </a:lnTo>
                  <a:lnTo>
                    <a:pt x="254634" y="146431"/>
                  </a:lnTo>
                  <a:lnTo>
                    <a:pt x="246483" y="151915"/>
                  </a:lnTo>
                  <a:lnTo>
                    <a:pt x="236474" y="153924"/>
                  </a:lnTo>
                  <a:lnTo>
                    <a:pt x="25653" y="153924"/>
                  </a:lnTo>
                  <a:lnTo>
                    <a:pt x="15644" y="151915"/>
                  </a:lnTo>
                  <a:lnTo>
                    <a:pt x="7492" y="146431"/>
                  </a:lnTo>
                  <a:lnTo>
                    <a:pt x="2008" y="138279"/>
                  </a:lnTo>
                  <a:lnTo>
                    <a:pt x="0" y="128270"/>
                  </a:lnTo>
                  <a:lnTo>
                    <a:pt x="0" y="25654"/>
                  </a:lnTo>
                  <a:close/>
                </a:path>
              </a:pathLst>
            </a:custGeom>
            <a:ln w="999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005822" y="5478017"/>
              <a:ext cx="262255" cy="152400"/>
            </a:xfrm>
            <a:custGeom>
              <a:avLst/>
              <a:gdLst/>
              <a:ahLst/>
              <a:cxnLst/>
              <a:rect l="l" t="t" r="r" b="b"/>
              <a:pathLst>
                <a:path w="262254" h="152400">
                  <a:moveTo>
                    <a:pt x="236727" y="0"/>
                  </a:moveTo>
                  <a:lnTo>
                    <a:pt x="25400" y="0"/>
                  </a:lnTo>
                  <a:lnTo>
                    <a:pt x="15537" y="2004"/>
                  </a:lnTo>
                  <a:lnTo>
                    <a:pt x="7461" y="7461"/>
                  </a:lnTo>
                  <a:lnTo>
                    <a:pt x="2004" y="15537"/>
                  </a:lnTo>
                  <a:lnTo>
                    <a:pt x="0" y="25399"/>
                  </a:lnTo>
                  <a:lnTo>
                    <a:pt x="0" y="126999"/>
                  </a:lnTo>
                  <a:lnTo>
                    <a:pt x="2004" y="136889"/>
                  </a:lnTo>
                  <a:lnTo>
                    <a:pt x="7461" y="144962"/>
                  </a:lnTo>
                  <a:lnTo>
                    <a:pt x="15537" y="150404"/>
                  </a:lnTo>
                  <a:lnTo>
                    <a:pt x="25400" y="152399"/>
                  </a:lnTo>
                  <a:lnTo>
                    <a:pt x="236727" y="152399"/>
                  </a:lnTo>
                  <a:lnTo>
                    <a:pt x="246590" y="150404"/>
                  </a:lnTo>
                  <a:lnTo>
                    <a:pt x="254666" y="144962"/>
                  </a:lnTo>
                  <a:lnTo>
                    <a:pt x="260123" y="136889"/>
                  </a:lnTo>
                  <a:lnTo>
                    <a:pt x="262127" y="126999"/>
                  </a:lnTo>
                  <a:lnTo>
                    <a:pt x="262127" y="25399"/>
                  </a:lnTo>
                  <a:lnTo>
                    <a:pt x="260123" y="15537"/>
                  </a:lnTo>
                  <a:lnTo>
                    <a:pt x="254666" y="7461"/>
                  </a:lnTo>
                  <a:lnTo>
                    <a:pt x="246590" y="2004"/>
                  </a:lnTo>
                  <a:lnTo>
                    <a:pt x="236727" y="0"/>
                  </a:lnTo>
                  <a:close/>
                </a:path>
              </a:pathLst>
            </a:custGeom>
            <a:solidFill>
              <a:srgbClr val="D2B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005822" y="5478017"/>
              <a:ext cx="262255" cy="152400"/>
            </a:xfrm>
            <a:custGeom>
              <a:avLst/>
              <a:gdLst/>
              <a:ahLst/>
              <a:cxnLst/>
              <a:rect l="l" t="t" r="r" b="b"/>
              <a:pathLst>
                <a:path w="262254" h="152400">
                  <a:moveTo>
                    <a:pt x="0" y="25399"/>
                  </a:move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400" y="0"/>
                  </a:lnTo>
                  <a:lnTo>
                    <a:pt x="236727" y="0"/>
                  </a:lnTo>
                  <a:lnTo>
                    <a:pt x="246590" y="2004"/>
                  </a:lnTo>
                  <a:lnTo>
                    <a:pt x="254666" y="7461"/>
                  </a:lnTo>
                  <a:lnTo>
                    <a:pt x="260123" y="15537"/>
                  </a:lnTo>
                  <a:lnTo>
                    <a:pt x="262127" y="25399"/>
                  </a:lnTo>
                  <a:lnTo>
                    <a:pt x="262127" y="126999"/>
                  </a:lnTo>
                  <a:lnTo>
                    <a:pt x="260123" y="136889"/>
                  </a:lnTo>
                  <a:lnTo>
                    <a:pt x="254666" y="144962"/>
                  </a:lnTo>
                  <a:lnTo>
                    <a:pt x="246590" y="150404"/>
                  </a:lnTo>
                  <a:lnTo>
                    <a:pt x="236727" y="152399"/>
                  </a:lnTo>
                  <a:lnTo>
                    <a:pt x="25400" y="152399"/>
                  </a:lnTo>
                  <a:lnTo>
                    <a:pt x="15537" y="150404"/>
                  </a:lnTo>
                  <a:lnTo>
                    <a:pt x="7461" y="144962"/>
                  </a:lnTo>
                  <a:lnTo>
                    <a:pt x="2004" y="136889"/>
                  </a:lnTo>
                  <a:lnTo>
                    <a:pt x="0" y="126999"/>
                  </a:lnTo>
                  <a:lnTo>
                    <a:pt x="0" y="25399"/>
                  </a:lnTo>
                  <a:close/>
                </a:path>
              </a:pathLst>
            </a:custGeom>
            <a:ln w="999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466070" y="5226557"/>
              <a:ext cx="260985" cy="154305"/>
            </a:xfrm>
            <a:custGeom>
              <a:avLst/>
              <a:gdLst/>
              <a:ahLst/>
              <a:cxnLst/>
              <a:rect l="l" t="t" r="r" b="b"/>
              <a:pathLst>
                <a:path w="260984" h="154304">
                  <a:moveTo>
                    <a:pt x="234950" y="0"/>
                  </a:moveTo>
                  <a:lnTo>
                    <a:pt x="25653" y="0"/>
                  </a:lnTo>
                  <a:lnTo>
                    <a:pt x="15644" y="2008"/>
                  </a:lnTo>
                  <a:lnTo>
                    <a:pt x="7493" y="7493"/>
                  </a:lnTo>
                  <a:lnTo>
                    <a:pt x="2008" y="15644"/>
                  </a:lnTo>
                  <a:lnTo>
                    <a:pt x="0" y="25654"/>
                  </a:lnTo>
                  <a:lnTo>
                    <a:pt x="0" y="128270"/>
                  </a:lnTo>
                  <a:lnTo>
                    <a:pt x="2008" y="138279"/>
                  </a:lnTo>
                  <a:lnTo>
                    <a:pt x="7492" y="146431"/>
                  </a:lnTo>
                  <a:lnTo>
                    <a:pt x="15644" y="151915"/>
                  </a:lnTo>
                  <a:lnTo>
                    <a:pt x="25653" y="153924"/>
                  </a:lnTo>
                  <a:lnTo>
                    <a:pt x="234950" y="153924"/>
                  </a:lnTo>
                  <a:lnTo>
                    <a:pt x="244959" y="151915"/>
                  </a:lnTo>
                  <a:lnTo>
                    <a:pt x="253110" y="146431"/>
                  </a:lnTo>
                  <a:lnTo>
                    <a:pt x="258595" y="138279"/>
                  </a:lnTo>
                  <a:lnTo>
                    <a:pt x="260603" y="128270"/>
                  </a:lnTo>
                  <a:lnTo>
                    <a:pt x="260603" y="25654"/>
                  </a:lnTo>
                  <a:lnTo>
                    <a:pt x="258595" y="15644"/>
                  </a:lnTo>
                  <a:lnTo>
                    <a:pt x="253111" y="7493"/>
                  </a:lnTo>
                  <a:lnTo>
                    <a:pt x="244959" y="2008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2B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466070" y="5226557"/>
              <a:ext cx="260985" cy="154305"/>
            </a:xfrm>
            <a:custGeom>
              <a:avLst/>
              <a:gdLst/>
              <a:ahLst/>
              <a:cxnLst/>
              <a:rect l="l" t="t" r="r" b="b"/>
              <a:pathLst>
                <a:path w="260984" h="154304">
                  <a:moveTo>
                    <a:pt x="0" y="25654"/>
                  </a:moveTo>
                  <a:lnTo>
                    <a:pt x="2008" y="15644"/>
                  </a:lnTo>
                  <a:lnTo>
                    <a:pt x="7493" y="7493"/>
                  </a:lnTo>
                  <a:lnTo>
                    <a:pt x="15644" y="2008"/>
                  </a:lnTo>
                  <a:lnTo>
                    <a:pt x="25653" y="0"/>
                  </a:lnTo>
                  <a:lnTo>
                    <a:pt x="234950" y="0"/>
                  </a:lnTo>
                  <a:lnTo>
                    <a:pt x="244959" y="2008"/>
                  </a:lnTo>
                  <a:lnTo>
                    <a:pt x="253111" y="7493"/>
                  </a:lnTo>
                  <a:lnTo>
                    <a:pt x="258595" y="15644"/>
                  </a:lnTo>
                  <a:lnTo>
                    <a:pt x="260603" y="25654"/>
                  </a:lnTo>
                  <a:lnTo>
                    <a:pt x="260603" y="128270"/>
                  </a:lnTo>
                  <a:lnTo>
                    <a:pt x="258595" y="138279"/>
                  </a:lnTo>
                  <a:lnTo>
                    <a:pt x="253110" y="146431"/>
                  </a:lnTo>
                  <a:lnTo>
                    <a:pt x="244959" y="151915"/>
                  </a:lnTo>
                  <a:lnTo>
                    <a:pt x="234950" y="153924"/>
                  </a:lnTo>
                  <a:lnTo>
                    <a:pt x="25653" y="153924"/>
                  </a:lnTo>
                  <a:lnTo>
                    <a:pt x="15644" y="151915"/>
                  </a:lnTo>
                  <a:lnTo>
                    <a:pt x="7492" y="146431"/>
                  </a:lnTo>
                  <a:lnTo>
                    <a:pt x="2008" y="138279"/>
                  </a:lnTo>
                  <a:lnTo>
                    <a:pt x="0" y="128270"/>
                  </a:lnTo>
                  <a:lnTo>
                    <a:pt x="0" y="25654"/>
                  </a:lnTo>
                  <a:close/>
                </a:path>
              </a:pathLst>
            </a:custGeom>
            <a:ln w="999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924794" y="5478017"/>
              <a:ext cx="260985" cy="152400"/>
            </a:xfrm>
            <a:custGeom>
              <a:avLst/>
              <a:gdLst/>
              <a:ahLst/>
              <a:cxnLst/>
              <a:rect l="l" t="t" r="r" b="b"/>
              <a:pathLst>
                <a:path w="260984" h="152400">
                  <a:moveTo>
                    <a:pt x="235203" y="0"/>
                  </a:moveTo>
                  <a:lnTo>
                    <a:pt x="25400" y="0"/>
                  </a:lnTo>
                  <a:lnTo>
                    <a:pt x="15537" y="2004"/>
                  </a:lnTo>
                  <a:lnTo>
                    <a:pt x="7461" y="7461"/>
                  </a:lnTo>
                  <a:lnTo>
                    <a:pt x="2004" y="15537"/>
                  </a:lnTo>
                  <a:lnTo>
                    <a:pt x="0" y="25399"/>
                  </a:lnTo>
                  <a:lnTo>
                    <a:pt x="0" y="126999"/>
                  </a:lnTo>
                  <a:lnTo>
                    <a:pt x="2004" y="136889"/>
                  </a:lnTo>
                  <a:lnTo>
                    <a:pt x="7461" y="144962"/>
                  </a:lnTo>
                  <a:lnTo>
                    <a:pt x="15537" y="150404"/>
                  </a:lnTo>
                  <a:lnTo>
                    <a:pt x="25400" y="152399"/>
                  </a:lnTo>
                  <a:lnTo>
                    <a:pt x="235203" y="152399"/>
                  </a:lnTo>
                  <a:lnTo>
                    <a:pt x="245066" y="150404"/>
                  </a:lnTo>
                  <a:lnTo>
                    <a:pt x="253142" y="144962"/>
                  </a:lnTo>
                  <a:lnTo>
                    <a:pt x="258599" y="136889"/>
                  </a:lnTo>
                  <a:lnTo>
                    <a:pt x="260603" y="126999"/>
                  </a:lnTo>
                  <a:lnTo>
                    <a:pt x="260603" y="25399"/>
                  </a:lnTo>
                  <a:lnTo>
                    <a:pt x="258599" y="15537"/>
                  </a:lnTo>
                  <a:lnTo>
                    <a:pt x="253142" y="7461"/>
                  </a:lnTo>
                  <a:lnTo>
                    <a:pt x="245066" y="2004"/>
                  </a:lnTo>
                  <a:lnTo>
                    <a:pt x="235203" y="0"/>
                  </a:lnTo>
                  <a:close/>
                </a:path>
              </a:pathLst>
            </a:custGeom>
            <a:solidFill>
              <a:srgbClr val="D2B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924794" y="5478017"/>
              <a:ext cx="260985" cy="152400"/>
            </a:xfrm>
            <a:custGeom>
              <a:avLst/>
              <a:gdLst/>
              <a:ahLst/>
              <a:cxnLst/>
              <a:rect l="l" t="t" r="r" b="b"/>
              <a:pathLst>
                <a:path w="260984" h="152400">
                  <a:moveTo>
                    <a:pt x="0" y="25399"/>
                  </a:move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400" y="0"/>
                  </a:lnTo>
                  <a:lnTo>
                    <a:pt x="235203" y="0"/>
                  </a:lnTo>
                  <a:lnTo>
                    <a:pt x="245066" y="2004"/>
                  </a:lnTo>
                  <a:lnTo>
                    <a:pt x="253142" y="7461"/>
                  </a:lnTo>
                  <a:lnTo>
                    <a:pt x="258599" y="15537"/>
                  </a:lnTo>
                  <a:lnTo>
                    <a:pt x="260603" y="25399"/>
                  </a:lnTo>
                  <a:lnTo>
                    <a:pt x="260603" y="126999"/>
                  </a:lnTo>
                  <a:lnTo>
                    <a:pt x="258599" y="136889"/>
                  </a:lnTo>
                  <a:lnTo>
                    <a:pt x="253142" y="144962"/>
                  </a:lnTo>
                  <a:lnTo>
                    <a:pt x="245066" y="150404"/>
                  </a:lnTo>
                  <a:lnTo>
                    <a:pt x="235203" y="152399"/>
                  </a:lnTo>
                  <a:lnTo>
                    <a:pt x="25400" y="152399"/>
                  </a:lnTo>
                  <a:lnTo>
                    <a:pt x="15537" y="150404"/>
                  </a:lnTo>
                  <a:lnTo>
                    <a:pt x="7461" y="144962"/>
                  </a:lnTo>
                  <a:lnTo>
                    <a:pt x="2004" y="136889"/>
                  </a:lnTo>
                  <a:lnTo>
                    <a:pt x="0" y="126999"/>
                  </a:lnTo>
                  <a:lnTo>
                    <a:pt x="0" y="25399"/>
                  </a:lnTo>
                  <a:close/>
                </a:path>
              </a:pathLst>
            </a:custGeom>
            <a:ln w="999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350502" y="5278881"/>
              <a:ext cx="2033270" cy="301625"/>
            </a:xfrm>
            <a:custGeom>
              <a:avLst/>
              <a:gdLst/>
              <a:ahLst/>
              <a:cxnLst/>
              <a:rect l="l" t="t" r="r" b="b"/>
              <a:pathLst>
                <a:path w="2033270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2033270" h="301625">
                  <a:moveTo>
                    <a:pt x="1115314" y="25400"/>
                  </a:moveTo>
                  <a:lnTo>
                    <a:pt x="1102614" y="19050"/>
                  </a:lnTo>
                  <a:lnTo>
                    <a:pt x="1064514" y="0"/>
                  </a:lnTo>
                  <a:lnTo>
                    <a:pt x="1064514" y="19050"/>
                  </a:lnTo>
                  <a:lnTo>
                    <a:pt x="1012825" y="19050"/>
                  </a:lnTo>
                  <a:lnTo>
                    <a:pt x="1010031" y="21844"/>
                  </a:lnTo>
                  <a:lnTo>
                    <a:pt x="1010031" y="269621"/>
                  </a:lnTo>
                  <a:lnTo>
                    <a:pt x="917448" y="269621"/>
                  </a:lnTo>
                  <a:lnTo>
                    <a:pt x="917448" y="282321"/>
                  </a:lnTo>
                  <a:lnTo>
                    <a:pt x="1019937" y="282321"/>
                  </a:lnTo>
                  <a:lnTo>
                    <a:pt x="1022731" y="279527"/>
                  </a:lnTo>
                  <a:lnTo>
                    <a:pt x="1022731" y="275971"/>
                  </a:lnTo>
                  <a:lnTo>
                    <a:pt x="1022731" y="269621"/>
                  </a:lnTo>
                  <a:lnTo>
                    <a:pt x="1022731" y="31750"/>
                  </a:lnTo>
                  <a:lnTo>
                    <a:pt x="1064514" y="31750"/>
                  </a:lnTo>
                  <a:lnTo>
                    <a:pt x="1064514" y="50800"/>
                  </a:lnTo>
                  <a:lnTo>
                    <a:pt x="1102614" y="31750"/>
                  </a:lnTo>
                  <a:lnTo>
                    <a:pt x="1115314" y="25400"/>
                  </a:lnTo>
                  <a:close/>
                </a:path>
                <a:path w="2033270" h="301625">
                  <a:moveTo>
                    <a:pt x="1574038" y="275971"/>
                  </a:moveTo>
                  <a:lnTo>
                    <a:pt x="1561338" y="269621"/>
                  </a:lnTo>
                  <a:lnTo>
                    <a:pt x="1523238" y="250571"/>
                  </a:lnTo>
                  <a:lnTo>
                    <a:pt x="1523238" y="269621"/>
                  </a:lnTo>
                  <a:lnTo>
                    <a:pt x="1481455" y="269621"/>
                  </a:lnTo>
                  <a:lnTo>
                    <a:pt x="1481455" y="31750"/>
                  </a:lnTo>
                  <a:lnTo>
                    <a:pt x="1481455" y="25400"/>
                  </a:lnTo>
                  <a:lnTo>
                    <a:pt x="1481455" y="21844"/>
                  </a:lnTo>
                  <a:lnTo>
                    <a:pt x="1478661" y="19050"/>
                  </a:lnTo>
                  <a:lnTo>
                    <a:pt x="1376172" y="19050"/>
                  </a:lnTo>
                  <a:lnTo>
                    <a:pt x="1376172" y="31750"/>
                  </a:lnTo>
                  <a:lnTo>
                    <a:pt x="1468755" y="31750"/>
                  </a:lnTo>
                  <a:lnTo>
                    <a:pt x="1468755" y="279527"/>
                  </a:lnTo>
                  <a:lnTo>
                    <a:pt x="1471549" y="282321"/>
                  </a:lnTo>
                  <a:lnTo>
                    <a:pt x="1523238" y="282321"/>
                  </a:lnTo>
                  <a:lnTo>
                    <a:pt x="1523238" y="301371"/>
                  </a:lnTo>
                  <a:lnTo>
                    <a:pt x="1561338" y="282321"/>
                  </a:lnTo>
                  <a:lnTo>
                    <a:pt x="1574038" y="275971"/>
                  </a:lnTo>
                  <a:close/>
                </a:path>
                <a:path w="2033270" h="301625">
                  <a:moveTo>
                    <a:pt x="2032762" y="275336"/>
                  </a:moveTo>
                  <a:lnTo>
                    <a:pt x="2020062" y="268986"/>
                  </a:lnTo>
                  <a:lnTo>
                    <a:pt x="1981962" y="249936"/>
                  </a:lnTo>
                  <a:lnTo>
                    <a:pt x="1981962" y="268986"/>
                  </a:lnTo>
                  <a:lnTo>
                    <a:pt x="1834896" y="268986"/>
                  </a:lnTo>
                  <a:lnTo>
                    <a:pt x="1834896" y="281686"/>
                  </a:lnTo>
                  <a:lnTo>
                    <a:pt x="1981962" y="281686"/>
                  </a:lnTo>
                  <a:lnTo>
                    <a:pt x="1981962" y="300736"/>
                  </a:lnTo>
                  <a:lnTo>
                    <a:pt x="2020062" y="281686"/>
                  </a:lnTo>
                  <a:lnTo>
                    <a:pt x="2032762" y="275336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8467677" y="1920574"/>
            <a:ext cx="1000760" cy="310515"/>
            <a:chOff x="8467677" y="1920574"/>
            <a:chExt cx="1000760" cy="310515"/>
          </a:xfrm>
        </p:grpSpPr>
        <p:sp>
          <p:nvSpPr>
            <p:cNvPr id="78" name="object 78"/>
            <p:cNvSpPr/>
            <p:nvPr/>
          </p:nvSpPr>
          <p:spPr>
            <a:xfrm>
              <a:off x="8472677" y="192557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84048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840486" y="300227"/>
                  </a:lnTo>
                  <a:lnTo>
                    <a:pt x="990600" y="150113"/>
                  </a:lnTo>
                  <a:lnTo>
                    <a:pt x="840486" y="0"/>
                  </a:lnTo>
                  <a:close/>
                </a:path>
              </a:pathLst>
            </a:custGeom>
            <a:solidFill>
              <a:srgbClr val="F8D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472677" y="192557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0" y="0"/>
                  </a:moveTo>
                  <a:lnTo>
                    <a:pt x="840486" y="0"/>
                  </a:lnTo>
                  <a:lnTo>
                    <a:pt x="990600" y="150113"/>
                  </a:lnTo>
                  <a:lnTo>
                    <a:pt x="840486" y="300227"/>
                  </a:lnTo>
                  <a:lnTo>
                    <a:pt x="0" y="300227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8867902" y="1990725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10" dirty="0">
                <a:latin typeface="Arial MT"/>
                <a:cs typeface="Arial MT"/>
              </a:rPr>
              <a:t>…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8467677" y="2354914"/>
            <a:ext cx="1000760" cy="310515"/>
            <a:chOff x="8467677" y="2354914"/>
            <a:chExt cx="1000760" cy="310515"/>
          </a:xfrm>
        </p:grpSpPr>
        <p:sp>
          <p:nvSpPr>
            <p:cNvPr id="82" name="object 82"/>
            <p:cNvSpPr/>
            <p:nvPr/>
          </p:nvSpPr>
          <p:spPr>
            <a:xfrm>
              <a:off x="8472677" y="235991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84048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840486" y="300227"/>
                  </a:lnTo>
                  <a:lnTo>
                    <a:pt x="990600" y="150113"/>
                  </a:lnTo>
                  <a:lnTo>
                    <a:pt x="840486" y="0"/>
                  </a:lnTo>
                  <a:close/>
                </a:path>
              </a:pathLst>
            </a:custGeom>
            <a:solidFill>
              <a:srgbClr val="F8D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472677" y="235991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0" y="0"/>
                  </a:moveTo>
                  <a:lnTo>
                    <a:pt x="840486" y="0"/>
                  </a:lnTo>
                  <a:lnTo>
                    <a:pt x="990600" y="150113"/>
                  </a:lnTo>
                  <a:lnTo>
                    <a:pt x="840486" y="300227"/>
                  </a:lnTo>
                  <a:lnTo>
                    <a:pt x="0" y="300227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8867902" y="2425446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10" dirty="0">
                <a:latin typeface="Arial MT"/>
                <a:cs typeface="Arial MT"/>
              </a:rPr>
              <a:t>…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9568005" y="1920574"/>
            <a:ext cx="1000760" cy="310515"/>
            <a:chOff x="9568005" y="1920574"/>
            <a:chExt cx="1000760" cy="310515"/>
          </a:xfrm>
        </p:grpSpPr>
        <p:sp>
          <p:nvSpPr>
            <p:cNvPr id="86" name="object 86"/>
            <p:cNvSpPr/>
            <p:nvPr/>
          </p:nvSpPr>
          <p:spPr>
            <a:xfrm>
              <a:off x="9573005" y="192557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84048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840486" y="300227"/>
                  </a:lnTo>
                  <a:lnTo>
                    <a:pt x="990600" y="150113"/>
                  </a:lnTo>
                  <a:lnTo>
                    <a:pt x="840486" y="0"/>
                  </a:lnTo>
                  <a:close/>
                </a:path>
              </a:pathLst>
            </a:custGeom>
            <a:solidFill>
              <a:srgbClr val="F8D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573005" y="192557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0" y="0"/>
                  </a:moveTo>
                  <a:lnTo>
                    <a:pt x="840486" y="0"/>
                  </a:lnTo>
                  <a:lnTo>
                    <a:pt x="990600" y="150113"/>
                  </a:lnTo>
                  <a:lnTo>
                    <a:pt x="840486" y="300227"/>
                  </a:lnTo>
                  <a:lnTo>
                    <a:pt x="0" y="300227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9968610" y="1990725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10" dirty="0">
                <a:latin typeface="Arial MT"/>
                <a:cs typeface="Arial MT"/>
              </a:rPr>
              <a:t>…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9574101" y="2354914"/>
            <a:ext cx="1000760" cy="310515"/>
            <a:chOff x="9574101" y="2354914"/>
            <a:chExt cx="1000760" cy="310515"/>
          </a:xfrm>
        </p:grpSpPr>
        <p:sp>
          <p:nvSpPr>
            <p:cNvPr id="90" name="object 90"/>
            <p:cNvSpPr/>
            <p:nvPr/>
          </p:nvSpPr>
          <p:spPr>
            <a:xfrm>
              <a:off x="9579101" y="235991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84048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840486" y="300227"/>
                  </a:lnTo>
                  <a:lnTo>
                    <a:pt x="990600" y="150113"/>
                  </a:lnTo>
                  <a:lnTo>
                    <a:pt x="840486" y="0"/>
                  </a:lnTo>
                  <a:close/>
                </a:path>
              </a:pathLst>
            </a:custGeom>
            <a:solidFill>
              <a:srgbClr val="F8D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579101" y="235991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0" y="0"/>
                  </a:moveTo>
                  <a:lnTo>
                    <a:pt x="840486" y="0"/>
                  </a:lnTo>
                  <a:lnTo>
                    <a:pt x="990600" y="150113"/>
                  </a:lnTo>
                  <a:lnTo>
                    <a:pt x="840486" y="300227"/>
                  </a:lnTo>
                  <a:lnTo>
                    <a:pt x="0" y="300227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9973436" y="2425446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10" dirty="0">
                <a:latin typeface="Arial MT"/>
                <a:cs typeface="Arial MT"/>
              </a:rPr>
              <a:t>…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10668334" y="1920574"/>
            <a:ext cx="1000760" cy="310515"/>
            <a:chOff x="10668334" y="1920574"/>
            <a:chExt cx="1000760" cy="310515"/>
          </a:xfrm>
        </p:grpSpPr>
        <p:sp>
          <p:nvSpPr>
            <p:cNvPr id="94" name="object 94"/>
            <p:cNvSpPr/>
            <p:nvPr/>
          </p:nvSpPr>
          <p:spPr>
            <a:xfrm>
              <a:off x="10673334" y="192557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84048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840486" y="300227"/>
                  </a:lnTo>
                  <a:lnTo>
                    <a:pt x="990600" y="150113"/>
                  </a:lnTo>
                  <a:lnTo>
                    <a:pt x="840486" y="0"/>
                  </a:lnTo>
                  <a:close/>
                </a:path>
              </a:pathLst>
            </a:custGeom>
            <a:solidFill>
              <a:srgbClr val="F8D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0673334" y="192557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0" y="0"/>
                  </a:moveTo>
                  <a:lnTo>
                    <a:pt x="840486" y="0"/>
                  </a:lnTo>
                  <a:lnTo>
                    <a:pt x="990600" y="150113"/>
                  </a:lnTo>
                  <a:lnTo>
                    <a:pt x="840486" y="300227"/>
                  </a:lnTo>
                  <a:lnTo>
                    <a:pt x="0" y="300227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11069193" y="1990725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10" dirty="0">
                <a:latin typeface="Arial MT"/>
                <a:cs typeface="Arial MT"/>
              </a:rPr>
              <a:t>…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10679001" y="2354914"/>
            <a:ext cx="1000760" cy="310515"/>
            <a:chOff x="10679001" y="2354914"/>
            <a:chExt cx="1000760" cy="310515"/>
          </a:xfrm>
        </p:grpSpPr>
        <p:sp>
          <p:nvSpPr>
            <p:cNvPr id="98" name="object 98"/>
            <p:cNvSpPr/>
            <p:nvPr/>
          </p:nvSpPr>
          <p:spPr>
            <a:xfrm>
              <a:off x="10684001" y="235991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84048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840486" y="300227"/>
                  </a:lnTo>
                  <a:lnTo>
                    <a:pt x="990600" y="150113"/>
                  </a:lnTo>
                  <a:lnTo>
                    <a:pt x="840486" y="0"/>
                  </a:lnTo>
                  <a:close/>
                </a:path>
              </a:pathLst>
            </a:custGeom>
            <a:solidFill>
              <a:srgbClr val="F8D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0684001" y="235991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0" y="0"/>
                  </a:moveTo>
                  <a:lnTo>
                    <a:pt x="840486" y="0"/>
                  </a:lnTo>
                  <a:lnTo>
                    <a:pt x="990600" y="150113"/>
                  </a:lnTo>
                  <a:lnTo>
                    <a:pt x="840486" y="300227"/>
                  </a:lnTo>
                  <a:lnTo>
                    <a:pt x="0" y="300227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11078971" y="2425446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10" dirty="0">
                <a:latin typeface="Arial MT"/>
                <a:cs typeface="Arial MT"/>
              </a:rPr>
              <a:t>…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7759017" y="2143078"/>
            <a:ext cx="519430" cy="294005"/>
            <a:chOff x="7759017" y="2143078"/>
            <a:chExt cx="519430" cy="294005"/>
          </a:xfrm>
        </p:grpSpPr>
        <p:sp>
          <p:nvSpPr>
            <p:cNvPr id="102" name="object 102"/>
            <p:cNvSpPr/>
            <p:nvPr/>
          </p:nvSpPr>
          <p:spPr>
            <a:xfrm>
              <a:off x="7764017" y="2148078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4">
                  <a:moveTo>
                    <a:pt x="8889" y="70866"/>
                  </a:moveTo>
                  <a:lnTo>
                    <a:pt x="0" y="70866"/>
                  </a:lnTo>
                  <a:lnTo>
                    <a:pt x="0" y="212598"/>
                  </a:lnTo>
                  <a:lnTo>
                    <a:pt x="8889" y="212598"/>
                  </a:lnTo>
                  <a:lnTo>
                    <a:pt x="8889" y="70866"/>
                  </a:lnTo>
                  <a:close/>
                </a:path>
                <a:path w="509270" h="283844">
                  <a:moveTo>
                    <a:pt x="35432" y="70866"/>
                  </a:moveTo>
                  <a:lnTo>
                    <a:pt x="17652" y="70866"/>
                  </a:lnTo>
                  <a:lnTo>
                    <a:pt x="17652" y="212598"/>
                  </a:lnTo>
                  <a:lnTo>
                    <a:pt x="35432" y="212598"/>
                  </a:lnTo>
                  <a:lnTo>
                    <a:pt x="35432" y="70866"/>
                  </a:lnTo>
                  <a:close/>
                </a:path>
                <a:path w="509270" h="283844">
                  <a:moveTo>
                    <a:pt x="367283" y="0"/>
                  </a:moveTo>
                  <a:lnTo>
                    <a:pt x="367283" y="70866"/>
                  </a:lnTo>
                  <a:lnTo>
                    <a:pt x="44323" y="70866"/>
                  </a:lnTo>
                  <a:lnTo>
                    <a:pt x="44323" y="212598"/>
                  </a:lnTo>
                  <a:lnTo>
                    <a:pt x="367283" y="212598"/>
                  </a:lnTo>
                  <a:lnTo>
                    <a:pt x="367283" y="283463"/>
                  </a:lnTo>
                  <a:lnTo>
                    <a:pt x="509015" y="141732"/>
                  </a:lnTo>
                  <a:lnTo>
                    <a:pt x="367283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764017" y="2148078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4">
                  <a:moveTo>
                    <a:pt x="0" y="70866"/>
                  </a:moveTo>
                  <a:lnTo>
                    <a:pt x="8889" y="70866"/>
                  </a:lnTo>
                  <a:lnTo>
                    <a:pt x="8889" y="212598"/>
                  </a:lnTo>
                  <a:lnTo>
                    <a:pt x="0" y="212598"/>
                  </a:lnTo>
                  <a:lnTo>
                    <a:pt x="0" y="70866"/>
                  </a:lnTo>
                  <a:close/>
                </a:path>
                <a:path w="509270" h="283844">
                  <a:moveTo>
                    <a:pt x="17652" y="70866"/>
                  </a:moveTo>
                  <a:lnTo>
                    <a:pt x="35432" y="70866"/>
                  </a:lnTo>
                  <a:lnTo>
                    <a:pt x="35432" y="212598"/>
                  </a:lnTo>
                  <a:lnTo>
                    <a:pt x="17652" y="212598"/>
                  </a:lnTo>
                  <a:lnTo>
                    <a:pt x="17652" y="70866"/>
                  </a:lnTo>
                  <a:close/>
                </a:path>
                <a:path w="509270" h="283844">
                  <a:moveTo>
                    <a:pt x="44323" y="70866"/>
                  </a:moveTo>
                  <a:lnTo>
                    <a:pt x="367283" y="70866"/>
                  </a:lnTo>
                  <a:lnTo>
                    <a:pt x="367283" y="0"/>
                  </a:lnTo>
                  <a:lnTo>
                    <a:pt x="509015" y="141732"/>
                  </a:lnTo>
                  <a:lnTo>
                    <a:pt x="367283" y="283463"/>
                  </a:lnTo>
                  <a:lnTo>
                    <a:pt x="367283" y="212598"/>
                  </a:lnTo>
                  <a:lnTo>
                    <a:pt x="44323" y="212598"/>
                  </a:lnTo>
                  <a:lnTo>
                    <a:pt x="44323" y="70866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7759017" y="3144346"/>
            <a:ext cx="519430" cy="294005"/>
            <a:chOff x="7759017" y="3144346"/>
            <a:chExt cx="519430" cy="294005"/>
          </a:xfrm>
        </p:grpSpPr>
        <p:sp>
          <p:nvSpPr>
            <p:cNvPr id="105" name="object 105"/>
            <p:cNvSpPr/>
            <p:nvPr/>
          </p:nvSpPr>
          <p:spPr>
            <a:xfrm>
              <a:off x="7764017" y="3149346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5">
                  <a:moveTo>
                    <a:pt x="8889" y="70865"/>
                  </a:moveTo>
                  <a:lnTo>
                    <a:pt x="0" y="70865"/>
                  </a:lnTo>
                  <a:lnTo>
                    <a:pt x="0" y="212598"/>
                  </a:lnTo>
                  <a:lnTo>
                    <a:pt x="8889" y="212598"/>
                  </a:lnTo>
                  <a:lnTo>
                    <a:pt x="8889" y="70865"/>
                  </a:lnTo>
                  <a:close/>
                </a:path>
                <a:path w="509270" h="283845">
                  <a:moveTo>
                    <a:pt x="35432" y="70865"/>
                  </a:moveTo>
                  <a:lnTo>
                    <a:pt x="17652" y="70865"/>
                  </a:lnTo>
                  <a:lnTo>
                    <a:pt x="17652" y="212598"/>
                  </a:lnTo>
                  <a:lnTo>
                    <a:pt x="35432" y="212598"/>
                  </a:lnTo>
                  <a:lnTo>
                    <a:pt x="35432" y="70865"/>
                  </a:lnTo>
                  <a:close/>
                </a:path>
                <a:path w="509270" h="283845">
                  <a:moveTo>
                    <a:pt x="367283" y="0"/>
                  </a:moveTo>
                  <a:lnTo>
                    <a:pt x="367283" y="70865"/>
                  </a:lnTo>
                  <a:lnTo>
                    <a:pt x="44323" y="70865"/>
                  </a:lnTo>
                  <a:lnTo>
                    <a:pt x="44323" y="212598"/>
                  </a:lnTo>
                  <a:lnTo>
                    <a:pt x="367283" y="212598"/>
                  </a:lnTo>
                  <a:lnTo>
                    <a:pt x="367283" y="283463"/>
                  </a:lnTo>
                  <a:lnTo>
                    <a:pt x="509015" y="141731"/>
                  </a:lnTo>
                  <a:lnTo>
                    <a:pt x="367283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764017" y="3149346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5">
                  <a:moveTo>
                    <a:pt x="0" y="70865"/>
                  </a:moveTo>
                  <a:lnTo>
                    <a:pt x="8889" y="70865"/>
                  </a:lnTo>
                  <a:lnTo>
                    <a:pt x="8889" y="212598"/>
                  </a:lnTo>
                  <a:lnTo>
                    <a:pt x="0" y="212598"/>
                  </a:lnTo>
                  <a:lnTo>
                    <a:pt x="0" y="70865"/>
                  </a:lnTo>
                  <a:close/>
                </a:path>
                <a:path w="509270" h="283845">
                  <a:moveTo>
                    <a:pt x="17652" y="70865"/>
                  </a:moveTo>
                  <a:lnTo>
                    <a:pt x="35432" y="70865"/>
                  </a:lnTo>
                  <a:lnTo>
                    <a:pt x="35432" y="212598"/>
                  </a:lnTo>
                  <a:lnTo>
                    <a:pt x="17652" y="212598"/>
                  </a:lnTo>
                  <a:lnTo>
                    <a:pt x="17652" y="70865"/>
                  </a:lnTo>
                  <a:close/>
                </a:path>
                <a:path w="509270" h="283845">
                  <a:moveTo>
                    <a:pt x="44323" y="70865"/>
                  </a:moveTo>
                  <a:lnTo>
                    <a:pt x="367283" y="70865"/>
                  </a:lnTo>
                  <a:lnTo>
                    <a:pt x="367283" y="0"/>
                  </a:lnTo>
                  <a:lnTo>
                    <a:pt x="509015" y="141731"/>
                  </a:lnTo>
                  <a:lnTo>
                    <a:pt x="367283" y="283463"/>
                  </a:lnTo>
                  <a:lnTo>
                    <a:pt x="367283" y="212598"/>
                  </a:lnTo>
                  <a:lnTo>
                    <a:pt x="44323" y="212598"/>
                  </a:lnTo>
                  <a:lnTo>
                    <a:pt x="44323" y="70865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7759017" y="4147137"/>
            <a:ext cx="519430" cy="294005"/>
            <a:chOff x="7759017" y="4147137"/>
            <a:chExt cx="519430" cy="294005"/>
          </a:xfrm>
        </p:grpSpPr>
        <p:sp>
          <p:nvSpPr>
            <p:cNvPr id="108" name="object 108"/>
            <p:cNvSpPr/>
            <p:nvPr/>
          </p:nvSpPr>
          <p:spPr>
            <a:xfrm>
              <a:off x="7764017" y="4152137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5">
                  <a:moveTo>
                    <a:pt x="8889" y="70866"/>
                  </a:moveTo>
                  <a:lnTo>
                    <a:pt x="0" y="70866"/>
                  </a:lnTo>
                  <a:lnTo>
                    <a:pt x="0" y="212598"/>
                  </a:lnTo>
                  <a:lnTo>
                    <a:pt x="8889" y="212598"/>
                  </a:lnTo>
                  <a:lnTo>
                    <a:pt x="8889" y="70866"/>
                  </a:lnTo>
                  <a:close/>
                </a:path>
                <a:path w="509270" h="283845">
                  <a:moveTo>
                    <a:pt x="35432" y="70866"/>
                  </a:moveTo>
                  <a:lnTo>
                    <a:pt x="17652" y="70866"/>
                  </a:lnTo>
                  <a:lnTo>
                    <a:pt x="17652" y="212598"/>
                  </a:lnTo>
                  <a:lnTo>
                    <a:pt x="35432" y="212598"/>
                  </a:lnTo>
                  <a:lnTo>
                    <a:pt x="35432" y="70866"/>
                  </a:lnTo>
                  <a:close/>
                </a:path>
                <a:path w="509270" h="283845">
                  <a:moveTo>
                    <a:pt x="367283" y="0"/>
                  </a:moveTo>
                  <a:lnTo>
                    <a:pt x="367283" y="70866"/>
                  </a:lnTo>
                  <a:lnTo>
                    <a:pt x="44323" y="70866"/>
                  </a:lnTo>
                  <a:lnTo>
                    <a:pt x="44323" y="212598"/>
                  </a:lnTo>
                  <a:lnTo>
                    <a:pt x="367283" y="212598"/>
                  </a:lnTo>
                  <a:lnTo>
                    <a:pt x="367283" y="283463"/>
                  </a:lnTo>
                  <a:lnTo>
                    <a:pt x="509015" y="141731"/>
                  </a:lnTo>
                  <a:lnTo>
                    <a:pt x="367283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764017" y="4152137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5">
                  <a:moveTo>
                    <a:pt x="0" y="70866"/>
                  </a:moveTo>
                  <a:lnTo>
                    <a:pt x="8889" y="70866"/>
                  </a:lnTo>
                  <a:lnTo>
                    <a:pt x="8889" y="212598"/>
                  </a:lnTo>
                  <a:lnTo>
                    <a:pt x="0" y="212598"/>
                  </a:lnTo>
                  <a:lnTo>
                    <a:pt x="0" y="70866"/>
                  </a:lnTo>
                  <a:close/>
                </a:path>
                <a:path w="509270" h="283845">
                  <a:moveTo>
                    <a:pt x="17652" y="70866"/>
                  </a:moveTo>
                  <a:lnTo>
                    <a:pt x="35432" y="70866"/>
                  </a:lnTo>
                  <a:lnTo>
                    <a:pt x="35432" y="212598"/>
                  </a:lnTo>
                  <a:lnTo>
                    <a:pt x="17652" y="212598"/>
                  </a:lnTo>
                  <a:lnTo>
                    <a:pt x="17652" y="70866"/>
                  </a:lnTo>
                  <a:close/>
                </a:path>
                <a:path w="509270" h="283845">
                  <a:moveTo>
                    <a:pt x="44323" y="70866"/>
                  </a:moveTo>
                  <a:lnTo>
                    <a:pt x="367283" y="70866"/>
                  </a:lnTo>
                  <a:lnTo>
                    <a:pt x="367283" y="0"/>
                  </a:lnTo>
                  <a:lnTo>
                    <a:pt x="509015" y="141731"/>
                  </a:lnTo>
                  <a:lnTo>
                    <a:pt x="367283" y="283463"/>
                  </a:lnTo>
                  <a:lnTo>
                    <a:pt x="367283" y="212598"/>
                  </a:lnTo>
                  <a:lnTo>
                    <a:pt x="44323" y="212598"/>
                  </a:lnTo>
                  <a:lnTo>
                    <a:pt x="44323" y="70866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7759017" y="5149929"/>
            <a:ext cx="519430" cy="294005"/>
            <a:chOff x="7759017" y="5149929"/>
            <a:chExt cx="519430" cy="294005"/>
          </a:xfrm>
        </p:grpSpPr>
        <p:sp>
          <p:nvSpPr>
            <p:cNvPr id="111" name="object 111"/>
            <p:cNvSpPr/>
            <p:nvPr/>
          </p:nvSpPr>
          <p:spPr>
            <a:xfrm>
              <a:off x="7764017" y="5154929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5">
                  <a:moveTo>
                    <a:pt x="8889" y="70866"/>
                  </a:moveTo>
                  <a:lnTo>
                    <a:pt x="0" y="70866"/>
                  </a:lnTo>
                  <a:lnTo>
                    <a:pt x="0" y="212598"/>
                  </a:lnTo>
                  <a:lnTo>
                    <a:pt x="8889" y="212598"/>
                  </a:lnTo>
                  <a:lnTo>
                    <a:pt x="8889" y="70866"/>
                  </a:lnTo>
                  <a:close/>
                </a:path>
                <a:path w="509270" h="283845">
                  <a:moveTo>
                    <a:pt x="35432" y="70866"/>
                  </a:moveTo>
                  <a:lnTo>
                    <a:pt x="17652" y="70866"/>
                  </a:lnTo>
                  <a:lnTo>
                    <a:pt x="17652" y="212598"/>
                  </a:lnTo>
                  <a:lnTo>
                    <a:pt x="35432" y="212598"/>
                  </a:lnTo>
                  <a:lnTo>
                    <a:pt x="35432" y="70866"/>
                  </a:lnTo>
                  <a:close/>
                </a:path>
                <a:path w="509270" h="283845">
                  <a:moveTo>
                    <a:pt x="367283" y="0"/>
                  </a:moveTo>
                  <a:lnTo>
                    <a:pt x="367283" y="70866"/>
                  </a:lnTo>
                  <a:lnTo>
                    <a:pt x="44323" y="70866"/>
                  </a:lnTo>
                  <a:lnTo>
                    <a:pt x="44323" y="212598"/>
                  </a:lnTo>
                  <a:lnTo>
                    <a:pt x="367283" y="212598"/>
                  </a:lnTo>
                  <a:lnTo>
                    <a:pt x="367283" y="283464"/>
                  </a:lnTo>
                  <a:lnTo>
                    <a:pt x="509015" y="141732"/>
                  </a:lnTo>
                  <a:lnTo>
                    <a:pt x="367283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764017" y="5154929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5">
                  <a:moveTo>
                    <a:pt x="0" y="70866"/>
                  </a:moveTo>
                  <a:lnTo>
                    <a:pt x="8889" y="70866"/>
                  </a:lnTo>
                  <a:lnTo>
                    <a:pt x="8889" y="212598"/>
                  </a:lnTo>
                  <a:lnTo>
                    <a:pt x="0" y="212598"/>
                  </a:lnTo>
                  <a:lnTo>
                    <a:pt x="0" y="70866"/>
                  </a:lnTo>
                  <a:close/>
                </a:path>
                <a:path w="509270" h="283845">
                  <a:moveTo>
                    <a:pt x="17652" y="70866"/>
                  </a:moveTo>
                  <a:lnTo>
                    <a:pt x="35432" y="70866"/>
                  </a:lnTo>
                  <a:lnTo>
                    <a:pt x="35432" y="212598"/>
                  </a:lnTo>
                  <a:lnTo>
                    <a:pt x="17652" y="212598"/>
                  </a:lnTo>
                  <a:lnTo>
                    <a:pt x="17652" y="70866"/>
                  </a:lnTo>
                  <a:close/>
                </a:path>
                <a:path w="509270" h="283845">
                  <a:moveTo>
                    <a:pt x="44323" y="70866"/>
                  </a:moveTo>
                  <a:lnTo>
                    <a:pt x="367283" y="70866"/>
                  </a:lnTo>
                  <a:lnTo>
                    <a:pt x="367283" y="0"/>
                  </a:lnTo>
                  <a:lnTo>
                    <a:pt x="509015" y="141732"/>
                  </a:lnTo>
                  <a:lnTo>
                    <a:pt x="367283" y="283464"/>
                  </a:lnTo>
                  <a:lnTo>
                    <a:pt x="367283" y="212598"/>
                  </a:lnTo>
                  <a:lnTo>
                    <a:pt x="44323" y="212598"/>
                  </a:lnTo>
                  <a:lnTo>
                    <a:pt x="44323" y="70866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4" name="Picture 1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80" grpId="0"/>
      <p:bldP spid="84" grpId="0"/>
      <p:bldP spid="88" grpId="0"/>
      <p:bldP spid="92" grpId="0"/>
      <p:bldP spid="96" grpId="0"/>
      <p:bldP spid="10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868839" y="2553615"/>
            <a:ext cx="7553473" cy="4191000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97" y="245927"/>
            <a:ext cx="929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</a:rPr>
              <a:t>SAP Signavio Training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62392" y="2707209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Anubhav Oberoy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Day-2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103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254127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architecture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29869" y="2172970"/>
            <a:ext cx="10734675" cy="4179570"/>
            <a:chOff x="729869" y="2172970"/>
            <a:chExt cx="10734675" cy="4179570"/>
          </a:xfrm>
        </p:grpSpPr>
        <p:sp>
          <p:nvSpPr>
            <p:cNvPr id="4" name="object 4"/>
            <p:cNvSpPr/>
            <p:nvPr/>
          </p:nvSpPr>
          <p:spPr>
            <a:xfrm>
              <a:off x="733044" y="3351276"/>
              <a:ext cx="10728325" cy="0"/>
            </a:xfrm>
            <a:custGeom>
              <a:avLst/>
              <a:gdLst/>
              <a:ahLst/>
              <a:cxnLst/>
              <a:rect l="l" t="t" r="r" b="b"/>
              <a:pathLst>
                <a:path w="10728325">
                  <a:moveTo>
                    <a:pt x="0" y="0"/>
                  </a:moveTo>
                  <a:lnTo>
                    <a:pt x="10727944" y="0"/>
                  </a:lnTo>
                </a:path>
              </a:pathLst>
            </a:custGeom>
            <a:ln w="635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11367" y="2179320"/>
              <a:ext cx="972819" cy="1042669"/>
            </a:xfrm>
            <a:custGeom>
              <a:avLst/>
              <a:gdLst/>
              <a:ahLst/>
              <a:cxnLst/>
              <a:rect l="l" t="t" r="r" b="b"/>
              <a:pathLst>
                <a:path w="972820" h="1042669">
                  <a:moveTo>
                    <a:pt x="486156" y="0"/>
                  </a:moveTo>
                  <a:lnTo>
                    <a:pt x="0" y="1042415"/>
                  </a:lnTo>
                  <a:lnTo>
                    <a:pt x="972312" y="1042415"/>
                  </a:lnTo>
                  <a:lnTo>
                    <a:pt x="486156" y="0"/>
                  </a:lnTo>
                  <a:close/>
                </a:path>
              </a:pathLst>
            </a:custGeom>
            <a:solidFill>
              <a:srgbClr val="FFD0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11367" y="2179320"/>
              <a:ext cx="972819" cy="1042669"/>
            </a:xfrm>
            <a:custGeom>
              <a:avLst/>
              <a:gdLst/>
              <a:ahLst/>
              <a:cxnLst/>
              <a:rect l="l" t="t" r="r" b="b"/>
              <a:pathLst>
                <a:path w="972820" h="1042669">
                  <a:moveTo>
                    <a:pt x="0" y="1042415"/>
                  </a:moveTo>
                  <a:lnTo>
                    <a:pt x="486156" y="0"/>
                  </a:lnTo>
                  <a:lnTo>
                    <a:pt x="972312" y="1042415"/>
                  </a:lnTo>
                  <a:lnTo>
                    <a:pt x="0" y="104241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25211" y="3221736"/>
              <a:ext cx="1946275" cy="1041400"/>
            </a:xfrm>
            <a:custGeom>
              <a:avLst/>
              <a:gdLst/>
              <a:ahLst/>
              <a:cxnLst/>
              <a:rect l="l" t="t" r="r" b="b"/>
              <a:pathLst>
                <a:path w="1946275" h="1041400">
                  <a:moveTo>
                    <a:pt x="1459611" y="0"/>
                  </a:moveTo>
                  <a:lnTo>
                    <a:pt x="486537" y="0"/>
                  </a:lnTo>
                  <a:lnTo>
                    <a:pt x="0" y="1040891"/>
                  </a:lnTo>
                  <a:lnTo>
                    <a:pt x="1946147" y="1040891"/>
                  </a:lnTo>
                  <a:lnTo>
                    <a:pt x="1459611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5211" y="3221736"/>
              <a:ext cx="1946275" cy="1041400"/>
            </a:xfrm>
            <a:custGeom>
              <a:avLst/>
              <a:gdLst/>
              <a:ahLst/>
              <a:cxnLst/>
              <a:rect l="l" t="t" r="r" b="b"/>
              <a:pathLst>
                <a:path w="1946275" h="1041400">
                  <a:moveTo>
                    <a:pt x="0" y="1040891"/>
                  </a:moveTo>
                  <a:lnTo>
                    <a:pt x="486537" y="0"/>
                  </a:lnTo>
                  <a:lnTo>
                    <a:pt x="1459611" y="0"/>
                  </a:lnTo>
                  <a:lnTo>
                    <a:pt x="1946147" y="1040891"/>
                  </a:lnTo>
                  <a:lnTo>
                    <a:pt x="0" y="1040891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3044" y="4328160"/>
              <a:ext cx="10728325" cy="0"/>
            </a:xfrm>
            <a:custGeom>
              <a:avLst/>
              <a:gdLst/>
              <a:ahLst/>
              <a:cxnLst/>
              <a:rect l="l" t="t" r="r" b="b"/>
              <a:pathLst>
                <a:path w="10728325">
                  <a:moveTo>
                    <a:pt x="0" y="0"/>
                  </a:moveTo>
                  <a:lnTo>
                    <a:pt x="10727944" y="0"/>
                  </a:lnTo>
                </a:path>
              </a:pathLst>
            </a:custGeom>
            <a:ln w="635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37532" y="4262627"/>
              <a:ext cx="2920365" cy="1042669"/>
            </a:xfrm>
            <a:custGeom>
              <a:avLst/>
              <a:gdLst/>
              <a:ahLst/>
              <a:cxnLst/>
              <a:rect l="l" t="t" r="r" b="b"/>
              <a:pathLst>
                <a:path w="2920365" h="1042670">
                  <a:moveTo>
                    <a:pt x="2433319" y="0"/>
                  </a:moveTo>
                  <a:lnTo>
                    <a:pt x="486663" y="0"/>
                  </a:lnTo>
                  <a:lnTo>
                    <a:pt x="0" y="1042416"/>
                  </a:lnTo>
                  <a:lnTo>
                    <a:pt x="2919984" y="1042416"/>
                  </a:lnTo>
                  <a:lnTo>
                    <a:pt x="2433319" y="0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37532" y="4262627"/>
              <a:ext cx="2920365" cy="1042669"/>
            </a:xfrm>
            <a:custGeom>
              <a:avLst/>
              <a:gdLst/>
              <a:ahLst/>
              <a:cxnLst/>
              <a:rect l="l" t="t" r="r" b="b"/>
              <a:pathLst>
                <a:path w="2920365" h="1042670">
                  <a:moveTo>
                    <a:pt x="0" y="1042416"/>
                  </a:moveTo>
                  <a:lnTo>
                    <a:pt x="486663" y="0"/>
                  </a:lnTo>
                  <a:lnTo>
                    <a:pt x="2433319" y="0"/>
                  </a:lnTo>
                  <a:lnTo>
                    <a:pt x="2919984" y="1042416"/>
                  </a:lnTo>
                  <a:lnTo>
                    <a:pt x="0" y="1042416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3044" y="5414772"/>
              <a:ext cx="10728325" cy="0"/>
            </a:xfrm>
            <a:custGeom>
              <a:avLst/>
              <a:gdLst/>
              <a:ahLst/>
              <a:cxnLst/>
              <a:rect l="l" t="t" r="r" b="b"/>
              <a:pathLst>
                <a:path w="10728325">
                  <a:moveTo>
                    <a:pt x="0" y="0"/>
                  </a:moveTo>
                  <a:lnTo>
                    <a:pt x="10727944" y="0"/>
                  </a:lnTo>
                </a:path>
              </a:pathLst>
            </a:custGeom>
            <a:ln w="635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51376" y="5305044"/>
              <a:ext cx="3892550" cy="1041400"/>
            </a:xfrm>
            <a:custGeom>
              <a:avLst/>
              <a:gdLst/>
              <a:ahLst/>
              <a:cxnLst/>
              <a:rect l="l" t="t" r="r" b="b"/>
              <a:pathLst>
                <a:path w="3892550" h="1041400">
                  <a:moveTo>
                    <a:pt x="3405758" y="0"/>
                  </a:moveTo>
                  <a:lnTo>
                    <a:pt x="486537" y="0"/>
                  </a:lnTo>
                  <a:lnTo>
                    <a:pt x="0" y="1040891"/>
                  </a:lnTo>
                  <a:lnTo>
                    <a:pt x="3892296" y="1040891"/>
                  </a:lnTo>
                  <a:lnTo>
                    <a:pt x="340575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51376" y="3221736"/>
              <a:ext cx="3892550" cy="3124200"/>
            </a:xfrm>
            <a:custGeom>
              <a:avLst/>
              <a:gdLst/>
              <a:ahLst/>
              <a:cxnLst/>
              <a:rect l="l" t="t" r="r" b="b"/>
              <a:pathLst>
                <a:path w="3892550" h="3124200">
                  <a:moveTo>
                    <a:pt x="0" y="3124200"/>
                  </a:moveTo>
                  <a:lnTo>
                    <a:pt x="486537" y="2083308"/>
                  </a:lnTo>
                  <a:lnTo>
                    <a:pt x="3405758" y="2083308"/>
                  </a:lnTo>
                  <a:lnTo>
                    <a:pt x="3892296" y="3124200"/>
                  </a:lnTo>
                  <a:lnTo>
                    <a:pt x="0" y="3124200"/>
                  </a:lnTo>
                  <a:close/>
                </a:path>
                <a:path w="3892550" h="3124200">
                  <a:moveTo>
                    <a:pt x="1946148" y="0"/>
                  </a:moveTo>
                  <a:lnTo>
                    <a:pt x="1946148" y="2090674"/>
                  </a:lnTo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595365" y="3633927"/>
            <a:ext cx="11976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0385" algn="l"/>
              </a:tabLst>
            </a:pPr>
            <a:r>
              <a:rPr sz="1200" b="1" dirty="0">
                <a:latin typeface="Arial"/>
                <a:cs typeface="Arial"/>
              </a:rPr>
              <a:t>E2E	F</a:t>
            </a:r>
            <a:r>
              <a:rPr sz="1200" b="1" spc="-5" dirty="0">
                <a:latin typeface="Arial"/>
                <a:cs typeface="Arial"/>
              </a:rPr>
              <a:t>u</a:t>
            </a:r>
            <a:r>
              <a:rPr sz="1200" b="1" dirty="0">
                <a:latin typeface="Arial"/>
                <a:cs typeface="Arial"/>
              </a:rPr>
              <a:t>ncti</a:t>
            </a:r>
            <a:r>
              <a:rPr sz="1200" b="1" spc="-5" dirty="0">
                <a:latin typeface="Arial"/>
                <a:cs typeface="Arial"/>
              </a:rPr>
              <a:t>o</a:t>
            </a:r>
            <a:r>
              <a:rPr sz="1200" b="1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07304" y="4685792"/>
            <a:ext cx="80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Value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Step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37553" y="4685792"/>
            <a:ext cx="686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Category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87897" y="5718454"/>
            <a:ext cx="620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32423" y="2861817"/>
            <a:ext cx="330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Ma</a:t>
            </a:r>
            <a:r>
              <a:rPr sz="1200" b="1" dirty="0">
                <a:latin typeface="Arial"/>
                <a:cs typeface="Arial"/>
              </a:rPr>
              <a:t>p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3494" y="2398014"/>
            <a:ext cx="4529455" cy="845819"/>
          </a:xfrm>
          <a:custGeom>
            <a:avLst/>
            <a:gdLst/>
            <a:ahLst/>
            <a:cxnLst/>
            <a:rect l="l" t="t" r="r" b="b"/>
            <a:pathLst>
              <a:path w="4529455" h="845819">
                <a:moveTo>
                  <a:pt x="0" y="452627"/>
                </a:moveTo>
                <a:lnTo>
                  <a:pt x="1222248" y="452627"/>
                </a:lnTo>
                <a:lnTo>
                  <a:pt x="1418844" y="649224"/>
                </a:lnTo>
                <a:lnTo>
                  <a:pt x="1222248" y="845820"/>
                </a:lnTo>
                <a:lnTo>
                  <a:pt x="0" y="845820"/>
                </a:lnTo>
                <a:lnTo>
                  <a:pt x="0" y="452627"/>
                </a:lnTo>
                <a:close/>
              </a:path>
              <a:path w="4529455" h="845819">
                <a:moveTo>
                  <a:pt x="0" y="0"/>
                </a:moveTo>
                <a:lnTo>
                  <a:pt x="1223010" y="0"/>
                </a:lnTo>
                <a:lnTo>
                  <a:pt x="1418844" y="195834"/>
                </a:lnTo>
                <a:lnTo>
                  <a:pt x="1223010" y="391668"/>
                </a:lnTo>
                <a:lnTo>
                  <a:pt x="0" y="391668"/>
                </a:lnTo>
                <a:lnTo>
                  <a:pt x="0" y="0"/>
                </a:lnTo>
                <a:close/>
              </a:path>
              <a:path w="4529455" h="845819">
                <a:moveTo>
                  <a:pt x="1549908" y="0"/>
                </a:moveTo>
                <a:lnTo>
                  <a:pt x="2774442" y="0"/>
                </a:lnTo>
                <a:lnTo>
                  <a:pt x="2970276" y="195834"/>
                </a:lnTo>
                <a:lnTo>
                  <a:pt x="2774442" y="391668"/>
                </a:lnTo>
                <a:lnTo>
                  <a:pt x="1549908" y="391668"/>
                </a:lnTo>
                <a:lnTo>
                  <a:pt x="1549908" y="0"/>
                </a:lnTo>
                <a:close/>
              </a:path>
              <a:path w="4529455" h="845819">
                <a:moveTo>
                  <a:pt x="1554480" y="452627"/>
                </a:moveTo>
                <a:lnTo>
                  <a:pt x="2778252" y="452627"/>
                </a:lnTo>
                <a:lnTo>
                  <a:pt x="2974847" y="649224"/>
                </a:lnTo>
                <a:lnTo>
                  <a:pt x="2778252" y="845820"/>
                </a:lnTo>
                <a:lnTo>
                  <a:pt x="1554480" y="845820"/>
                </a:lnTo>
                <a:lnTo>
                  <a:pt x="1554480" y="452627"/>
                </a:lnTo>
                <a:close/>
              </a:path>
              <a:path w="4529455" h="845819">
                <a:moveTo>
                  <a:pt x="3101340" y="0"/>
                </a:moveTo>
                <a:lnTo>
                  <a:pt x="4324350" y="0"/>
                </a:lnTo>
                <a:lnTo>
                  <a:pt x="4520183" y="195834"/>
                </a:lnTo>
                <a:lnTo>
                  <a:pt x="4324350" y="391668"/>
                </a:lnTo>
                <a:lnTo>
                  <a:pt x="3101340" y="391668"/>
                </a:lnTo>
                <a:lnTo>
                  <a:pt x="3101340" y="0"/>
                </a:lnTo>
                <a:close/>
              </a:path>
              <a:path w="4529455" h="845819">
                <a:moveTo>
                  <a:pt x="3110484" y="452627"/>
                </a:moveTo>
                <a:lnTo>
                  <a:pt x="4332732" y="452627"/>
                </a:lnTo>
                <a:lnTo>
                  <a:pt x="4529328" y="649224"/>
                </a:lnTo>
                <a:lnTo>
                  <a:pt x="4332732" y="845820"/>
                </a:lnTo>
                <a:lnTo>
                  <a:pt x="3110484" y="845820"/>
                </a:lnTo>
                <a:lnTo>
                  <a:pt x="3110484" y="452627"/>
                </a:lnTo>
                <a:close/>
              </a:path>
            </a:pathLst>
          </a:custGeom>
          <a:ln w="19050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83158" y="2484882"/>
            <a:ext cx="3700145" cy="662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7660" algn="l"/>
                <a:tab pos="3524885" algn="l"/>
              </a:tabLst>
            </a:pPr>
            <a:r>
              <a:rPr sz="1200" dirty="0">
                <a:latin typeface="Arial MT"/>
                <a:cs typeface="Arial MT"/>
              </a:rPr>
              <a:t>Idea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Market	Lead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Cash	</a:t>
            </a:r>
            <a:r>
              <a:rPr sz="1200" dirty="0">
                <a:latin typeface="Arial MT"/>
                <a:cs typeface="Arial MT"/>
              </a:rPr>
              <a:t>…</a:t>
            </a:r>
          </a:p>
          <a:p>
            <a:pPr>
              <a:lnSpc>
                <a:spcPct val="100000"/>
              </a:lnSpc>
            </a:pPr>
            <a:endParaRPr sz="1850" dirty="0">
              <a:latin typeface="Arial MT"/>
              <a:cs typeface="Arial MT"/>
            </a:endParaRPr>
          </a:p>
          <a:p>
            <a:pPr marL="21590">
              <a:lnSpc>
                <a:spcPct val="100000"/>
              </a:lnSpc>
              <a:tabLst>
                <a:tab pos="1617980" algn="l"/>
                <a:tab pos="3534410" algn="l"/>
              </a:tabLst>
            </a:pPr>
            <a:r>
              <a:rPr sz="1200" dirty="0">
                <a:latin typeface="Arial MT"/>
                <a:cs typeface="Arial MT"/>
              </a:rPr>
              <a:t>S</a:t>
            </a:r>
            <a:r>
              <a:rPr sz="1200" spc="-5" dirty="0">
                <a:latin typeface="Arial MT"/>
                <a:cs typeface="Arial MT"/>
              </a:rPr>
              <a:t>ource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y	P</a:t>
            </a:r>
            <a:r>
              <a:rPr sz="1200" spc="-5" dirty="0">
                <a:latin typeface="Arial MT"/>
                <a:cs typeface="Arial MT"/>
              </a:rPr>
              <a:t>lan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Ful</a:t>
            </a:r>
            <a:r>
              <a:rPr sz="1200" spc="10" dirty="0">
                <a:latin typeface="Arial MT"/>
                <a:cs typeface="Arial MT"/>
              </a:rPr>
              <a:t>f</a:t>
            </a:r>
            <a:r>
              <a:rPr sz="1200" spc="-5" dirty="0">
                <a:latin typeface="Arial MT"/>
                <a:cs typeface="Arial MT"/>
              </a:rPr>
              <a:t>i</a:t>
            </a:r>
            <a:r>
              <a:rPr sz="1200" spc="-10" dirty="0">
                <a:latin typeface="Arial MT"/>
                <a:cs typeface="Arial MT"/>
              </a:rPr>
              <a:t>l</a:t>
            </a:r>
            <a:r>
              <a:rPr sz="1200" spc="-5" dirty="0">
                <a:latin typeface="Arial MT"/>
                <a:cs typeface="Arial MT"/>
              </a:rPr>
              <a:t>l</a:t>
            </a:r>
            <a:r>
              <a:rPr sz="1200" dirty="0">
                <a:latin typeface="Arial MT"/>
                <a:cs typeface="Arial MT"/>
              </a:rPr>
              <a:t>	…</a:t>
            </a:r>
          </a:p>
        </p:txBody>
      </p:sp>
      <p:sp>
        <p:nvSpPr>
          <p:cNvPr id="22" name="object 22"/>
          <p:cNvSpPr/>
          <p:nvPr/>
        </p:nvSpPr>
        <p:spPr>
          <a:xfrm>
            <a:off x="523494" y="3813809"/>
            <a:ext cx="1473835" cy="393700"/>
          </a:xfrm>
          <a:custGeom>
            <a:avLst/>
            <a:gdLst/>
            <a:ahLst/>
            <a:cxnLst/>
            <a:rect l="l" t="t" r="r" b="b"/>
            <a:pathLst>
              <a:path w="1473835" h="393700">
                <a:moveTo>
                  <a:pt x="0" y="0"/>
                </a:moveTo>
                <a:lnTo>
                  <a:pt x="1277112" y="0"/>
                </a:lnTo>
                <a:lnTo>
                  <a:pt x="1473708" y="196595"/>
                </a:lnTo>
                <a:lnTo>
                  <a:pt x="1277112" y="393191"/>
                </a:lnTo>
                <a:lnTo>
                  <a:pt x="0" y="39319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71524" y="3810380"/>
            <a:ext cx="6781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Sou</a:t>
            </a:r>
            <a:r>
              <a:rPr sz="1200" spc="-5" dirty="0">
                <a:latin typeface="Arial MT"/>
                <a:cs typeface="Arial MT"/>
              </a:rPr>
              <a:t>rce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endParaRPr sz="1200">
              <a:latin typeface="Arial MT"/>
              <a:cs typeface="Arial MT"/>
            </a:endParaRPr>
          </a:p>
          <a:p>
            <a:pPr marL="48895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Contract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928241" y="3804284"/>
            <a:ext cx="2729230" cy="412750"/>
            <a:chOff x="1928241" y="3804284"/>
            <a:chExt cx="2729230" cy="412750"/>
          </a:xfrm>
        </p:grpSpPr>
        <p:sp>
          <p:nvSpPr>
            <p:cNvPr id="25" name="object 25"/>
            <p:cNvSpPr/>
            <p:nvPr/>
          </p:nvSpPr>
          <p:spPr>
            <a:xfrm>
              <a:off x="1937766" y="3813809"/>
              <a:ext cx="1495425" cy="393700"/>
            </a:xfrm>
            <a:custGeom>
              <a:avLst/>
              <a:gdLst/>
              <a:ahLst/>
              <a:cxnLst/>
              <a:rect l="l" t="t" r="r" b="b"/>
              <a:pathLst>
                <a:path w="1495425" h="393700">
                  <a:moveTo>
                    <a:pt x="1298447" y="0"/>
                  </a:moveTo>
                  <a:lnTo>
                    <a:pt x="0" y="0"/>
                  </a:lnTo>
                  <a:lnTo>
                    <a:pt x="196595" y="196595"/>
                  </a:lnTo>
                  <a:lnTo>
                    <a:pt x="0" y="393191"/>
                  </a:lnTo>
                  <a:lnTo>
                    <a:pt x="1298447" y="393191"/>
                  </a:lnTo>
                  <a:lnTo>
                    <a:pt x="1495044" y="196595"/>
                  </a:lnTo>
                  <a:lnTo>
                    <a:pt x="12984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37766" y="3813809"/>
              <a:ext cx="1495425" cy="393700"/>
            </a:xfrm>
            <a:custGeom>
              <a:avLst/>
              <a:gdLst/>
              <a:ahLst/>
              <a:cxnLst/>
              <a:rect l="l" t="t" r="r" b="b"/>
              <a:pathLst>
                <a:path w="1495425" h="393700">
                  <a:moveTo>
                    <a:pt x="0" y="0"/>
                  </a:moveTo>
                  <a:lnTo>
                    <a:pt x="1298447" y="0"/>
                  </a:lnTo>
                  <a:lnTo>
                    <a:pt x="1495044" y="196595"/>
                  </a:lnTo>
                  <a:lnTo>
                    <a:pt x="1298447" y="393191"/>
                  </a:lnTo>
                  <a:lnTo>
                    <a:pt x="0" y="393191"/>
                  </a:lnTo>
                  <a:lnTo>
                    <a:pt x="196595" y="196595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52038" y="3813809"/>
              <a:ext cx="1295400" cy="393700"/>
            </a:xfrm>
            <a:custGeom>
              <a:avLst/>
              <a:gdLst/>
              <a:ahLst/>
              <a:cxnLst/>
              <a:rect l="l" t="t" r="r" b="b"/>
              <a:pathLst>
                <a:path w="1295400" h="393700">
                  <a:moveTo>
                    <a:pt x="1098803" y="0"/>
                  </a:moveTo>
                  <a:lnTo>
                    <a:pt x="0" y="0"/>
                  </a:lnTo>
                  <a:lnTo>
                    <a:pt x="196596" y="196595"/>
                  </a:lnTo>
                  <a:lnTo>
                    <a:pt x="0" y="393191"/>
                  </a:lnTo>
                  <a:lnTo>
                    <a:pt x="1098803" y="393191"/>
                  </a:lnTo>
                  <a:lnTo>
                    <a:pt x="1295400" y="196595"/>
                  </a:lnTo>
                  <a:lnTo>
                    <a:pt x="10988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52038" y="3813809"/>
              <a:ext cx="1295400" cy="393700"/>
            </a:xfrm>
            <a:custGeom>
              <a:avLst/>
              <a:gdLst/>
              <a:ahLst/>
              <a:cxnLst/>
              <a:rect l="l" t="t" r="r" b="b"/>
              <a:pathLst>
                <a:path w="1295400" h="393700">
                  <a:moveTo>
                    <a:pt x="0" y="0"/>
                  </a:moveTo>
                  <a:lnTo>
                    <a:pt x="1098803" y="0"/>
                  </a:lnTo>
                  <a:lnTo>
                    <a:pt x="1295400" y="196595"/>
                  </a:lnTo>
                  <a:lnTo>
                    <a:pt x="1098803" y="393191"/>
                  </a:lnTo>
                  <a:lnTo>
                    <a:pt x="0" y="393191"/>
                  </a:lnTo>
                  <a:lnTo>
                    <a:pt x="196596" y="196595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660394" y="3810380"/>
            <a:ext cx="6769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Invoice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endParaRPr sz="1200">
              <a:latin typeface="Arial MT"/>
              <a:cs typeface="Arial MT"/>
            </a:endParaRPr>
          </a:p>
          <a:p>
            <a:pPr marL="2540"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Pay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23494" y="3499865"/>
            <a:ext cx="4124325" cy="239395"/>
          </a:xfrm>
          <a:custGeom>
            <a:avLst/>
            <a:gdLst/>
            <a:ahLst/>
            <a:cxnLst/>
            <a:rect l="l" t="t" r="r" b="b"/>
            <a:pathLst>
              <a:path w="4124325" h="239395">
                <a:moveTo>
                  <a:pt x="0" y="0"/>
                </a:moveTo>
                <a:lnTo>
                  <a:pt x="4004309" y="0"/>
                </a:lnTo>
                <a:lnTo>
                  <a:pt x="4123944" y="119634"/>
                </a:lnTo>
                <a:lnTo>
                  <a:pt x="4004309" y="239268"/>
                </a:lnTo>
                <a:lnTo>
                  <a:pt x="0" y="23926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063876" y="3510788"/>
            <a:ext cx="984250" cy="69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Source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</a:t>
            </a:r>
            <a:endParaRPr sz="1200">
              <a:latin typeface="Arial MT"/>
              <a:cs typeface="Arial MT"/>
            </a:endParaRPr>
          </a:p>
          <a:p>
            <a:pPr marL="256540" algn="ctr">
              <a:lnSpc>
                <a:spcPct val="100000"/>
              </a:lnSpc>
              <a:spcBef>
                <a:spcPts val="915"/>
              </a:spcBef>
            </a:pPr>
            <a:r>
              <a:rPr sz="1200" dirty="0">
                <a:latin typeface="Arial MT"/>
                <a:cs typeface="Arial MT"/>
              </a:rPr>
              <a:t>P</a:t>
            </a:r>
            <a:r>
              <a:rPr sz="1200" spc="-5" dirty="0">
                <a:latin typeface="Arial MT"/>
                <a:cs typeface="Arial MT"/>
              </a:rPr>
              <a:t>rocure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endParaRPr sz="1200">
              <a:latin typeface="Arial MT"/>
              <a:cs typeface="Arial MT"/>
            </a:endParaRPr>
          </a:p>
          <a:p>
            <a:pPr marL="255904"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Receipt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3494" y="4450841"/>
            <a:ext cx="3205480" cy="239395"/>
          </a:xfrm>
          <a:custGeom>
            <a:avLst/>
            <a:gdLst/>
            <a:ahLst/>
            <a:cxnLst/>
            <a:rect l="l" t="t" r="r" b="b"/>
            <a:pathLst>
              <a:path w="3205479" h="239395">
                <a:moveTo>
                  <a:pt x="0" y="0"/>
                </a:moveTo>
                <a:lnTo>
                  <a:pt x="3085338" y="0"/>
                </a:lnTo>
                <a:lnTo>
                  <a:pt x="3204972" y="119633"/>
                </a:lnTo>
                <a:lnTo>
                  <a:pt x="3085338" y="239267"/>
                </a:lnTo>
                <a:lnTo>
                  <a:pt x="0" y="23926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604517" y="4461764"/>
            <a:ext cx="981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Invoice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13969" y="1979929"/>
            <a:ext cx="11182985" cy="4368165"/>
            <a:chOff x="513969" y="1979929"/>
            <a:chExt cx="11182985" cy="4368165"/>
          </a:xfrm>
        </p:grpSpPr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8794" y="4956301"/>
              <a:ext cx="182371" cy="1595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557" y="4965064"/>
              <a:ext cx="163322" cy="14046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594866" y="475716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49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49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94866" y="475716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49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49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8696" y="4907279"/>
              <a:ext cx="74676" cy="6400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596390" y="5077205"/>
              <a:ext cx="401320" cy="238125"/>
            </a:xfrm>
            <a:custGeom>
              <a:avLst/>
              <a:gdLst/>
              <a:ahLst/>
              <a:cxnLst/>
              <a:rect l="l" t="t" r="r" b="b"/>
              <a:pathLst>
                <a:path w="401319" h="238125">
                  <a:moveTo>
                    <a:pt x="361187" y="0"/>
                  </a:moveTo>
                  <a:lnTo>
                    <a:pt x="39623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198120"/>
                  </a:lnTo>
                  <a:lnTo>
                    <a:pt x="3119" y="213526"/>
                  </a:lnTo>
                  <a:lnTo>
                    <a:pt x="11620" y="226123"/>
                  </a:lnTo>
                  <a:lnTo>
                    <a:pt x="24217" y="234624"/>
                  </a:lnTo>
                  <a:lnTo>
                    <a:pt x="39623" y="237744"/>
                  </a:lnTo>
                  <a:lnTo>
                    <a:pt x="361187" y="237744"/>
                  </a:lnTo>
                  <a:lnTo>
                    <a:pt x="376594" y="234624"/>
                  </a:lnTo>
                  <a:lnTo>
                    <a:pt x="389191" y="226123"/>
                  </a:lnTo>
                  <a:lnTo>
                    <a:pt x="397692" y="213526"/>
                  </a:lnTo>
                  <a:lnTo>
                    <a:pt x="400811" y="198120"/>
                  </a:lnTo>
                  <a:lnTo>
                    <a:pt x="400811" y="39624"/>
                  </a:lnTo>
                  <a:lnTo>
                    <a:pt x="397692" y="24217"/>
                  </a:lnTo>
                  <a:lnTo>
                    <a:pt x="389191" y="11620"/>
                  </a:lnTo>
                  <a:lnTo>
                    <a:pt x="376594" y="3119"/>
                  </a:lnTo>
                  <a:lnTo>
                    <a:pt x="3611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96390" y="5077205"/>
              <a:ext cx="401320" cy="238125"/>
            </a:xfrm>
            <a:custGeom>
              <a:avLst/>
              <a:gdLst/>
              <a:ahLst/>
              <a:cxnLst/>
              <a:rect l="l" t="t" r="r" b="b"/>
              <a:pathLst>
                <a:path w="401319" h="238125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3" y="0"/>
                  </a:lnTo>
                  <a:lnTo>
                    <a:pt x="361187" y="0"/>
                  </a:lnTo>
                  <a:lnTo>
                    <a:pt x="376594" y="3119"/>
                  </a:lnTo>
                  <a:lnTo>
                    <a:pt x="389191" y="11620"/>
                  </a:lnTo>
                  <a:lnTo>
                    <a:pt x="397692" y="24217"/>
                  </a:lnTo>
                  <a:lnTo>
                    <a:pt x="400811" y="39624"/>
                  </a:lnTo>
                  <a:lnTo>
                    <a:pt x="400811" y="198120"/>
                  </a:lnTo>
                  <a:lnTo>
                    <a:pt x="397692" y="213526"/>
                  </a:lnTo>
                  <a:lnTo>
                    <a:pt x="389191" y="226123"/>
                  </a:lnTo>
                  <a:lnTo>
                    <a:pt x="376594" y="234624"/>
                  </a:lnTo>
                  <a:lnTo>
                    <a:pt x="361187" y="237744"/>
                  </a:lnTo>
                  <a:lnTo>
                    <a:pt x="39623" y="237744"/>
                  </a:lnTo>
                  <a:lnTo>
                    <a:pt x="24217" y="234624"/>
                  </a:lnTo>
                  <a:lnTo>
                    <a:pt x="11620" y="226123"/>
                  </a:lnTo>
                  <a:lnTo>
                    <a:pt x="3119" y="213526"/>
                  </a:lnTo>
                  <a:lnTo>
                    <a:pt x="0" y="198120"/>
                  </a:lnTo>
                  <a:lnTo>
                    <a:pt x="0" y="39624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8696" y="5227319"/>
              <a:ext cx="74676" cy="6400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338072" y="4849875"/>
              <a:ext cx="1319530" cy="303530"/>
            </a:xfrm>
            <a:custGeom>
              <a:avLst/>
              <a:gdLst/>
              <a:ahLst/>
              <a:cxnLst/>
              <a:rect l="l" t="t" r="r" b="b"/>
              <a:pathLst>
                <a:path w="1319530" h="303529">
                  <a:moveTo>
                    <a:pt x="256667" y="25400"/>
                  </a:moveTo>
                  <a:lnTo>
                    <a:pt x="243967" y="19050"/>
                  </a:lnTo>
                  <a:lnTo>
                    <a:pt x="205867" y="0"/>
                  </a:lnTo>
                  <a:lnTo>
                    <a:pt x="205867" y="19050"/>
                  </a:lnTo>
                  <a:lnTo>
                    <a:pt x="124841" y="19050"/>
                  </a:lnTo>
                  <a:lnTo>
                    <a:pt x="122047" y="21844"/>
                  </a:lnTo>
                  <a:lnTo>
                    <a:pt x="122047" y="179197"/>
                  </a:lnTo>
                  <a:lnTo>
                    <a:pt x="0" y="179197"/>
                  </a:lnTo>
                  <a:lnTo>
                    <a:pt x="0" y="191897"/>
                  </a:lnTo>
                  <a:lnTo>
                    <a:pt x="131826" y="191897"/>
                  </a:lnTo>
                  <a:lnTo>
                    <a:pt x="134747" y="188976"/>
                  </a:lnTo>
                  <a:lnTo>
                    <a:pt x="134747" y="185547"/>
                  </a:lnTo>
                  <a:lnTo>
                    <a:pt x="134747" y="179197"/>
                  </a:lnTo>
                  <a:lnTo>
                    <a:pt x="134747" y="31750"/>
                  </a:lnTo>
                  <a:lnTo>
                    <a:pt x="205867" y="31750"/>
                  </a:lnTo>
                  <a:lnTo>
                    <a:pt x="205867" y="50800"/>
                  </a:lnTo>
                  <a:lnTo>
                    <a:pt x="243967" y="31750"/>
                  </a:lnTo>
                  <a:lnTo>
                    <a:pt x="256667" y="25400"/>
                  </a:lnTo>
                  <a:close/>
                </a:path>
                <a:path w="1319530" h="303529">
                  <a:moveTo>
                    <a:pt x="1319022" y="106680"/>
                  </a:moveTo>
                  <a:lnTo>
                    <a:pt x="1315923" y="91376"/>
                  </a:lnTo>
                  <a:lnTo>
                    <a:pt x="1307477" y="78854"/>
                  </a:lnTo>
                  <a:lnTo>
                    <a:pt x="1294955" y="70408"/>
                  </a:lnTo>
                  <a:lnTo>
                    <a:pt x="1279652" y="67310"/>
                  </a:lnTo>
                  <a:lnTo>
                    <a:pt x="956056" y="67310"/>
                  </a:lnTo>
                  <a:lnTo>
                    <a:pt x="940739" y="70408"/>
                  </a:lnTo>
                  <a:lnTo>
                    <a:pt x="928217" y="78854"/>
                  </a:lnTo>
                  <a:lnTo>
                    <a:pt x="919772" y="91376"/>
                  </a:lnTo>
                  <a:lnTo>
                    <a:pt x="916686" y="106680"/>
                  </a:lnTo>
                  <a:lnTo>
                    <a:pt x="916686" y="264160"/>
                  </a:lnTo>
                  <a:lnTo>
                    <a:pt x="919772" y="279476"/>
                  </a:lnTo>
                  <a:lnTo>
                    <a:pt x="928217" y="291998"/>
                  </a:lnTo>
                  <a:lnTo>
                    <a:pt x="940739" y="300443"/>
                  </a:lnTo>
                  <a:lnTo>
                    <a:pt x="956056" y="303530"/>
                  </a:lnTo>
                  <a:lnTo>
                    <a:pt x="1279652" y="303530"/>
                  </a:lnTo>
                  <a:lnTo>
                    <a:pt x="1294955" y="300443"/>
                  </a:lnTo>
                  <a:lnTo>
                    <a:pt x="1307477" y="291998"/>
                  </a:lnTo>
                  <a:lnTo>
                    <a:pt x="1315923" y="279476"/>
                  </a:lnTo>
                  <a:lnTo>
                    <a:pt x="1319022" y="264160"/>
                  </a:lnTo>
                  <a:lnTo>
                    <a:pt x="1319022" y="10668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5475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69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69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7064" y="5067300"/>
              <a:ext cx="76200" cy="6400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338072" y="4868925"/>
              <a:ext cx="1977389" cy="352425"/>
            </a:xfrm>
            <a:custGeom>
              <a:avLst/>
              <a:gdLst/>
              <a:ahLst/>
              <a:cxnLst/>
              <a:rect l="l" t="t" r="r" b="b"/>
              <a:pathLst>
                <a:path w="1977389" h="352425">
                  <a:moveTo>
                    <a:pt x="256794" y="326517"/>
                  </a:moveTo>
                  <a:lnTo>
                    <a:pt x="244094" y="320167"/>
                  </a:lnTo>
                  <a:lnTo>
                    <a:pt x="205994" y="301117"/>
                  </a:lnTo>
                  <a:lnTo>
                    <a:pt x="205994" y="320167"/>
                  </a:lnTo>
                  <a:lnTo>
                    <a:pt x="134747" y="320167"/>
                  </a:lnTo>
                  <a:lnTo>
                    <a:pt x="134747" y="172720"/>
                  </a:lnTo>
                  <a:lnTo>
                    <a:pt x="134747" y="166370"/>
                  </a:lnTo>
                  <a:lnTo>
                    <a:pt x="134747" y="162814"/>
                  </a:lnTo>
                  <a:lnTo>
                    <a:pt x="131953" y="160020"/>
                  </a:lnTo>
                  <a:lnTo>
                    <a:pt x="0" y="160020"/>
                  </a:lnTo>
                  <a:lnTo>
                    <a:pt x="0" y="172720"/>
                  </a:lnTo>
                  <a:lnTo>
                    <a:pt x="122047" y="172720"/>
                  </a:lnTo>
                  <a:lnTo>
                    <a:pt x="122047" y="329958"/>
                  </a:lnTo>
                  <a:lnTo>
                    <a:pt x="124968" y="332867"/>
                  </a:lnTo>
                  <a:lnTo>
                    <a:pt x="205994" y="332867"/>
                  </a:lnTo>
                  <a:lnTo>
                    <a:pt x="205994" y="351917"/>
                  </a:lnTo>
                  <a:lnTo>
                    <a:pt x="244094" y="332867"/>
                  </a:lnTo>
                  <a:lnTo>
                    <a:pt x="256794" y="326517"/>
                  </a:lnTo>
                  <a:close/>
                </a:path>
                <a:path w="1977389" h="352425">
                  <a:moveTo>
                    <a:pt x="915162" y="166497"/>
                  </a:moveTo>
                  <a:lnTo>
                    <a:pt x="914971" y="166408"/>
                  </a:lnTo>
                  <a:lnTo>
                    <a:pt x="902335" y="160020"/>
                  </a:lnTo>
                  <a:lnTo>
                    <a:pt x="864235" y="140970"/>
                  </a:lnTo>
                  <a:lnTo>
                    <a:pt x="864235" y="160020"/>
                  </a:lnTo>
                  <a:lnTo>
                    <a:pt x="793115" y="160020"/>
                  </a:lnTo>
                  <a:lnTo>
                    <a:pt x="793115" y="12700"/>
                  </a:lnTo>
                  <a:lnTo>
                    <a:pt x="793115" y="6350"/>
                  </a:lnTo>
                  <a:lnTo>
                    <a:pt x="793115" y="2794"/>
                  </a:lnTo>
                  <a:lnTo>
                    <a:pt x="790321" y="0"/>
                  </a:lnTo>
                  <a:lnTo>
                    <a:pt x="658368" y="0"/>
                  </a:lnTo>
                  <a:lnTo>
                    <a:pt x="658368" y="12700"/>
                  </a:lnTo>
                  <a:lnTo>
                    <a:pt x="780415" y="12700"/>
                  </a:lnTo>
                  <a:lnTo>
                    <a:pt x="780415" y="162814"/>
                  </a:lnTo>
                  <a:lnTo>
                    <a:pt x="780415" y="169926"/>
                  </a:lnTo>
                  <a:lnTo>
                    <a:pt x="780415" y="320167"/>
                  </a:lnTo>
                  <a:lnTo>
                    <a:pt x="658368" y="320167"/>
                  </a:lnTo>
                  <a:lnTo>
                    <a:pt x="658368" y="332867"/>
                  </a:lnTo>
                  <a:lnTo>
                    <a:pt x="790194" y="332867"/>
                  </a:lnTo>
                  <a:lnTo>
                    <a:pt x="793115" y="329958"/>
                  </a:lnTo>
                  <a:lnTo>
                    <a:pt x="793115" y="326517"/>
                  </a:lnTo>
                  <a:lnTo>
                    <a:pt x="793115" y="320167"/>
                  </a:lnTo>
                  <a:lnTo>
                    <a:pt x="793115" y="172847"/>
                  </a:lnTo>
                  <a:lnTo>
                    <a:pt x="864235" y="172847"/>
                  </a:lnTo>
                  <a:lnTo>
                    <a:pt x="864235" y="191770"/>
                  </a:lnTo>
                  <a:lnTo>
                    <a:pt x="864362" y="191706"/>
                  </a:lnTo>
                  <a:lnTo>
                    <a:pt x="864362" y="191897"/>
                  </a:lnTo>
                  <a:lnTo>
                    <a:pt x="902462" y="172847"/>
                  </a:lnTo>
                  <a:lnTo>
                    <a:pt x="915162" y="166497"/>
                  </a:lnTo>
                  <a:close/>
                </a:path>
                <a:path w="1977389" h="352425">
                  <a:moveTo>
                    <a:pt x="1977390" y="87630"/>
                  </a:moveTo>
                  <a:lnTo>
                    <a:pt x="1974291" y="72326"/>
                  </a:lnTo>
                  <a:lnTo>
                    <a:pt x="1965845" y="59804"/>
                  </a:lnTo>
                  <a:lnTo>
                    <a:pt x="1953323" y="51358"/>
                  </a:lnTo>
                  <a:lnTo>
                    <a:pt x="1938007" y="48260"/>
                  </a:lnTo>
                  <a:lnTo>
                    <a:pt x="1614424" y="48260"/>
                  </a:lnTo>
                  <a:lnTo>
                    <a:pt x="1599107" y="51358"/>
                  </a:lnTo>
                  <a:lnTo>
                    <a:pt x="1586585" y="59804"/>
                  </a:lnTo>
                  <a:lnTo>
                    <a:pt x="1578140" y="72326"/>
                  </a:lnTo>
                  <a:lnTo>
                    <a:pt x="1575054" y="87630"/>
                  </a:lnTo>
                  <a:lnTo>
                    <a:pt x="1575054" y="245110"/>
                  </a:lnTo>
                  <a:lnTo>
                    <a:pt x="1578140" y="260426"/>
                  </a:lnTo>
                  <a:lnTo>
                    <a:pt x="1586585" y="272948"/>
                  </a:lnTo>
                  <a:lnTo>
                    <a:pt x="1599107" y="281393"/>
                  </a:lnTo>
                  <a:lnTo>
                    <a:pt x="1614424" y="284480"/>
                  </a:lnTo>
                  <a:lnTo>
                    <a:pt x="1938007" y="284480"/>
                  </a:lnTo>
                  <a:lnTo>
                    <a:pt x="1953323" y="281393"/>
                  </a:lnTo>
                  <a:lnTo>
                    <a:pt x="1965845" y="272948"/>
                  </a:lnTo>
                  <a:lnTo>
                    <a:pt x="1974291" y="260426"/>
                  </a:lnTo>
                  <a:lnTo>
                    <a:pt x="1977390" y="245110"/>
                  </a:lnTo>
                  <a:lnTo>
                    <a:pt x="1977390" y="8763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913126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69" y="0"/>
                  </a:lnTo>
                  <a:lnTo>
                    <a:pt x="362965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5" y="236219"/>
                  </a:lnTo>
                  <a:lnTo>
                    <a:pt x="39369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5432" y="5067300"/>
              <a:ext cx="76200" cy="640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364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45" y="3097"/>
                  </a:lnTo>
                  <a:lnTo>
                    <a:pt x="11531" y="11541"/>
                  </a:lnTo>
                  <a:lnTo>
                    <a:pt x="3094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4" y="212163"/>
                  </a:lnTo>
                  <a:lnTo>
                    <a:pt x="11531" y="224678"/>
                  </a:lnTo>
                  <a:lnTo>
                    <a:pt x="24045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6" y="196850"/>
                  </a:lnTo>
                  <a:lnTo>
                    <a:pt x="402336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364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4" y="24056"/>
                  </a:lnTo>
                  <a:lnTo>
                    <a:pt x="11531" y="11541"/>
                  </a:lnTo>
                  <a:lnTo>
                    <a:pt x="24045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45" y="233122"/>
                  </a:lnTo>
                  <a:lnTo>
                    <a:pt x="11531" y="224678"/>
                  </a:lnTo>
                  <a:lnTo>
                    <a:pt x="3094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8804" y="5067300"/>
              <a:ext cx="76200" cy="6400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9704" y="5009895"/>
              <a:ext cx="2891790" cy="50800"/>
            </a:xfrm>
            <a:custGeom>
              <a:avLst/>
              <a:gdLst/>
              <a:ahLst/>
              <a:cxnLst/>
              <a:rect l="l" t="t" r="r" b="b"/>
              <a:pathLst>
                <a:path w="2891790" h="50800">
                  <a:moveTo>
                    <a:pt x="256717" y="25400"/>
                  </a:moveTo>
                  <a:lnTo>
                    <a:pt x="244017" y="19050"/>
                  </a:lnTo>
                  <a:lnTo>
                    <a:pt x="205917" y="0"/>
                  </a:lnTo>
                  <a:lnTo>
                    <a:pt x="205917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05917" y="31750"/>
                  </a:lnTo>
                  <a:lnTo>
                    <a:pt x="205917" y="50800"/>
                  </a:lnTo>
                  <a:lnTo>
                    <a:pt x="244017" y="31750"/>
                  </a:lnTo>
                  <a:lnTo>
                    <a:pt x="256717" y="25400"/>
                  </a:lnTo>
                  <a:close/>
                </a:path>
                <a:path w="2891790" h="50800">
                  <a:moveTo>
                    <a:pt x="2233295" y="25400"/>
                  </a:moveTo>
                  <a:lnTo>
                    <a:pt x="2220595" y="19050"/>
                  </a:lnTo>
                  <a:lnTo>
                    <a:pt x="2182495" y="0"/>
                  </a:lnTo>
                  <a:lnTo>
                    <a:pt x="2182495" y="19050"/>
                  </a:lnTo>
                  <a:lnTo>
                    <a:pt x="1976628" y="19050"/>
                  </a:lnTo>
                  <a:lnTo>
                    <a:pt x="1976628" y="31750"/>
                  </a:lnTo>
                  <a:lnTo>
                    <a:pt x="2182495" y="31750"/>
                  </a:lnTo>
                  <a:lnTo>
                    <a:pt x="2182495" y="50800"/>
                  </a:lnTo>
                  <a:lnTo>
                    <a:pt x="2220595" y="31750"/>
                  </a:lnTo>
                  <a:lnTo>
                    <a:pt x="2233295" y="25400"/>
                  </a:lnTo>
                  <a:close/>
                </a:path>
                <a:path w="2891790" h="50800">
                  <a:moveTo>
                    <a:pt x="2891663" y="25400"/>
                  </a:moveTo>
                  <a:lnTo>
                    <a:pt x="2878963" y="19050"/>
                  </a:lnTo>
                  <a:lnTo>
                    <a:pt x="2840863" y="0"/>
                  </a:lnTo>
                  <a:lnTo>
                    <a:pt x="2840863" y="19050"/>
                  </a:lnTo>
                  <a:lnTo>
                    <a:pt x="2634996" y="19050"/>
                  </a:lnTo>
                  <a:lnTo>
                    <a:pt x="2634996" y="31750"/>
                  </a:lnTo>
                  <a:lnTo>
                    <a:pt x="2840863" y="31750"/>
                  </a:lnTo>
                  <a:lnTo>
                    <a:pt x="2840863" y="50800"/>
                  </a:lnTo>
                  <a:lnTo>
                    <a:pt x="2878963" y="31750"/>
                  </a:lnTo>
                  <a:lnTo>
                    <a:pt x="2891663" y="2540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22732" y="5608320"/>
              <a:ext cx="3205480" cy="151130"/>
            </a:xfrm>
            <a:custGeom>
              <a:avLst/>
              <a:gdLst/>
              <a:ahLst/>
              <a:cxnLst/>
              <a:rect l="l" t="t" r="r" b="b"/>
              <a:pathLst>
                <a:path w="3205479" h="151129">
                  <a:moveTo>
                    <a:pt x="3179826" y="0"/>
                  </a:moveTo>
                  <a:lnTo>
                    <a:pt x="25146" y="0"/>
                  </a:lnTo>
                  <a:lnTo>
                    <a:pt x="15355" y="1975"/>
                  </a:lnTo>
                  <a:lnTo>
                    <a:pt x="7362" y="7362"/>
                  </a:lnTo>
                  <a:lnTo>
                    <a:pt x="1975" y="15355"/>
                  </a:lnTo>
                  <a:lnTo>
                    <a:pt x="0" y="25145"/>
                  </a:lnTo>
                  <a:lnTo>
                    <a:pt x="0" y="125729"/>
                  </a:lnTo>
                  <a:lnTo>
                    <a:pt x="1975" y="135520"/>
                  </a:lnTo>
                  <a:lnTo>
                    <a:pt x="7362" y="143513"/>
                  </a:lnTo>
                  <a:lnTo>
                    <a:pt x="15355" y="148900"/>
                  </a:lnTo>
                  <a:lnTo>
                    <a:pt x="25146" y="150875"/>
                  </a:lnTo>
                  <a:lnTo>
                    <a:pt x="3179826" y="150875"/>
                  </a:lnTo>
                  <a:lnTo>
                    <a:pt x="3189595" y="148900"/>
                  </a:lnTo>
                  <a:lnTo>
                    <a:pt x="3197590" y="143513"/>
                  </a:lnTo>
                  <a:lnTo>
                    <a:pt x="3202989" y="135520"/>
                  </a:lnTo>
                  <a:lnTo>
                    <a:pt x="3204972" y="125729"/>
                  </a:lnTo>
                  <a:lnTo>
                    <a:pt x="3204972" y="25145"/>
                  </a:lnTo>
                  <a:lnTo>
                    <a:pt x="3202989" y="15355"/>
                  </a:lnTo>
                  <a:lnTo>
                    <a:pt x="3197590" y="7362"/>
                  </a:lnTo>
                  <a:lnTo>
                    <a:pt x="3189595" y="1975"/>
                  </a:lnTo>
                  <a:lnTo>
                    <a:pt x="3179826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7880" y="5676900"/>
              <a:ext cx="74675" cy="6553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940308" y="5945632"/>
              <a:ext cx="1115695" cy="301625"/>
            </a:xfrm>
            <a:custGeom>
              <a:avLst/>
              <a:gdLst/>
              <a:ahLst/>
              <a:cxnLst/>
              <a:rect l="l" t="t" r="r" b="b"/>
              <a:pathLst>
                <a:path w="1115695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1115695" h="301625">
                  <a:moveTo>
                    <a:pt x="1115314" y="275958"/>
                  </a:moveTo>
                  <a:lnTo>
                    <a:pt x="1102626" y="269621"/>
                  </a:lnTo>
                  <a:lnTo>
                    <a:pt x="1064514" y="250571"/>
                  </a:lnTo>
                  <a:lnTo>
                    <a:pt x="1064514" y="269621"/>
                  </a:lnTo>
                  <a:lnTo>
                    <a:pt x="1022731" y="269621"/>
                  </a:lnTo>
                  <a:lnTo>
                    <a:pt x="1022731" y="31750"/>
                  </a:lnTo>
                  <a:lnTo>
                    <a:pt x="1022731" y="25400"/>
                  </a:lnTo>
                  <a:lnTo>
                    <a:pt x="1022731" y="21894"/>
                  </a:lnTo>
                  <a:lnTo>
                    <a:pt x="1019937" y="19050"/>
                  </a:lnTo>
                  <a:lnTo>
                    <a:pt x="917448" y="19050"/>
                  </a:lnTo>
                  <a:lnTo>
                    <a:pt x="917448" y="31750"/>
                  </a:lnTo>
                  <a:lnTo>
                    <a:pt x="1010031" y="31750"/>
                  </a:lnTo>
                  <a:lnTo>
                    <a:pt x="1010031" y="279476"/>
                  </a:lnTo>
                  <a:lnTo>
                    <a:pt x="1012825" y="282321"/>
                  </a:lnTo>
                  <a:lnTo>
                    <a:pt x="1064514" y="282321"/>
                  </a:lnTo>
                  <a:lnTo>
                    <a:pt x="1064514" y="301371"/>
                  </a:lnTo>
                  <a:lnTo>
                    <a:pt x="1102588" y="282321"/>
                  </a:lnTo>
                  <a:lnTo>
                    <a:pt x="1115314" y="27595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22732" y="5852159"/>
              <a:ext cx="3205480" cy="492759"/>
            </a:xfrm>
            <a:custGeom>
              <a:avLst/>
              <a:gdLst/>
              <a:ahLst/>
              <a:cxnLst/>
              <a:rect l="l" t="t" r="r" b="b"/>
              <a:pathLst>
                <a:path w="3205479" h="492760">
                  <a:moveTo>
                    <a:pt x="0" y="492251"/>
                  </a:moveTo>
                  <a:lnTo>
                    <a:pt x="3204972" y="492251"/>
                  </a:lnTo>
                  <a:lnTo>
                    <a:pt x="3204972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  <a:path w="3205479" h="492760">
                  <a:moveTo>
                    <a:pt x="121920" y="245363"/>
                  </a:moveTo>
                  <a:lnTo>
                    <a:pt x="3204972" y="245363"/>
                  </a:lnTo>
                  <a:lnTo>
                    <a:pt x="3204972" y="0"/>
                  </a:lnTo>
                  <a:lnTo>
                    <a:pt x="121920" y="0"/>
                  </a:lnTo>
                  <a:lnTo>
                    <a:pt x="121920" y="245363"/>
                  </a:lnTo>
                  <a:close/>
                </a:path>
                <a:path w="3205479" h="492760">
                  <a:moveTo>
                    <a:pt x="0" y="492251"/>
                  </a:moveTo>
                  <a:lnTo>
                    <a:pt x="121920" y="492251"/>
                  </a:lnTo>
                  <a:lnTo>
                    <a:pt x="121920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8929" y="5922136"/>
              <a:ext cx="114554" cy="9779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138427" y="5893308"/>
              <a:ext cx="260985" cy="154305"/>
            </a:xfrm>
            <a:custGeom>
              <a:avLst/>
              <a:gdLst/>
              <a:ahLst/>
              <a:cxnLst/>
              <a:rect l="l" t="t" r="r" b="b"/>
              <a:pathLst>
                <a:path w="260984" h="154304">
                  <a:moveTo>
                    <a:pt x="0" y="25653"/>
                  </a:moveTo>
                  <a:lnTo>
                    <a:pt x="2015" y="15666"/>
                  </a:lnTo>
                  <a:lnTo>
                    <a:pt x="7512" y="7512"/>
                  </a:lnTo>
                  <a:lnTo>
                    <a:pt x="15666" y="2015"/>
                  </a:lnTo>
                  <a:lnTo>
                    <a:pt x="25653" y="0"/>
                  </a:lnTo>
                  <a:lnTo>
                    <a:pt x="234950" y="0"/>
                  </a:lnTo>
                  <a:lnTo>
                    <a:pt x="244959" y="2015"/>
                  </a:lnTo>
                  <a:lnTo>
                    <a:pt x="253111" y="7512"/>
                  </a:lnTo>
                  <a:lnTo>
                    <a:pt x="258595" y="15666"/>
                  </a:lnTo>
                  <a:lnTo>
                    <a:pt x="260603" y="25653"/>
                  </a:lnTo>
                  <a:lnTo>
                    <a:pt x="260603" y="128269"/>
                  </a:lnTo>
                  <a:lnTo>
                    <a:pt x="258595" y="138257"/>
                  </a:lnTo>
                  <a:lnTo>
                    <a:pt x="253111" y="146411"/>
                  </a:lnTo>
                  <a:lnTo>
                    <a:pt x="244959" y="151908"/>
                  </a:lnTo>
                  <a:lnTo>
                    <a:pt x="234950" y="153923"/>
                  </a:lnTo>
                  <a:lnTo>
                    <a:pt x="25653" y="153923"/>
                  </a:lnTo>
                  <a:lnTo>
                    <a:pt x="15666" y="151908"/>
                  </a:lnTo>
                  <a:lnTo>
                    <a:pt x="7512" y="146411"/>
                  </a:lnTo>
                  <a:lnTo>
                    <a:pt x="2015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20110" y="6163309"/>
              <a:ext cx="133603" cy="11684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597152" y="5893308"/>
              <a:ext cx="1637030" cy="405765"/>
            </a:xfrm>
            <a:custGeom>
              <a:avLst/>
              <a:gdLst/>
              <a:ahLst/>
              <a:cxnLst/>
              <a:rect l="l" t="t" r="r" b="b"/>
              <a:pathLst>
                <a:path w="1637030" h="405764">
                  <a:moveTo>
                    <a:pt x="0" y="25653"/>
                  </a:moveTo>
                  <a:lnTo>
                    <a:pt x="2008" y="15666"/>
                  </a:lnTo>
                  <a:lnTo>
                    <a:pt x="7492" y="7512"/>
                  </a:lnTo>
                  <a:lnTo>
                    <a:pt x="15644" y="2015"/>
                  </a:lnTo>
                  <a:lnTo>
                    <a:pt x="25653" y="0"/>
                  </a:lnTo>
                  <a:lnTo>
                    <a:pt x="234949" y="0"/>
                  </a:lnTo>
                  <a:lnTo>
                    <a:pt x="244959" y="2015"/>
                  </a:lnTo>
                  <a:lnTo>
                    <a:pt x="253110" y="7512"/>
                  </a:lnTo>
                  <a:lnTo>
                    <a:pt x="258595" y="15666"/>
                  </a:lnTo>
                  <a:lnTo>
                    <a:pt x="260603" y="25653"/>
                  </a:lnTo>
                  <a:lnTo>
                    <a:pt x="260603" y="128269"/>
                  </a:lnTo>
                  <a:lnTo>
                    <a:pt x="258595" y="138257"/>
                  </a:lnTo>
                  <a:lnTo>
                    <a:pt x="253110" y="146411"/>
                  </a:lnTo>
                  <a:lnTo>
                    <a:pt x="244959" y="151908"/>
                  </a:lnTo>
                  <a:lnTo>
                    <a:pt x="234949" y="153923"/>
                  </a:lnTo>
                  <a:lnTo>
                    <a:pt x="25653" y="153923"/>
                  </a:lnTo>
                  <a:lnTo>
                    <a:pt x="15644" y="151908"/>
                  </a:lnTo>
                  <a:lnTo>
                    <a:pt x="7492" y="146411"/>
                  </a:lnTo>
                  <a:lnTo>
                    <a:pt x="2008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  <a:path w="1637030" h="405764">
                  <a:moveTo>
                    <a:pt x="458723" y="277113"/>
                  </a:moveTo>
                  <a:lnTo>
                    <a:pt x="460732" y="267126"/>
                  </a:lnTo>
                  <a:lnTo>
                    <a:pt x="466216" y="258972"/>
                  </a:lnTo>
                  <a:lnTo>
                    <a:pt x="474368" y="253475"/>
                  </a:lnTo>
                  <a:lnTo>
                    <a:pt x="484378" y="251459"/>
                  </a:lnTo>
                  <a:lnTo>
                    <a:pt x="693673" y="251459"/>
                  </a:lnTo>
                  <a:lnTo>
                    <a:pt x="703683" y="253475"/>
                  </a:lnTo>
                  <a:lnTo>
                    <a:pt x="711835" y="258972"/>
                  </a:lnTo>
                  <a:lnTo>
                    <a:pt x="717319" y="267126"/>
                  </a:lnTo>
                  <a:lnTo>
                    <a:pt x="719328" y="277113"/>
                  </a:lnTo>
                  <a:lnTo>
                    <a:pt x="719328" y="379729"/>
                  </a:lnTo>
                  <a:lnTo>
                    <a:pt x="717319" y="389717"/>
                  </a:lnTo>
                  <a:lnTo>
                    <a:pt x="711835" y="397871"/>
                  </a:lnTo>
                  <a:lnTo>
                    <a:pt x="703683" y="403368"/>
                  </a:lnTo>
                  <a:lnTo>
                    <a:pt x="693673" y="405383"/>
                  </a:lnTo>
                  <a:lnTo>
                    <a:pt x="484378" y="405383"/>
                  </a:lnTo>
                  <a:lnTo>
                    <a:pt x="474368" y="403368"/>
                  </a:lnTo>
                  <a:lnTo>
                    <a:pt x="466216" y="397871"/>
                  </a:lnTo>
                  <a:lnTo>
                    <a:pt x="460732" y="389717"/>
                  </a:lnTo>
                  <a:lnTo>
                    <a:pt x="458723" y="379729"/>
                  </a:lnTo>
                  <a:lnTo>
                    <a:pt x="458723" y="277113"/>
                  </a:lnTo>
                  <a:close/>
                </a:path>
                <a:path w="1637030" h="405764">
                  <a:moveTo>
                    <a:pt x="917447" y="25653"/>
                  </a:moveTo>
                  <a:lnTo>
                    <a:pt x="919456" y="15666"/>
                  </a:lnTo>
                  <a:lnTo>
                    <a:pt x="924941" y="7512"/>
                  </a:lnTo>
                  <a:lnTo>
                    <a:pt x="933092" y="2015"/>
                  </a:lnTo>
                  <a:lnTo>
                    <a:pt x="943102" y="0"/>
                  </a:lnTo>
                  <a:lnTo>
                    <a:pt x="1152398" y="0"/>
                  </a:lnTo>
                  <a:lnTo>
                    <a:pt x="1162407" y="2015"/>
                  </a:lnTo>
                  <a:lnTo>
                    <a:pt x="1170559" y="7512"/>
                  </a:lnTo>
                  <a:lnTo>
                    <a:pt x="1176043" y="15666"/>
                  </a:lnTo>
                  <a:lnTo>
                    <a:pt x="1178052" y="25653"/>
                  </a:lnTo>
                  <a:lnTo>
                    <a:pt x="1178052" y="128269"/>
                  </a:lnTo>
                  <a:lnTo>
                    <a:pt x="1176043" y="138257"/>
                  </a:lnTo>
                  <a:lnTo>
                    <a:pt x="1170559" y="146411"/>
                  </a:lnTo>
                  <a:lnTo>
                    <a:pt x="1162407" y="151908"/>
                  </a:lnTo>
                  <a:lnTo>
                    <a:pt x="1152398" y="153923"/>
                  </a:lnTo>
                  <a:lnTo>
                    <a:pt x="943102" y="153923"/>
                  </a:lnTo>
                  <a:lnTo>
                    <a:pt x="933092" y="151908"/>
                  </a:lnTo>
                  <a:lnTo>
                    <a:pt x="924941" y="146411"/>
                  </a:lnTo>
                  <a:lnTo>
                    <a:pt x="919456" y="138257"/>
                  </a:lnTo>
                  <a:lnTo>
                    <a:pt x="917447" y="128269"/>
                  </a:lnTo>
                  <a:lnTo>
                    <a:pt x="917447" y="25653"/>
                  </a:lnTo>
                  <a:close/>
                </a:path>
                <a:path w="1637030" h="405764">
                  <a:moveTo>
                    <a:pt x="1376172" y="277113"/>
                  </a:moveTo>
                  <a:lnTo>
                    <a:pt x="1378180" y="267126"/>
                  </a:lnTo>
                  <a:lnTo>
                    <a:pt x="1383665" y="258972"/>
                  </a:lnTo>
                  <a:lnTo>
                    <a:pt x="1391816" y="253475"/>
                  </a:lnTo>
                  <a:lnTo>
                    <a:pt x="1401825" y="251459"/>
                  </a:lnTo>
                  <a:lnTo>
                    <a:pt x="1611122" y="251459"/>
                  </a:lnTo>
                  <a:lnTo>
                    <a:pt x="1621131" y="253475"/>
                  </a:lnTo>
                  <a:lnTo>
                    <a:pt x="1629283" y="258972"/>
                  </a:lnTo>
                  <a:lnTo>
                    <a:pt x="1634767" y="267126"/>
                  </a:lnTo>
                  <a:lnTo>
                    <a:pt x="1636776" y="277113"/>
                  </a:lnTo>
                  <a:lnTo>
                    <a:pt x="1636776" y="379729"/>
                  </a:lnTo>
                  <a:lnTo>
                    <a:pt x="1634767" y="389717"/>
                  </a:lnTo>
                  <a:lnTo>
                    <a:pt x="1629283" y="397871"/>
                  </a:lnTo>
                  <a:lnTo>
                    <a:pt x="1621131" y="403368"/>
                  </a:lnTo>
                  <a:lnTo>
                    <a:pt x="1611122" y="405383"/>
                  </a:lnTo>
                  <a:lnTo>
                    <a:pt x="1401825" y="405383"/>
                  </a:lnTo>
                  <a:lnTo>
                    <a:pt x="1391816" y="403368"/>
                  </a:lnTo>
                  <a:lnTo>
                    <a:pt x="1383665" y="397871"/>
                  </a:lnTo>
                  <a:lnTo>
                    <a:pt x="1378180" y="389717"/>
                  </a:lnTo>
                  <a:lnTo>
                    <a:pt x="1376172" y="379729"/>
                  </a:lnTo>
                  <a:lnTo>
                    <a:pt x="1376172" y="277113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399032" y="5945632"/>
              <a:ext cx="2033270" cy="301625"/>
            </a:xfrm>
            <a:custGeom>
              <a:avLst/>
              <a:gdLst/>
              <a:ahLst/>
              <a:cxnLst/>
              <a:rect l="l" t="t" r="r" b="b"/>
              <a:pathLst>
                <a:path w="2033270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2033270" h="301625">
                  <a:moveTo>
                    <a:pt x="1115314" y="25400"/>
                  </a:moveTo>
                  <a:lnTo>
                    <a:pt x="1102614" y="19050"/>
                  </a:lnTo>
                  <a:lnTo>
                    <a:pt x="1064514" y="0"/>
                  </a:lnTo>
                  <a:lnTo>
                    <a:pt x="1064514" y="19050"/>
                  </a:lnTo>
                  <a:lnTo>
                    <a:pt x="1012825" y="19050"/>
                  </a:lnTo>
                  <a:lnTo>
                    <a:pt x="1010031" y="21894"/>
                  </a:lnTo>
                  <a:lnTo>
                    <a:pt x="1010031" y="269621"/>
                  </a:lnTo>
                  <a:lnTo>
                    <a:pt x="917448" y="269621"/>
                  </a:lnTo>
                  <a:lnTo>
                    <a:pt x="917448" y="282321"/>
                  </a:lnTo>
                  <a:lnTo>
                    <a:pt x="1019937" y="282321"/>
                  </a:lnTo>
                  <a:lnTo>
                    <a:pt x="1022731" y="279476"/>
                  </a:lnTo>
                  <a:lnTo>
                    <a:pt x="1022731" y="275971"/>
                  </a:lnTo>
                  <a:lnTo>
                    <a:pt x="1022731" y="269621"/>
                  </a:lnTo>
                  <a:lnTo>
                    <a:pt x="1022731" y="31750"/>
                  </a:lnTo>
                  <a:lnTo>
                    <a:pt x="1064514" y="31750"/>
                  </a:lnTo>
                  <a:lnTo>
                    <a:pt x="1064514" y="50800"/>
                  </a:lnTo>
                  <a:lnTo>
                    <a:pt x="1102614" y="31750"/>
                  </a:lnTo>
                  <a:lnTo>
                    <a:pt x="1115314" y="25400"/>
                  </a:lnTo>
                  <a:close/>
                </a:path>
                <a:path w="2033270" h="301625">
                  <a:moveTo>
                    <a:pt x="1574038" y="275958"/>
                  </a:moveTo>
                  <a:lnTo>
                    <a:pt x="1561350" y="269621"/>
                  </a:lnTo>
                  <a:lnTo>
                    <a:pt x="1523238" y="250571"/>
                  </a:lnTo>
                  <a:lnTo>
                    <a:pt x="1523238" y="269621"/>
                  </a:lnTo>
                  <a:lnTo>
                    <a:pt x="1481455" y="269621"/>
                  </a:lnTo>
                  <a:lnTo>
                    <a:pt x="1481455" y="31750"/>
                  </a:lnTo>
                  <a:lnTo>
                    <a:pt x="1481455" y="25400"/>
                  </a:lnTo>
                  <a:lnTo>
                    <a:pt x="1481455" y="21894"/>
                  </a:lnTo>
                  <a:lnTo>
                    <a:pt x="1478661" y="19050"/>
                  </a:lnTo>
                  <a:lnTo>
                    <a:pt x="1376172" y="19050"/>
                  </a:lnTo>
                  <a:lnTo>
                    <a:pt x="1376172" y="31750"/>
                  </a:lnTo>
                  <a:lnTo>
                    <a:pt x="1468755" y="31750"/>
                  </a:lnTo>
                  <a:lnTo>
                    <a:pt x="1468755" y="279476"/>
                  </a:lnTo>
                  <a:lnTo>
                    <a:pt x="1471549" y="282321"/>
                  </a:lnTo>
                  <a:lnTo>
                    <a:pt x="1523238" y="282321"/>
                  </a:lnTo>
                  <a:lnTo>
                    <a:pt x="1523238" y="301371"/>
                  </a:lnTo>
                  <a:lnTo>
                    <a:pt x="1561312" y="282321"/>
                  </a:lnTo>
                  <a:lnTo>
                    <a:pt x="1574038" y="275958"/>
                  </a:lnTo>
                  <a:close/>
                </a:path>
                <a:path w="2033270" h="301625">
                  <a:moveTo>
                    <a:pt x="2032762" y="275336"/>
                  </a:moveTo>
                  <a:lnTo>
                    <a:pt x="2020062" y="268986"/>
                  </a:lnTo>
                  <a:lnTo>
                    <a:pt x="1981962" y="249936"/>
                  </a:lnTo>
                  <a:lnTo>
                    <a:pt x="1981962" y="268986"/>
                  </a:lnTo>
                  <a:lnTo>
                    <a:pt x="1834896" y="268986"/>
                  </a:lnTo>
                  <a:lnTo>
                    <a:pt x="1834896" y="281686"/>
                  </a:lnTo>
                  <a:lnTo>
                    <a:pt x="1981962" y="281686"/>
                  </a:lnTo>
                  <a:lnTo>
                    <a:pt x="1981962" y="300736"/>
                  </a:lnTo>
                  <a:lnTo>
                    <a:pt x="2020062" y="281686"/>
                  </a:lnTo>
                  <a:lnTo>
                    <a:pt x="2032762" y="27533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476487" y="5608320"/>
              <a:ext cx="3206750" cy="151130"/>
            </a:xfrm>
            <a:custGeom>
              <a:avLst/>
              <a:gdLst/>
              <a:ahLst/>
              <a:cxnLst/>
              <a:rect l="l" t="t" r="r" b="b"/>
              <a:pathLst>
                <a:path w="3206750" h="151129">
                  <a:moveTo>
                    <a:pt x="3181350" y="0"/>
                  </a:moveTo>
                  <a:lnTo>
                    <a:pt x="25145" y="0"/>
                  </a:lnTo>
                  <a:lnTo>
                    <a:pt x="15376" y="1975"/>
                  </a:lnTo>
                  <a:lnTo>
                    <a:pt x="7381" y="7362"/>
                  </a:lnTo>
                  <a:lnTo>
                    <a:pt x="1982" y="15355"/>
                  </a:lnTo>
                  <a:lnTo>
                    <a:pt x="0" y="25145"/>
                  </a:lnTo>
                  <a:lnTo>
                    <a:pt x="0" y="125729"/>
                  </a:lnTo>
                  <a:lnTo>
                    <a:pt x="1982" y="135515"/>
                  </a:lnTo>
                  <a:lnTo>
                    <a:pt x="7381" y="143508"/>
                  </a:lnTo>
                  <a:lnTo>
                    <a:pt x="15376" y="148898"/>
                  </a:lnTo>
                  <a:lnTo>
                    <a:pt x="25145" y="150875"/>
                  </a:lnTo>
                  <a:lnTo>
                    <a:pt x="3181350" y="150875"/>
                  </a:lnTo>
                  <a:lnTo>
                    <a:pt x="3191119" y="148898"/>
                  </a:lnTo>
                  <a:lnTo>
                    <a:pt x="3199114" y="143508"/>
                  </a:lnTo>
                  <a:lnTo>
                    <a:pt x="3204513" y="135515"/>
                  </a:lnTo>
                  <a:lnTo>
                    <a:pt x="3206495" y="125729"/>
                  </a:lnTo>
                  <a:lnTo>
                    <a:pt x="3206495" y="25145"/>
                  </a:lnTo>
                  <a:lnTo>
                    <a:pt x="3204513" y="15355"/>
                  </a:lnTo>
                  <a:lnTo>
                    <a:pt x="3199114" y="7362"/>
                  </a:lnTo>
                  <a:lnTo>
                    <a:pt x="3191119" y="1975"/>
                  </a:lnTo>
                  <a:lnTo>
                    <a:pt x="318135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41636" y="5676900"/>
              <a:ext cx="76200" cy="6553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8895588" y="5945632"/>
              <a:ext cx="1115695" cy="301625"/>
            </a:xfrm>
            <a:custGeom>
              <a:avLst/>
              <a:gdLst/>
              <a:ahLst/>
              <a:cxnLst/>
              <a:rect l="l" t="t" r="r" b="b"/>
              <a:pathLst>
                <a:path w="1115695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1115695" h="301625">
                  <a:moveTo>
                    <a:pt x="1115314" y="275958"/>
                  </a:moveTo>
                  <a:lnTo>
                    <a:pt x="1102626" y="269621"/>
                  </a:lnTo>
                  <a:lnTo>
                    <a:pt x="1064514" y="250571"/>
                  </a:lnTo>
                  <a:lnTo>
                    <a:pt x="1064514" y="269621"/>
                  </a:lnTo>
                  <a:lnTo>
                    <a:pt x="1022731" y="269621"/>
                  </a:lnTo>
                  <a:lnTo>
                    <a:pt x="1022731" y="31750"/>
                  </a:lnTo>
                  <a:lnTo>
                    <a:pt x="1022731" y="25400"/>
                  </a:lnTo>
                  <a:lnTo>
                    <a:pt x="1022731" y="21894"/>
                  </a:lnTo>
                  <a:lnTo>
                    <a:pt x="1019937" y="19050"/>
                  </a:lnTo>
                  <a:lnTo>
                    <a:pt x="917448" y="19050"/>
                  </a:lnTo>
                  <a:lnTo>
                    <a:pt x="917448" y="31750"/>
                  </a:lnTo>
                  <a:lnTo>
                    <a:pt x="1010031" y="31750"/>
                  </a:lnTo>
                  <a:lnTo>
                    <a:pt x="1010031" y="279476"/>
                  </a:lnTo>
                  <a:lnTo>
                    <a:pt x="1012825" y="282321"/>
                  </a:lnTo>
                  <a:lnTo>
                    <a:pt x="1064514" y="282321"/>
                  </a:lnTo>
                  <a:lnTo>
                    <a:pt x="1064514" y="301371"/>
                  </a:lnTo>
                  <a:lnTo>
                    <a:pt x="1102588" y="282321"/>
                  </a:lnTo>
                  <a:lnTo>
                    <a:pt x="1115314" y="27595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476487" y="5852159"/>
              <a:ext cx="3206750" cy="492759"/>
            </a:xfrm>
            <a:custGeom>
              <a:avLst/>
              <a:gdLst/>
              <a:ahLst/>
              <a:cxnLst/>
              <a:rect l="l" t="t" r="r" b="b"/>
              <a:pathLst>
                <a:path w="3206750" h="492760">
                  <a:moveTo>
                    <a:pt x="0" y="492251"/>
                  </a:moveTo>
                  <a:lnTo>
                    <a:pt x="3206496" y="492251"/>
                  </a:lnTo>
                  <a:lnTo>
                    <a:pt x="3206496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  <a:path w="3206750" h="492760">
                  <a:moveTo>
                    <a:pt x="123443" y="245363"/>
                  </a:moveTo>
                  <a:lnTo>
                    <a:pt x="3206495" y="245363"/>
                  </a:lnTo>
                  <a:lnTo>
                    <a:pt x="3206495" y="0"/>
                  </a:lnTo>
                  <a:lnTo>
                    <a:pt x="123443" y="0"/>
                  </a:lnTo>
                  <a:lnTo>
                    <a:pt x="123443" y="245363"/>
                  </a:lnTo>
                  <a:close/>
                </a:path>
                <a:path w="3206750" h="492760">
                  <a:moveTo>
                    <a:pt x="0" y="492251"/>
                  </a:moveTo>
                  <a:lnTo>
                    <a:pt x="123444" y="492251"/>
                  </a:lnTo>
                  <a:lnTo>
                    <a:pt x="123444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84209" y="5922136"/>
              <a:ext cx="114554" cy="9779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9092184" y="5893308"/>
              <a:ext cx="262255" cy="154305"/>
            </a:xfrm>
            <a:custGeom>
              <a:avLst/>
              <a:gdLst/>
              <a:ahLst/>
              <a:cxnLst/>
              <a:rect l="l" t="t" r="r" b="b"/>
              <a:pathLst>
                <a:path w="262254" h="154304">
                  <a:moveTo>
                    <a:pt x="0" y="25653"/>
                  </a:moveTo>
                  <a:lnTo>
                    <a:pt x="2008" y="15666"/>
                  </a:lnTo>
                  <a:lnTo>
                    <a:pt x="7493" y="7512"/>
                  </a:lnTo>
                  <a:lnTo>
                    <a:pt x="15644" y="2015"/>
                  </a:lnTo>
                  <a:lnTo>
                    <a:pt x="25654" y="0"/>
                  </a:lnTo>
                  <a:lnTo>
                    <a:pt x="236474" y="0"/>
                  </a:lnTo>
                  <a:lnTo>
                    <a:pt x="246483" y="2015"/>
                  </a:lnTo>
                  <a:lnTo>
                    <a:pt x="254635" y="7512"/>
                  </a:lnTo>
                  <a:lnTo>
                    <a:pt x="260119" y="15666"/>
                  </a:lnTo>
                  <a:lnTo>
                    <a:pt x="262127" y="25653"/>
                  </a:lnTo>
                  <a:lnTo>
                    <a:pt x="262127" y="128269"/>
                  </a:lnTo>
                  <a:lnTo>
                    <a:pt x="260119" y="138257"/>
                  </a:lnTo>
                  <a:lnTo>
                    <a:pt x="254634" y="146411"/>
                  </a:lnTo>
                  <a:lnTo>
                    <a:pt x="246483" y="151908"/>
                  </a:lnTo>
                  <a:lnTo>
                    <a:pt x="236474" y="153923"/>
                  </a:lnTo>
                  <a:lnTo>
                    <a:pt x="25654" y="153923"/>
                  </a:lnTo>
                  <a:lnTo>
                    <a:pt x="15644" y="151908"/>
                  </a:lnTo>
                  <a:lnTo>
                    <a:pt x="7493" y="146411"/>
                  </a:lnTo>
                  <a:lnTo>
                    <a:pt x="2008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75389" y="6163309"/>
              <a:ext cx="133603" cy="11684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9550908" y="5893308"/>
              <a:ext cx="1638300" cy="405765"/>
            </a:xfrm>
            <a:custGeom>
              <a:avLst/>
              <a:gdLst/>
              <a:ahLst/>
              <a:cxnLst/>
              <a:rect l="l" t="t" r="r" b="b"/>
              <a:pathLst>
                <a:path w="1638300" h="405764">
                  <a:moveTo>
                    <a:pt x="0" y="25653"/>
                  </a:moveTo>
                  <a:lnTo>
                    <a:pt x="2008" y="15666"/>
                  </a:lnTo>
                  <a:lnTo>
                    <a:pt x="7493" y="7512"/>
                  </a:lnTo>
                  <a:lnTo>
                    <a:pt x="15644" y="2015"/>
                  </a:lnTo>
                  <a:lnTo>
                    <a:pt x="25653" y="0"/>
                  </a:lnTo>
                  <a:lnTo>
                    <a:pt x="236474" y="0"/>
                  </a:lnTo>
                  <a:lnTo>
                    <a:pt x="246483" y="2015"/>
                  </a:lnTo>
                  <a:lnTo>
                    <a:pt x="254635" y="7512"/>
                  </a:lnTo>
                  <a:lnTo>
                    <a:pt x="260119" y="15666"/>
                  </a:lnTo>
                  <a:lnTo>
                    <a:pt x="262127" y="25653"/>
                  </a:lnTo>
                  <a:lnTo>
                    <a:pt x="262127" y="128269"/>
                  </a:lnTo>
                  <a:lnTo>
                    <a:pt x="260119" y="138257"/>
                  </a:lnTo>
                  <a:lnTo>
                    <a:pt x="254634" y="146411"/>
                  </a:lnTo>
                  <a:lnTo>
                    <a:pt x="246483" y="151908"/>
                  </a:lnTo>
                  <a:lnTo>
                    <a:pt x="236474" y="153923"/>
                  </a:lnTo>
                  <a:lnTo>
                    <a:pt x="25653" y="153923"/>
                  </a:lnTo>
                  <a:lnTo>
                    <a:pt x="15644" y="151908"/>
                  </a:lnTo>
                  <a:lnTo>
                    <a:pt x="7493" y="146411"/>
                  </a:lnTo>
                  <a:lnTo>
                    <a:pt x="2008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  <a:path w="1638300" h="405764">
                  <a:moveTo>
                    <a:pt x="460248" y="277113"/>
                  </a:moveTo>
                  <a:lnTo>
                    <a:pt x="462256" y="267126"/>
                  </a:lnTo>
                  <a:lnTo>
                    <a:pt x="467741" y="258972"/>
                  </a:lnTo>
                  <a:lnTo>
                    <a:pt x="475892" y="253475"/>
                  </a:lnTo>
                  <a:lnTo>
                    <a:pt x="485901" y="251459"/>
                  </a:lnTo>
                  <a:lnTo>
                    <a:pt x="695198" y="251459"/>
                  </a:lnTo>
                  <a:lnTo>
                    <a:pt x="705207" y="253475"/>
                  </a:lnTo>
                  <a:lnTo>
                    <a:pt x="713359" y="258972"/>
                  </a:lnTo>
                  <a:lnTo>
                    <a:pt x="718843" y="267126"/>
                  </a:lnTo>
                  <a:lnTo>
                    <a:pt x="720851" y="277113"/>
                  </a:lnTo>
                  <a:lnTo>
                    <a:pt x="720851" y="379729"/>
                  </a:lnTo>
                  <a:lnTo>
                    <a:pt x="718843" y="389717"/>
                  </a:lnTo>
                  <a:lnTo>
                    <a:pt x="713358" y="397871"/>
                  </a:lnTo>
                  <a:lnTo>
                    <a:pt x="705207" y="403368"/>
                  </a:lnTo>
                  <a:lnTo>
                    <a:pt x="695198" y="405383"/>
                  </a:lnTo>
                  <a:lnTo>
                    <a:pt x="485901" y="405383"/>
                  </a:lnTo>
                  <a:lnTo>
                    <a:pt x="475892" y="403368"/>
                  </a:lnTo>
                  <a:lnTo>
                    <a:pt x="467740" y="397871"/>
                  </a:lnTo>
                  <a:lnTo>
                    <a:pt x="462256" y="389717"/>
                  </a:lnTo>
                  <a:lnTo>
                    <a:pt x="460248" y="379729"/>
                  </a:lnTo>
                  <a:lnTo>
                    <a:pt x="460248" y="277113"/>
                  </a:lnTo>
                  <a:close/>
                </a:path>
                <a:path w="1638300" h="405764">
                  <a:moveTo>
                    <a:pt x="918972" y="25653"/>
                  </a:moveTo>
                  <a:lnTo>
                    <a:pt x="920980" y="15666"/>
                  </a:lnTo>
                  <a:lnTo>
                    <a:pt x="926465" y="7512"/>
                  </a:lnTo>
                  <a:lnTo>
                    <a:pt x="934616" y="2015"/>
                  </a:lnTo>
                  <a:lnTo>
                    <a:pt x="944626" y="0"/>
                  </a:lnTo>
                  <a:lnTo>
                    <a:pt x="1153922" y="0"/>
                  </a:lnTo>
                  <a:lnTo>
                    <a:pt x="1163931" y="2015"/>
                  </a:lnTo>
                  <a:lnTo>
                    <a:pt x="1172083" y="7512"/>
                  </a:lnTo>
                  <a:lnTo>
                    <a:pt x="1177567" y="15666"/>
                  </a:lnTo>
                  <a:lnTo>
                    <a:pt x="1179576" y="25653"/>
                  </a:lnTo>
                  <a:lnTo>
                    <a:pt x="1179576" y="128269"/>
                  </a:lnTo>
                  <a:lnTo>
                    <a:pt x="1177567" y="138257"/>
                  </a:lnTo>
                  <a:lnTo>
                    <a:pt x="1172082" y="146411"/>
                  </a:lnTo>
                  <a:lnTo>
                    <a:pt x="1163931" y="151908"/>
                  </a:lnTo>
                  <a:lnTo>
                    <a:pt x="1153922" y="153923"/>
                  </a:lnTo>
                  <a:lnTo>
                    <a:pt x="944626" y="153923"/>
                  </a:lnTo>
                  <a:lnTo>
                    <a:pt x="934616" y="151908"/>
                  </a:lnTo>
                  <a:lnTo>
                    <a:pt x="926464" y="146411"/>
                  </a:lnTo>
                  <a:lnTo>
                    <a:pt x="920980" y="138257"/>
                  </a:lnTo>
                  <a:lnTo>
                    <a:pt x="918972" y="128269"/>
                  </a:lnTo>
                  <a:lnTo>
                    <a:pt x="918972" y="25653"/>
                  </a:lnTo>
                  <a:close/>
                </a:path>
                <a:path w="1638300" h="405764">
                  <a:moveTo>
                    <a:pt x="1377696" y="277113"/>
                  </a:moveTo>
                  <a:lnTo>
                    <a:pt x="1379704" y="267126"/>
                  </a:lnTo>
                  <a:lnTo>
                    <a:pt x="1385189" y="258972"/>
                  </a:lnTo>
                  <a:lnTo>
                    <a:pt x="1393340" y="253475"/>
                  </a:lnTo>
                  <a:lnTo>
                    <a:pt x="1403350" y="251459"/>
                  </a:lnTo>
                  <a:lnTo>
                    <a:pt x="1612646" y="251459"/>
                  </a:lnTo>
                  <a:lnTo>
                    <a:pt x="1622655" y="253475"/>
                  </a:lnTo>
                  <a:lnTo>
                    <a:pt x="1630807" y="258972"/>
                  </a:lnTo>
                  <a:lnTo>
                    <a:pt x="1636291" y="267126"/>
                  </a:lnTo>
                  <a:lnTo>
                    <a:pt x="1638300" y="277113"/>
                  </a:lnTo>
                  <a:lnTo>
                    <a:pt x="1638300" y="379729"/>
                  </a:lnTo>
                  <a:lnTo>
                    <a:pt x="1636291" y="389717"/>
                  </a:lnTo>
                  <a:lnTo>
                    <a:pt x="1630806" y="397871"/>
                  </a:lnTo>
                  <a:lnTo>
                    <a:pt x="1622655" y="403368"/>
                  </a:lnTo>
                  <a:lnTo>
                    <a:pt x="1612646" y="405383"/>
                  </a:lnTo>
                  <a:lnTo>
                    <a:pt x="1403350" y="405383"/>
                  </a:lnTo>
                  <a:lnTo>
                    <a:pt x="1393340" y="403368"/>
                  </a:lnTo>
                  <a:lnTo>
                    <a:pt x="1385188" y="397871"/>
                  </a:lnTo>
                  <a:lnTo>
                    <a:pt x="1379704" y="389717"/>
                  </a:lnTo>
                  <a:lnTo>
                    <a:pt x="1377696" y="379729"/>
                  </a:lnTo>
                  <a:lnTo>
                    <a:pt x="1377696" y="277113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354312" y="5945632"/>
              <a:ext cx="2033270" cy="301625"/>
            </a:xfrm>
            <a:custGeom>
              <a:avLst/>
              <a:gdLst/>
              <a:ahLst/>
              <a:cxnLst/>
              <a:rect l="l" t="t" r="r" b="b"/>
              <a:pathLst>
                <a:path w="2033270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2033270" h="301625">
                  <a:moveTo>
                    <a:pt x="1115314" y="25400"/>
                  </a:moveTo>
                  <a:lnTo>
                    <a:pt x="1102614" y="19050"/>
                  </a:lnTo>
                  <a:lnTo>
                    <a:pt x="1064514" y="0"/>
                  </a:lnTo>
                  <a:lnTo>
                    <a:pt x="1064514" y="19050"/>
                  </a:lnTo>
                  <a:lnTo>
                    <a:pt x="1012825" y="19050"/>
                  </a:lnTo>
                  <a:lnTo>
                    <a:pt x="1010031" y="21894"/>
                  </a:lnTo>
                  <a:lnTo>
                    <a:pt x="1010031" y="269621"/>
                  </a:lnTo>
                  <a:lnTo>
                    <a:pt x="917448" y="269621"/>
                  </a:lnTo>
                  <a:lnTo>
                    <a:pt x="917448" y="282321"/>
                  </a:lnTo>
                  <a:lnTo>
                    <a:pt x="1019937" y="282321"/>
                  </a:lnTo>
                  <a:lnTo>
                    <a:pt x="1022731" y="279476"/>
                  </a:lnTo>
                  <a:lnTo>
                    <a:pt x="1022731" y="275971"/>
                  </a:lnTo>
                  <a:lnTo>
                    <a:pt x="1022731" y="269621"/>
                  </a:lnTo>
                  <a:lnTo>
                    <a:pt x="1022731" y="31750"/>
                  </a:lnTo>
                  <a:lnTo>
                    <a:pt x="1064514" y="31750"/>
                  </a:lnTo>
                  <a:lnTo>
                    <a:pt x="1064514" y="50800"/>
                  </a:lnTo>
                  <a:lnTo>
                    <a:pt x="1102614" y="31750"/>
                  </a:lnTo>
                  <a:lnTo>
                    <a:pt x="1115314" y="25400"/>
                  </a:lnTo>
                  <a:close/>
                </a:path>
                <a:path w="2033270" h="301625">
                  <a:moveTo>
                    <a:pt x="1574038" y="275958"/>
                  </a:moveTo>
                  <a:lnTo>
                    <a:pt x="1561350" y="269621"/>
                  </a:lnTo>
                  <a:lnTo>
                    <a:pt x="1523238" y="250571"/>
                  </a:lnTo>
                  <a:lnTo>
                    <a:pt x="1523238" y="269621"/>
                  </a:lnTo>
                  <a:lnTo>
                    <a:pt x="1481455" y="269621"/>
                  </a:lnTo>
                  <a:lnTo>
                    <a:pt x="1481455" y="31750"/>
                  </a:lnTo>
                  <a:lnTo>
                    <a:pt x="1481455" y="25400"/>
                  </a:lnTo>
                  <a:lnTo>
                    <a:pt x="1481455" y="21894"/>
                  </a:lnTo>
                  <a:lnTo>
                    <a:pt x="1478661" y="19050"/>
                  </a:lnTo>
                  <a:lnTo>
                    <a:pt x="1376172" y="19050"/>
                  </a:lnTo>
                  <a:lnTo>
                    <a:pt x="1376172" y="31750"/>
                  </a:lnTo>
                  <a:lnTo>
                    <a:pt x="1468755" y="31750"/>
                  </a:lnTo>
                  <a:lnTo>
                    <a:pt x="1468755" y="279476"/>
                  </a:lnTo>
                  <a:lnTo>
                    <a:pt x="1471549" y="282321"/>
                  </a:lnTo>
                  <a:lnTo>
                    <a:pt x="1523238" y="282321"/>
                  </a:lnTo>
                  <a:lnTo>
                    <a:pt x="1523238" y="301371"/>
                  </a:lnTo>
                  <a:lnTo>
                    <a:pt x="1561312" y="282321"/>
                  </a:lnTo>
                  <a:lnTo>
                    <a:pt x="1574038" y="275958"/>
                  </a:lnTo>
                  <a:close/>
                </a:path>
                <a:path w="2033270" h="301625">
                  <a:moveTo>
                    <a:pt x="2032762" y="275336"/>
                  </a:moveTo>
                  <a:lnTo>
                    <a:pt x="2020062" y="268986"/>
                  </a:lnTo>
                  <a:lnTo>
                    <a:pt x="1981962" y="249936"/>
                  </a:lnTo>
                  <a:lnTo>
                    <a:pt x="1981962" y="268986"/>
                  </a:lnTo>
                  <a:lnTo>
                    <a:pt x="1834896" y="268986"/>
                  </a:lnTo>
                  <a:lnTo>
                    <a:pt x="1834896" y="281686"/>
                  </a:lnTo>
                  <a:lnTo>
                    <a:pt x="1981962" y="281686"/>
                  </a:lnTo>
                  <a:lnTo>
                    <a:pt x="1981962" y="300736"/>
                  </a:lnTo>
                  <a:lnTo>
                    <a:pt x="2020062" y="281686"/>
                  </a:lnTo>
                  <a:lnTo>
                    <a:pt x="2032762" y="27533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888986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6" y="196850"/>
                  </a:lnTo>
                  <a:lnTo>
                    <a:pt x="402336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888986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1291" y="5067300"/>
              <a:ext cx="76200" cy="64007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8562594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5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5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562594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5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5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6424" y="5067300"/>
              <a:ext cx="74675" cy="64007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9912858" y="491718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361442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1442" y="236219"/>
                  </a:lnTo>
                  <a:lnTo>
                    <a:pt x="376755" y="233122"/>
                  </a:lnTo>
                  <a:lnTo>
                    <a:pt x="389270" y="224678"/>
                  </a:lnTo>
                  <a:lnTo>
                    <a:pt x="397714" y="212163"/>
                  </a:lnTo>
                  <a:lnTo>
                    <a:pt x="400812" y="196850"/>
                  </a:lnTo>
                  <a:lnTo>
                    <a:pt x="400812" y="39369"/>
                  </a:lnTo>
                  <a:lnTo>
                    <a:pt x="397714" y="24056"/>
                  </a:lnTo>
                  <a:lnTo>
                    <a:pt x="389270" y="11541"/>
                  </a:lnTo>
                  <a:lnTo>
                    <a:pt x="376755" y="3097"/>
                  </a:lnTo>
                  <a:lnTo>
                    <a:pt x="36144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912858" y="491718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1442" y="0"/>
                  </a:lnTo>
                  <a:lnTo>
                    <a:pt x="376755" y="3097"/>
                  </a:lnTo>
                  <a:lnTo>
                    <a:pt x="389270" y="11541"/>
                  </a:lnTo>
                  <a:lnTo>
                    <a:pt x="397714" y="24056"/>
                  </a:lnTo>
                  <a:lnTo>
                    <a:pt x="400812" y="39369"/>
                  </a:lnTo>
                  <a:lnTo>
                    <a:pt x="400812" y="196850"/>
                  </a:lnTo>
                  <a:lnTo>
                    <a:pt x="397714" y="212163"/>
                  </a:lnTo>
                  <a:lnTo>
                    <a:pt x="389270" y="224678"/>
                  </a:lnTo>
                  <a:lnTo>
                    <a:pt x="376755" y="233122"/>
                  </a:lnTo>
                  <a:lnTo>
                    <a:pt x="361442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75163" y="5067300"/>
              <a:ext cx="74675" cy="64007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058646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5" y="0"/>
                  </a:moveTo>
                  <a:lnTo>
                    <a:pt x="39369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69" y="236219"/>
                  </a:lnTo>
                  <a:lnTo>
                    <a:pt x="362965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58646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69" y="0"/>
                  </a:lnTo>
                  <a:lnTo>
                    <a:pt x="362965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5" y="236219"/>
                  </a:lnTo>
                  <a:lnTo>
                    <a:pt x="39369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48772" y="5067300"/>
              <a:ext cx="76200" cy="6400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923772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23772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00032" y="5067300"/>
              <a:ext cx="76200" cy="6400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12615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12615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23903" y="5067300"/>
              <a:ext cx="74675" cy="64007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805422" y="1992629"/>
              <a:ext cx="4878705" cy="283845"/>
            </a:xfrm>
            <a:custGeom>
              <a:avLst/>
              <a:gdLst/>
              <a:ahLst/>
              <a:cxnLst/>
              <a:rect l="l" t="t" r="r" b="b"/>
              <a:pathLst>
                <a:path w="4878705" h="283844">
                  <a:moveTo>
                    <a:pt x="4831080" y="0"/>
                  </a:moveTo>
                  <a:lnTo>
                    <a:pt x="47244" y="0"/>
                  </a:lnTo>
                  <a:lnTo>
                    <a:pt x="28878" y="3720"/>
                  </a:lnTo>
                  <a:lnTo>
                    <a:pt x="13858" y="13858"/>
                  </a:lnTo>
                  <a:lnTo>
                    <a:pt x="3720" y="28878"/>
                  </a:lnTo>
                  <a:lnTo>
                    <a:pt x="0" y="47244"/>
                  </a:lnTo>
                  <a:lnTo>
                    <a:pt x="0" y="236220"/>
                  </a:lnTo>
                  <a:lnTo>
                    <a:pt x="3720" y="254585"/>
                  </a:lnTo>
                  <a:lnTo>
                    <a:pt x="13858" y="269605"/>
                  </a:lnTo>
                  <a:lnTo>
                    <a:pt x="28878" y="279743"/>
                  </a:lnTo>
                  <a:lnTo>
                    <a:pt x="47244" y="283464"/>
                  </a:lnTo>
                  <a:lnTo>
                    <a:pt x="4831080" y="283464"/>
                  </a:lnTo>
                  <a:lnTo>
                    <a:pt x="4849445" y="279743"/>
                  </a:lnTo>
                  <a:lnTo>
                    <a:pt x="4864465" y="269605"/>
                  </a:lnTo>
                  <a:lnTo>
                    <a:pt x="4874603" y="254585"/>
                  </a:lnTo>
                  <a:lnTo>
                    <a:pt x="4878324" y="236220"/>
                  </a:lnTo>
                  <a:lnTo>
                    <a:pt x="4878324" y="47244"/>
                  </a:lnTo>
                  <a:lnTo>
                    <a:pt x="4874603" y="28878"/>
                  </a:lnTo>
                  <a:lnTo>
                    <a:pt x="4864465" y="13858"/>
                  </a:lnTo>
                  <a:lnTo>
                    <a:pt x="4849445" y="3720"/>
                  </a:lnTo>
                  <a:lnTo>
                    <a:pt x="4831080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805422" y="1992629"/>
              <a:ext cx="4878705" cy="283845"/>
            </a:xfrm>
            <a:custGeom>
              <a:avLst/>
              <a:gdLst/>
              <a:ahLst/>
              <a:cxnLst/>
              <a:rect l="l" t="t" r="r" b="b"/>
              <a:pathLst>
                <a:path w="4878705" h="283844">
                  <a:moveTo>
                    <a:pt x="0" y="47244"/>
                  </a:moveTo>
                  <a:lnTo>
                    <a:pt x="3720" y="28878"/>
                  </a:lnTo>
                  <a:lnTo>
                    <a:pt x="13858" y="13858"/>
                  </a:lnTo>
                  <a:lnTo>
                    <a:pt x="28878" y="3720"/>
                  </a:lnTo>
                  <a:lnTo>
                    <a:pt x="47244" y="0"/>
                  </a:lnTo>
                  <a:lnTo>
                    <a:pt x="4831080" y="0"/>
                  </a:lnTo>
                  <a:lnTo>
                    <a:pt x="4849445" y="3720"/>
                  </a:lnTo>
                  <a:lnTo>
                    <a:pt x="4864465" y="13858"/>
                  </a:lnTo>
                  <a:lnTo>
                    <a:pt x="4874603" y="28878"/>
                  </a:lnTo>
                  <a:lnTo>
                    <a:pt x="4878324" y="47244"/>
                  </a:lnTo>
                  <a:lnTo>
                    <a:pt x="4878324" y="236220"/>
                  </a:lnTo>
                  <a:lnTo>
                    <a:pt x="4874603" y="254585"/>
                  </a:lnTo>
                  <a:lnTo>
                    <a:pt x="4864465" y="269605"/>
                  </a:lnTo>
                  <a:lnTo>
                    <a:pt x="4849445" y="279743"/>
                  </a:lnTo>
                  <a:lnTo>
                    <a:pt x="4831080" y="283464"/>
                  </a:lnTo>
                  <a:lnTo>
                    <a:pt x="47244" y="283464"/>
                  </a:lnTo>
                  <a:lnTo>
                    <a:pt x="28878" y="279743"/>
                  </a:lnTo>
                  <a:lnTo>
                    <a:pt x="13858" y="269605"/>
                  </a:lnTo>
                  <a:lnTo>
                    <a:pt x="3720" y="254585"/>
                  </a:lnTo>
                  <a:lnTo>
                    <a:pt x="0" y="236220"/>
                  </a:lnTo>
                  <a:lnTo>
                    <a:pt x="0" y="47244"/>
                  </a:lnTo>
                  <a:close/>
                </a:path>
              </a:pathLst>
            </a:custGeom>
            <a:ln w="25400">
              <a:solidFill>
                <a:srgbClr val="B4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23494" y="1992629"/>
              <a:ext cx="4876800" cy="283845"/>
            </a:xfrm>
            <a:custGeom>
              <a:avLst/>
              <a:gdLst/>
              <a:ahLst/>
              <a:cxnLst/>
              <a:rect l="l" t="t" r="r" b="b"/>
              <a:pathLst>
                <a:path w="4876800" h="283844">
                  <a:moveTo>
                    <a:pt x="4829556" y="0"/>
                  </a:moveTo>
                  <a:lnTo>
                    <a:pt x="47243" y="0"/>
                  </a:lnTo>
                  <a:lnTo>
                    <a:pt x="28851" y="3720"/>
                  </a:lnTo>
                  <a:lnTo>
                    <a:pt x="13835" y="13858"/>
                  </a:lnTo>
                  <a:lnTo>
                    <a:pt x="3711" y="28878"/>
                  </a:lnTo>
                  <a:lnTo>
                    <a:pt x="0" y="47244"/>
                  </a:lnTo>
                  <a:lnTo>
                    <a:pt x="0" y="236220"/>
                  </a:lnTo>
                  <a:lnTo>
                    <a:pt x="3711" y="254585"/>
                  </a:lnTo>
                  <a:lnTo>
                    <a:pt x="13835" y="269605"/>
                  </a:lnTo>
                  <a:lnTo>
                    <a:pt x="28851" y="279743"/>
                  </a:lnTo>
                  <a:lnTo>
                    <a:pt x="47243" y="283464"/>
                  </a:lnTo>
                  <a:lnTo>
                    <a:pt x="4829556" y="283464"/>
                  </a:lnTo>
                  <a:lnTo>
                    <a:pt x="4847921" y="279743"/>
                  </a:lnTo>
                  <a:lnTo>
                    <a:pt x="4862941" y="269605"/>
                  </a:lnTo>
                  <a:lnTo>
                    <a:pt x="4873079" y="254585"/>
                  </a:lnTo>
                  <a:lnTo>
                    <a:pt x="4876800" y="236220"/>
                  </a:lnTo>
                  <a:lnTo>
                    <a:pt x="4876800" y="47244"/>
                  </a:lnTo>
                  <a:lnTo>
                    <a:pt x="4873079" y="28878"/>
                  </a:lnTo>
                  <a:lnTo>
                    <a:pt x="4862941" y="13858"/>
                  </a:lnTo>
                  <a:lnTo>
                    <a:pt x="4847921" y="3720"/>
                  </a:lnTo>
                  <a:lnTo>
                    <a:pt x="4829556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23494" y="1992629"/>
              <a:ext cx="4876800" cy="283845"/>
            </a:xfrm>
            <a:custGeom>
              <a:avLst/>
              <a:gdLst/>
              <a:ahLst/>
              <a:cxnLst/>
              <a:rect l="l" t="t" r="r" b="b"/>
              <a:pathLst>
                <a:path w="4876800" h="283844">
                  <a:moveTo>
                    <a:pt x="0" y="47244"/>
                  </a:moveTo>
                  <a:lnTo>
                    <a:pt x="3711" y="28878"/>
                  </a:lnTo>
                  <a:lnTo>
                    <a:pt x="13835" y="13858"/>
                  </a:lnTo>
                  <a:lnTo>
                    <a:pt x="28851" y="3720"/>
                  </a:lnTo>
                  <a:lnTo>
                    <a:pt x="47243" y="0"/>
                  </a:lnTo>
                  <a:lnTo>
                    <a:pt x="4829556" y="0"/>
                  </a:lnTo>
                  <a:lnTo>
                    <a:pt x="4847921" y="3720"/>
                  </a:lnTo>
                  <a:lnTo>
                    <a:pt x="4862941" y="13858"/>
                  </a:lnTo>
                  <a:lnTo>
                    <a:pt x="4873079" y="28878"/>
                  </a:lnTo>
                  <a:lnTo>
                    <a:pt x="4876800" y="47244"/>
                  </a:lnTo>
                  <a:lnTo>
                    <a:pt x="4876800" y="236220"/>
                  </a:lnTo>
                  <a:lnTo>
                    <a:pt x="4873079" y="254585"/>
                  </a:lnTo>
                  <a:lnTo>
                    <a:pt x="4862941" y="269605"/>
                  </a:lnTo>
                  <a:lnTo>
                    <a:pt x="4847921" y="279743"/>
                  </a:lnTo>
                  <a:lnTo>
                    <a:pt x="4829556" y="283464"/>
                  </a:lnTo>
                  <a:lnTo>
                    <a:pt x="47243" y="283464"/>
                  </a:lnTo>
                  <a:lnTo>
                    <a:pt x="28851" y="279743"/>
                  </a:lnTo>
                  <a:lnTo>
                    <a:pt x="13835" y="269605"/>
                  </a:lnTo>
                  <a:lnTo>
                    <a:pt x="3711" y="254585"/>
                  </a:lnTo>
                  <a:lnTo>
                    <a:pt x="0" y="236220"/>
                  </a:lnTo>
                  <a:lnTo>
                    <a:pt x="0" y="47244"/>
                  </a:lnTo>
                  <a:close/>
                </a:path>
              </a:pathLst>
            </a:custGeom>
            <a:ln w="19050">
              <a:solidFill>
                <a:srgbClr val="6D04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6805421" y="2401061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99060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780"/>
              </a:spcBef>
            </a:pPr>
            <a:r>
              <a:rPr sz="1200" spc="-5" dirty="0">
                <a:latin typeface="Arial MT"/>
                <a:cs typeface="Arial MT"/>
              </a:rPr>
              <a:t>Sales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8050530" y="2852166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133985" marR="127000" indent="65405">
              <a:lnSpc>
                <a:spcPct val="100000"/>
              </a:lnSpc>
              <a:spcBef>
                <a:spcPts val="65"/>
              </a:spcBef>
            </a:pPr>
            <a:r>
              <a:rPr sz="1200" spc="-5" dirty="0">
                <a:latin typeface="Arial MT"/>
                <a:cs typeface="Arial MT"/>
              </a:rPr>
              <a:t>Sourcing </a:t>
            </a:r>
            <a:r>
              <a:rPr sz="1200" dirty="0">
                <a:latin typeface="Arial MT"/>
                <a:cs typeface="Arial MT"/>
              </a:rPr>
              <a:t>&amp;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</a:t>
            </a:r>
            <a:r>
              <a:rPr sz="1200" spc="-5" dirty="0">
                <a:latin typeface="Arial MT"/>
                <a:cs typeface="Arial MT"/>
              </a:rPr>
              <a:t>rocure</a:t>
            </a:r>
            <a:r>
              <a:rPr sz="1200" dirty="0">
                <a:latin typeface="Arial MT"/>
                <a:cs typeface="Arial MT"/>
              </a:rPr>
              <a:t>m</a:t>
            </a:r>
            <a:r>
              <a:rPr sz="1200" spc="-15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n</a:t>
            </a:r>
            <a:r>
              <a:rPr sz="1200" dirty="0">
                <a:latin typeface="Arial MT"/>
                <a:cs typeface="Arial MT"/>
              </a:rPr>
              <a:t>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050530" y="2401061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126364" marR="112395" indent="-7620">
              <a:lnSpc>
                <a:spcPct val="100000"/>
              </a:lnSpc>
              <a:spcBef>
                <a:spcPts val="65"/>
              </a:spcBef>
            </a:pPr>
            <a:r>
              <a:rPr sz="1200" dirty="0">
                <a:latin typeface="Arial MT"/>
                <a:cs typeface="Arial MT"/>
              </a:rPr>
              <a:t>S</a:t>
            </a:r>
            <a:r>
              <a:rPr sz="1200" spc="-5" dirty="0">
                <a:latin typeface="Arial MT"/>
                <a:cs typeface="Arial MT"/>
              </a:rPr>
              <a:t>upply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5" dirty="0">
                <a:latin typeface="Arial MT"/>
                <a:cs typeface="Arial MT"/>
              </a:rPr>
              <a:t>in  Mana</a:t>
            </a:r>
            <a:r>
              <a:rPr sz="1200" spc="-15" dirty="0">
                <a:latin typeface="Arial MT"/>
                <a:cs typeface="Arial MT"/>
              </a:rPr>
              <a:t>g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m</a:t>
            </a:r>
            <a:r>
              <a:rPr sz="1200" spc="-1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9295638" y="2401061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9906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780"/>
              </a:spcBef>
            </a:pPr>
            <a:r>
              <a:rPr sz="1200" spc="-5" dirty="0">
                <a:latin typeface="Arial MT"/>
                <a:cs typeface="Arial MT"/>
              </a:rPr>
              <a:t>Finance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805421" y="2852166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785"/>
              </a:spcBef>
            </a:pPr>
            <a:r>
              <a:rPr sz="1200" spc="-5" dirty="0">
                <a:latin typeface="Arial MT"/>
                <a:cs typeface="Arial MT"/>
              </a:rPr>
              <a:t>Marketing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9295638" y="2852166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785"/>
              </a:spcBef>
            </a:pPr>
            <a:r>
              <a:rPr sz="1200" spc="-5" dirty="0">
                <a:latin typeface="Arial MT"/>
                <a:cs typeface="Arial MT"/>
              </a:rPr>
              <a:t>Manufacturing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0540745" y="2401061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165735" marR="156210" indent="202565">
              <a:lnSpc>
                <a:spcPct val="100000"/>
              </a:lnSpc>
              <a:spcBef>
                <a:spcPts val="65"/>
              </a:spcBef>
            </a:pPr>
            <a:r>
              <a:rPr sz="1200" spc="-5" dirty="0">
                <a:latin typeface="Arial MT"/>
                <a:cs typeface="Arial MT"/>
              </a:rPr>
              <a:t>R&amp;D </a:t>
            </a:r>
            <a:r>
              <a:rPr sz="1200" dirty="0">
                <a:latin typeface="Arial MT"/>
                <a:cs typeface="Arial MT"/>
              </a:rPr>
              <a:t>/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n</a:t>
            </a:r>
            <a:r>
              <a:rPr sz="1200" spc="-15" dirty="0">
                <a:latin typeface="Arial MT"/>
                <a:cs typeface="Arial MT"/>
              </a:rPr>
              <a:t>g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er</a:t>
            </a:r>
            <a:r>
              <a:rPr sz="1200" spc="-15" dirty="0">
                <a:latin typeface="Arial MT"/>
                <a:cs typeface="Arial MT"/>
              </a:rPr>
              <a:t>in</a:t>
            </a:r>
            <a:r>
              <a:rPr sz="1200" spc="-5" dirty="0">
                <a:latin typeface="Arial MT"/>
                <a:cs typeface="Arial MT"/>
              </a:rPr>
              <a:t>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0540745" y="2852166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1200" dirty="0">
                <a:latin typeface="Arial MT"/>
                <a:cs typeface="Arial MT"/>
              </a:rPr>
              <a:t>…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482078" y="3499865"/>
            <a:ext cx="4201795" cy="2393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5"/>
              </a:spcBef>
            </a:pPr>
            <a:r>
              <a:rPr sz="1200" spc="-5" dirty="0">
                <a:latin typeface="Arial MT"/>
                <a:cs typeface="Arial MT"/>
              </a:rPr>
              <a:t>Sourcing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&amp;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Procurement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481316" y="3813047"/>
            <a:ext cx="995680" cy="393700"/>
          </a:xfrm>
          <a:prstGeom prst="rect">
            <a:avLst/>
          </a:prstGeom>
          <a:ln w="12700">
            <a:solidFill>
              <a:srgbClr val="FFB503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75"/>
              </a:spcBef>
            </a:pPr>
            <a:r>
              <a:rPr sz="1200" spc="-5" dirty="0">
                <a:latin typeface="Arial MT"/>
                <a:cs typeface="Arial MT"/>
              </a:rPr>
              <a:t>Planning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&amp;</a:t>
            </a:r>
            <a:endParaRPr sz="1200">
              <a:latin typeface="Arial MT"/>
              <a:cs typeface="Arial MT"/>
            </a:endParaRPr>
          </a:p>
          <a:p>
            <a:pPr marL="197485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Sourcing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549640" y="3813047"/>
            <a:ext cx="996950" cy="393700"/>
          </a:xfrm>
          <a:prstGeom prst="rect">
            <a:avLst/>
          </a:prstGeom>
          <a:ln w="12700">
            <a:solidFill>
              <a:srgbClr val="FFB503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795"/>
              </a:spcBef>
            </a:pPr>
            <a:r>
              <a:rPr sz="1200" dirty="0">
                <a:latin typeface="Arial MT"/>
                <a:cs typeface="Arial MT"/>
              </a:rPr>
              <a:t>Procurement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9619488" y="3813047"/>
            <a:ext cx="995680" cy="393700"/>
          </a:xfrm>
          <a:prstGeom prst="rect">
            <a:avLst/>
          </a:prstGeom>
          <a:ln w="12700">
            <a:solidFill>
              <a:srgbClr val="FFB503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75"/>
              </a:spcBef>
            </a:pPr>
            <a:r>
              <a:rPr sz="1200" spc="-5" dirty="0">
                <a:latin typeface="Arial MT"/>
                <a:cs typeface="Arial MT"/>
              </a:rPr>
              <a:t>Supplier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latin typeface="Arial MT"/>
                <a:cs typeface="Arial MT"/>
              </a:rPr>
              <a:t>Management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0687811" y="3813047"/>
            <a:ext cx="995680" cy="393700"/>
          </a:xfrm>
          <a:prstGeom prst="rect">
            <a:avLst/>
          </a:prstGeom>
          <a:ln w="12700">
            <a:solidFill>
              <a:srgbClr val="FFB503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795"/>
              </a:spcBef>
            </a:pPr>
            <a:r>
              <a:rPr sz="1200" dirty="0">
                <a:latin typeface="Arial MT"/>
                <a:cs typeface="Arial MT"/>
              </a:rPr>
              <a:t>…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7888223" y="4450079"/>
            <a:ext cx="3794760" cy="239395"/>
          </a:xfrm>
          <a:prstGeom prst="rect">
            <a:avLst/>
          </a:prstGeom>
          <a:ln w="12700">
            <a:solidFill>
              <a:srgbClr val="FFB503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209675">
              <a:lnSpc>
                <a:spcPct val="100000"/>
              </a:lnSpc>
              <a:spcBef>
                <a:spcPts val="190"/>
              </a:spcBef>
            </a:pPr>
            <a:r>
              <a:rPr sz="1200" spc="-5" dirty="0">
                <a:latin typeface="Arial MT"/>
                <a:cs typeface="Arial MT"/>
              </a:rPr>
              <a:t>Planning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&amp;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Sourcing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07898" y="1254633"/>
            <a:ext cx="10067925" cy="993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(end-to-end)</a:t>
            </a:r>
            <a:r>
              <a:rPr sz="1600" spc="5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view and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functional (capability)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view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need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match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at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level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modular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processes</a:t>
            </a:r>
            <a:endParaRPr sz="1600" dirty="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combined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picture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enables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business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user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consistently navigate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by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activity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role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description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 dirty="0">
              <a:latin typeface="Arial MT"/>
              <a:cs typeface="Arial MT"/>
            </a:endParaRPr>
          </a:p>
          <a:p>
            <a:pPr marL="356235">
              <a:lnSpc>
                <a:spcPct val="100000"/>
              </a:lnSpc>
              <a:tabLst>
                <a:tab pos="7418705" algn="l"/>
              </a:tabLst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End-to-end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journeys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(operations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view)	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Operating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(functional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view)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2" grpId="0" animBg="1"/>
      <p:bldP spid="23" grpId="0"/>
      <p:bldP spid="29" grpId="0"/>
      <p:bldP spid="30" grpId="0" animBg="1"/>
      <p:bldP spid="31" grpId="0"/>
      <p:bldP spid="32" grpId="0" animBg="1"/>
      <p:bldP spid="33" grpId="0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313118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organizational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setup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0911" y="1635617"/>
            <a:ext cx="2029344" cy="20110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36631" y="1635617"/>
            <a:ext cx="2029460" cy="2011045"/>
            <a:chOff x="1036631" y="1635617"/>
            <a:chExt cx="2029460" cy="20110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631" y="1635617"/>
              <a:ext cx="2029344" cy="20110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49502" y="1954529"/>
              <a:ext cx="1363980" cy="1385570"/>
            </a:xfrm>
            <a:custGeom>
              <a:avLst/>
              <a:gdLst/>
              <a:ahLst/>
              <a:cxnLst/>
              <a:rect l="l" t="t" r="r" b="b"/>
              <a:pathLst>
                <a:path w="1363980" h="1385570">
                  <a:moveTo>
                    <a:pt x="328803" y="675894"/>
                  </a:moveTo>
                  <a:lnTo>
                    <a:pt x="79692" y="675894"/>
                  </a:lnTo>
                  <a:lnTo>
                    <a:pt x="117729" y="642620"/>
                  </a:lnTo>
                  <a:lnTo>
                    <a:pt x="122288" y="636600"/>
                  </a:lnTo>
                  <a:lnTo>
                    <a:pt x="124142" y="629539"/>
                  </a:lnTo>
                  <a:lnTo>
                    <a:pt x="123228" y="622300"/>
                  </a:lnTo>
                  <a:lnTo>
                    <a:pt x="119507" y="615696"/>
                  </a:lnTo>
                  <a:lnTo>
                    <a:pt x="113474" y="611136"/>
                  </a:lnTo>
                  <a:lnTo>
                    <a:pt x="106426" y="609282"/>
                  </a:lnTo>
                  <a:lnTo>
                    <a:pt x="99174" y="610196"/>
                  </a:lnTo>
                  <a:lnTo>
                    <a:pt x="92583" y="613918"/>
                  </a:lnTo>
                  <a:lnTo>
                    <a:pt x="0" y="694944"/>
                  </a:lnTo>
                  <a:lnTo>
                    <a:pt x="92583" y="775970"/>
                  </a:lnTo>
                  <a:lnTo>
                    <a:pt x="99174" y="779703"/>
                  </a:lnTo>
                  <a:lnTo>
                    <a:pt x="106426" y="780605"/>
                  </a:lnTo>
                  <a:lnTo>
                    <a:pt x="113474" y="778764"/>
                  </a:lnTo>
                  <a:lnTo>
                    <a:pt x="119507" y="774192"/>
                  </a:lnTo>
                  <a:lnTo>
                    <a:pt x="123228" y="767600"/>
                  </a:lnTo>
                  <a:lnTo>
                    <a:pt x="124142" y="760361"/>
                  </a:lnTo>
                  <a:lnTo>
                    <a:pt x="122288" y="753300"/>
                  </a:lnTo>
                  <a:lnTo>
                    <a:pt x="117729" y="747268"/>
                  </a:lnTo>
                  <a:lnTo>
                    <a:pt x="79692" y="713994"/>
                  </a:lnTo>
                  <a:lnTo>
                    <a:pt x="328803" y="713994"/>
                  </a:lnTo>
                  <a:lnTo>
                    <a:pt x="328803" y="675894"/>
                  </a:lnTo>
                  <a:close/>
                </a:path>
                <a:path w="1363980" h="1385570">
                  <a:moveTo>
                    <a:pt x="457962" y="976503"/>
                  </a:moveTo>
                  <a:lnTo>
                    <a:pt x="432181" y="948436"/>
                  </a:lnTo>
                  <a:lnTo>
                    <a:pt x="236270" y="1128229"/>
                  </a:lnTo>
                  <a:lnTo>
                    <a:pt x="241808" y="1077849"/>
                  </a:lnTo>
                  <a:lnTo>
                    <a:pt x="241134" y="1070343"/>
                  </a:lnTo>
                  <a:lnTo>
                    <a:pt x="237756" y="1063904"/>
                  </a:lnTo>
                  <a:lnTo>
                    <a:pt x="232206" y="1059192"/>
                  </a:lnTo>
                  <a:lnTo>
                    <a:pt x="225044" y="1056894"/>
                  </a:lnTo>
                  <a:lnTo>
                    <a:pt x="217462" y="1057579"/>
                  </a:lnTo>
                  <a:lnTo>
                    <a:pt x="210972" y="1060958"/>
                  </a:lnTo>
                  <a:lnTo>
                    <a:pt x="206248" y="1066546"/>
                  </a:lnTo>
                  <a:lnTo>
                    <a:pt x="203962" y="1073785"/>
                  </a:lnTo>
                  <a:lnTo>
                    <a:pt x="190500" y="1195959"/>
                  </a:lnTo>
                  <a:lnTo>
                    <a:pt x="313550" y="1193165"/>
                  </a:lnTo>
                  <a:lnTo>
                    <a:pt x="320878" y="1191488"/>
                  </a:lnTo>
                  <a:lnTo>
                    <a:pt x="322262" y="1190498"/>
                  </a:lnTo>
                  <a:lnTo>
                    <a:pt x="326834" y="1187246"/>
                  </a:lnTo>
                  <a:lnTo>
                    <a:pt x="330771" y="1181074"/>
                  </a:lnTo>
                  <a:lnTo>
                    <a:pt x="332105" y="1173607"/>
                  </a:lnTo>
                  <a:lnTo>
                    <a:pt x="330415" y="1166228"/>
                  </a:lnTo>
                  <a:lnTo>
                    <a:pt x="326199" y="1160297"/>
                  </a:lnTo>
                  <a:lnTo>
                    <a:pt x="320065" y="1156373"/>
                  </a:lnTo>
                  <a:lnTo>
                    <a:pt x="312674" y="1155065"/>
                  </a:lnTo>
                  <a:lnTo>
                    <a:pt x="261962" y="1156284"/>
                  </a:lnTo>
                  <a:lnTo>
                    <a:pt x="457962" y="976503"/>
                  </a:lnTo>
                  <a:close/>
                </a:path>
                <a:path w="1363980" h="1385570">
                  <a:moveTo>
                    <a:pt x="459105" y="448818"/>
                  </a:moveTo>
                  <a:lnTo>
                    <a:pt x="255625" y="258457"/>
                  </a:lnTo>
                  <a:lnTo>
                    <a:pt x="306070" y="260096"/>
                  </a:lnTo>
                  <a:lnTo>
                    <a:pt x="313537" y="258864"/>
                  </a:lnTo>
                  <a:lnTo>
                    <a:pt x="319722" y="254990"/>
                  </a:lnTo>
                  <a:lnTo>
                    <a:pt x="323989" y="249059"/>
                  </a:lnTo>
                  <a:lnTo>
                    <a:pt x="325755" y="241681"/>
                  </a:lnTo>
                  <a:lnTo>
                    <a:pt x="324510" y="234213"/>
                  </a:lnTo>
                  <a:lnTo>
                    <a:pt x="184404" y="217932"/>
                  </a:lnTo>
                  <a:lnTo>
                    <a:pt x="196723" y="340360"/>
                  </a:lnTo>
                  <a:lnTo>
                    <a:pt x="198920" y="347573"/>
                  </a:lnTo>
                  <a:lnTo>
                    <a:pt x="203555" y="353212"/>
                  </a:lnTo>
                  <a:lnTo>
                    <a:pt x="209981" y="356666"/>
                  </a:lnTo>
                  <a:lnTo>
                    <a:pt x="217551" y="357378"/>
                  </a:lnTo>
                  <a:lnTo>
                    <a:pt x="224739" y="355180"/>
                  </a:lnTo>
                  <a:lnTo>
                    <a:pt x="230339" y="350545"/>
                  </a:lnTo>
                  <a:lnTo>
                    <a:pt x="233794" y="344119"/>
                  </a:lnTo>
                  <a:lnTo>
                    <a:pt x="234569" y="336550"/>
                  </a:lnTo>
                  <a:lnTo>
                    <a:pt x="229552" y="286232"/>
                  </a:lnTo>
                  <a:lnTo>
                    <a:pt x="433070" y="476631"/>
                  </a:lnTo>
                  <a:lnTo>
                    <a:pt x="459105" y="448818"/>
                  </a:lnTo>
                  <a:close/>
                </a:path>
                <a:path w="1363980" h="1385570">
                  <a:moveTo>
                    <a:pt x="788225" y="1278775"/>
                  </a:moveTo>
                  <a:lnTo>
                    <a:pt x="786371" y="1271714"/>
                  </a:lnTo>
                  <a:lnTo>
                    <a:pt x="781812" y="1265682"/>
                  </a:lnTo>
                  <a:lnTo>
                    <a:pt x="775208" y="1261960"/>
                  </a:lnTo>
                  <a:lnTo>
                    <a:pt x="767969" y="1261046"/>
                  </a:lnTo>
                  <a:lnTo>
                    <a:pt x="760907" y="1262900"/>
                  </a:lnTo>
                  <a:lnTo>
                    <a:pt x="754888" y="1267460"/>
                  </a:lnTo>
                  <a:lnTo>
                    <a:pt x="721614" y="1305496"/>
                  </a:lnTo>
                  <a:lnTo>
                    <a:pt x="721614" y="1056894"/>
                  </a:lnTo>
                  <a:lnTo>
                    <a:pt x="683514" y="1056894"/>
                  </a:lnTo>
                  <a:lnTo>
                    <a:pt x="683514" y="1305496"/>
                  </a:lnTo>
                  <a:lnTo>
                    <a:pt x="650240" y="1267460"/>
                  </a:lnTo>
                  <a:lnTo>
                    <a:pt x="644207" y="1262900"/>
                  </a:lnTo>
                  <a:lnTo>
                    <a:pt x="637159" y="1261046"/>
                  </a:lnTo>
                  <a:lnTo>
                    <a:pt x="629907" y="1261960"/>
                  </a:lnTo>
                  <a:lnTo>
                    <a:pt x="623316" y="1265682"/>
                  </a:lnTo>
                  <a:lnTo>
                    <a:pt x="618744" y="1271714"/>
                  </a:lnTo>
                  <a:lnTo>
                    <a:pt x="616889" y="1278775"/>
                  </a:lnTo>
                  <a:lnTo>
                    <a:pt x="617804" y="1286014"/>
                  </a:lnTo>
                  <a:lnTo>
                    <a:pt x="621538" y="1292606"/>
                  </a:lnTo>
                  <a:lnTo>
                    <a:pt x="702564" y="1385189"/>
                  </a:lnTo>
                  <a:lnTo>
                    <a:pt x="727900" y="1356233"/>
                  </a:lnTo>
                  <a:lnTo>
                    <a:pt x="783590" y="1292606"/>
                  </a:lnTo>
                  <a:lnTo>
                    <a:pt x="787311" y="1286014"/>
                  </a:lnTo>
                  <a:lnTo>
                    <a:pt x="788225" y="1278775"/>
                  </a:lnTo>
                  <a:close/>
                </a:path>
                <a:path w="1363980" h="1385570">
                  <a:moveTo>
                    <a:pt x="789749" y="106426"/>
                  </a:moveTo>
                  <a:lnTo>
                    <a:pt x="788835" y="99187"/>
                  </a:lnTo>
                  <a:lnTo>
                    <a:pt x="785114" y="92583"/>
                  </a:lnTo>
                  <a:lnTo>
                    <a:pt x="729424" y="28956"/>
                  </a:lnTo>
                  <a:lnTo>
                    <a:pt x="704088" y="0"/>
                  </a:lnTo>
                  <a:lnTo>
                    <a:pt x="623062" y="92583"/>
                  </a:lnTo>
                  <a:lnTo>
                    <a:pt x="619328" y="99187"/>
                  </a:lnTo>
                  <a:lnTo>
                    <a:pt x="618413" y="106426"/>
                  </a:lnTo>
                  <a:lnTo>
                    <a:pt x="620268" y="113487"/>
                  </a:lnTo>
                  <a:lnTo>
                    <a:pt x="624840" y="119507"/>
                  </a:lnTo>
                  <a:lnTo>
                    <a:pt x="631431" y="123240"/>
                  </a:lnTo>
                  <a:lnTo>
                    <a:pt x="638683" y="124142"/>
                  </a:lnTo>
                  <a:lnTo>
                    <a:pt x="645731" y="122301"/>
                  </a:lnTo>
                  <a:lnTo>
                    <a:pt x="651764" y="117729"/>
                  </a:lnTo>
                  <a:lnTo>
                    <a:pt x="685038" y="79705"/>
                  </a:lnTo>
                  <a:lnTo>
                    <a:pt x="685038" y="327914"/>
                  </a:lnTo>
                  <a:lnTo>
                    <a:pt x="723138" y="327914"/>
                  </a:lnTo>
                  <a:lnTo>
                    <a:pt x="723138" y="79705"/>
                  </a:lnTo>
                  <a:lnTo>
                    <a:pt x="756412" y="117729"/>
                  </a:lnTo>
                  <a:lnTo>
                    <a:pt x="762431" y="122301"/>
                  </a:lnTo>
                  <a:lnTo>
                    <a:pt x="769493" y="124142"/>
                  </a:lnTo>
                  <a:lnTo>
                    <a:pt x="776732" y="123240"/>
                  </a:lnTo>
                  <a:lnTo>
                    <a:pt x="783336" y="119507"/>
                  </a:lnTo>
                  <a:lnTo>
                    <a:pt x="787895" y="113487"/>
                  </a:lnTo>
                  <a:lnTo>
                    <a:pt x="789749" y="106426"/>
                  </a:lnTo>
                  <a:close/>
                </a:path>
                <a:path w="1363980" h="1385570">
                  <a:moveTo>
                    <a:pt x="1201420" y="188976"/>
                  </a:moveTo>
                  <a:lnTo>
                    <a:pt x="1078865" y="199390"/>
                  </a:lnTo>
                  <a:lnTo>
                    <a:pt x="1061466" y="219964"/>
                  </a:lnTo>
                  <a:lnTo>
                    <a:pt x="1063561" y="227190"/>
                  </a:lnTo>
                  <a:lnTo>
                    <a:pt x="1068120" y="232841"/>
                  </a:lnTo>
                  <a:lnTo>
                    <a:pt x="1074496" y="236385"/>
                  </a:lnTo>
                  <a:lnTo>
                    <a:pt x="1082040" y="237236"/>
                  </a:lnTo>
                  <a:lnTo>
                    <a:pt x="1132509" y="232981"/>
                  </a:lnTo>
                  <a:lnTo>
                    <a:pt x="943864" y="428371"/>
                  </a:lnTo>
                  <a:lnTo>
                    <a:pt x="971296" y="454787"/>
                  </a:lnTo>
                  <a:lnTo>
                    <a:pt x="1159814" y="259524"/>
                  </a:lnTo>
                  <a:lnTo>
                    <a:pt x="1157351" y="310007"/>
                  </a:lnTo>
                  <a:lnTo>
                    <a:pt x="1158481" y="317500"/>
                  </a:lnTo>
                  <a:lnTo>
                    <a:pt x="1162265" y="323748"/>
                  </a:lnTo>
                  <a:lnTo>
                    <a:pt x="1168095" y="328104"/>
                  </a:lnTo>
                  <a:lnTo>
                    <a:pt x="1175385" y="329946"/>
                  </a:lnTo>
                  <a:lnTo>
                    <a:pt x="1182890" y="328815"/>
                  </a:lnTo>
                  <a:lnTo>
                    <a:pt x="1189177" y="325031"/>
                  </a:lnTo>
                  <a:lnTo>
                    <a:pt x="1193571" y="319201"/>
                  </a:lnTo>
                  <a:lnTo>
                    <a:pt x="1195451" y="311912"/>
                  </a:lnTo>
                  <a:lnTo>
                    <a:pt x="1201039" y="196596"/>
                  </a:lnTo>
                  <a:lnTo>
                    <a:pt x="1201420" y="188976"/>
                  </a:lnTo>
                  <a:close/>
                </a:path>
                <a:path w="1363980" h="1385570">
                  <a:moveTo>
                    <a:pt x="1225550" y="1208913"/>
                  </a:moveTo>
                  <a:lnTo>
                    <a:pt x="1225156" y="1201420"/>
                  </a:lnTo>
                  <a:lnTo>
                    <a:pt x="1219200" y="1085977"/>
                  </a:lnTo>
                  <a:lnTo>
                    <a:pt x="1217333" y="1078699"/>
                  </a:lnTo>
                  <a:lnTo>
                    <a:pt x="1212938" y="1072870"/>
                  </a:lnTo>
                  <a:lnTo>
                    <a:pt x="1206690" y="1069086"/>
                  </a:lnTo>
                  <a:lnTo>
                    <a:pt x="1199261" y="1067943"/>
                  </a:lnTo>
                  <a:lnTo>
                    <a:pt x="1191895" y="1069873"/>
                  </a:lnTo>
                  <a:lnTo>
                    <a:pt x="1186053" y="1074267"/>
                  </a:lnTo>
                  <a:lnTo>
                    <a:pt x="1182293" y="1080516"/>
                  </a:lnTo>
                  <a:lnTo>
                    <a:pt x="1181227" y="1088009"/>
                  </a:lnTo>
                  <a:lnTo>
                    <a:pt x="1183754" y="1138466"/>
                  </a:lnTo>
                  <a:lnTo>
                    <a:pt x="978789" y="927100"/>
                  </a:lnTo>
                  <a:lnTo>
                    <a:pt x="951484" y="953643"/>
                  </a:lnTo>
                  <a:lnTo>
                    <a:pt x="1156296" y="1164958"/>
                  </a:lnTo>
                  <a:lnTo>
                    <a:pt x="1106043" y="1160780"/>
                  </a:lnTo>
                  <a:lnTo>
                    <a:pt x="1098499" y="1161719"/>
                  </a:lnTo>
                  <a:lnTo>
                    <a:pt x="1092136" y="1165313"/>
                  </a:lnTo>
                  <a:lnTo>
                    <a:pt x="1087564" y="1171016"/>
                  </a:lnTo>
                  <a:lnTo>
                    <a:pt x="1085469" y="1178306"/>
                  </a:lnTo>
                  <a:lnTo>
                    <a:pt x="1086345" y="1185799"/>
                  </a:lnTo>
                  <a:lnTo>
                    <a:pt x="1089926" y="1192161"/>
                  </a:lnTo>
                  <a:lnTo>
                    <a:pt x="1095629" y="1196708"/>
                  </a:lnTo>
                  <a:lnTo>
                    <a:pt x="1102868" y="1198753"/>
                  </a:lnTo>
                  <a:lnTo>
                    <a:pt x="1225550" y="1208913"/>
                  </a:lnTo>
                  <a:close/>
                </a:path>
                <a:path w="1363980" h="1385570">
                  <a:moveTo>
                    <a:pt x="1363853" y="678180"/>
                  </a:moveTo>
                  <a:lnTo>
                    <a:pt x="1342085" y="659130"/>
                  </a:lnTo>
                  <a:lnTo>
                    <a:pt x="1271270" y="597154"/>
                  </a:lnTo>
                  <a:lnTo>
                    <a:pt x="1264640" y="593432"/>
                  </a:lnTo>
                  <a:lnTo>
                    <a:pt x="1239659" y="612775"/>
                  </a:lnTo>
                  <a:lnTo>
                    <a:pt x="1241539" y="619836"/>
                  </a:lnTo>
                  <a:lnTo>
                    <a:pt x="1246124" y="625856"/>
                  </a:lnTo>
                  <a:lnTo>
                    <a:pt x="1284135" y="659130"/>
                  </a:lnTo>
                  <a:lnTo>
                    <a:pt x="1067562" y="659130"/>
                  </a:lnTo>
                  <a:lnTo>
                    <a:pt x="1067562" y="697230"/>
                  </a:lnTo>
                  <a:lnTo>
                    <a:pt x="1284135" y="697230"/>
                  </a:lnTo>
                  <a:lnTo>
                    <a:pt x="1246124" y="730504"/>
                  </a:lnTo>
                  <a:lnTo>
                    <a:pt x="1241539" y="736536"/>
                  </a:lnTo>
                  <a:lnTo>
                    <a:pt x="1239659" y="743597"/>
                  </a:lnTo>
                  <a:lnTo>
                    <a:pt x="1240561" y="750836"/>
                  </a:lnTo>
                  <a:lnTo>
                    <a:pt x="1244346" y="757428"/>
                  </a:lnTo>
                  <a:lnTo>
                    <a:pt x="1250315" y="762000"/>
                  </a:lnTo>
                  <a:lnTo>
                    <a:pt x="1257376" y="763841"/>
                  </a:lnTo>
                  <a:lnTo>
                    <a:pt x="1264640" y="762939"/>
                  </a:lnTo>
                  <a:lnTo>
                    <a:pt x="1271270" y="759206"/>
                  </a:lnTo>
                  <a:lnTo>
                    <a:pt x="1342085" y="697230"/>
                  </a:lnTo>
                  <a:lnTo>
                    <a:pt x="1363853" y="6781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1555" y="4125058"/>
            <a:ext cx="2973705" cy="144081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spc="-5" dirty="0">
                <a:latin typeface="Arial MT"/>
                <a:cs typeface="Arial MT"/>
              </a:rPr>
              <a:t>Decentral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approach</a:t>
            </a:r>
            <a:endParaRPr sz="1800" dirty="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A small center of excellence of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team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 experts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who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collaborate closely </a:t>
            </a:r>
            <a:r>
              <a:rPr sz="1600" spc="-10" dirty="0">
                <a:latin typeface="Arial MT"/>
                <a:cs typeface="Arial MT"/>
              </a:rPr>
              <a:t>with </a:t>
            </a:r>
            <a:r>
              <a:rPr sz="1600" spc="-5" dirty="0">
                <a:latin typeface="Arial MT"/>
                <a:cs typeface="Arial MT"/>
              </a:rPr>
              <a:t>the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business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users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42538" y="4135316"/>
            <a:ext cx="2892425" cy="144081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spc="-5" dirty="0">
                <a:latin typeface="Arial MT"/>
                <a:cs typeface="Arial MT"/>
              </a:rPr>
              <a:t>Central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Approach</a:t>
            </a:r>
            <a:endParaRPr sz="1800" dirty="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A large team of process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experts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who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 consultants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behalf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business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576" y="164338"/>
            <a:ext cx="4710824" cy="6617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67000"/>
                    </a14:imgEffect>
                    <a14:imgEffect>
                      <a14:brightnessContrast bright="-7000" contras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4963" y="-36443"/>
            <a:ext cx="5133145" cy="7543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218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5540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Common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key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roles</a:t>
            </a:r>
            <a:r>
              <a:rPr spc="-5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(example)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6897" y="1713107"/>
            <a:ext cx="830167" cy="135303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8571" y="3211829"/>
            <a:ext cx="1823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Process</a:t>
            </a:r>
            <a:r>
              <a:rPr sz="1800" b="1" spc="-50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spc="5" dirty="0">
                <a:solidFill>
                  <a:srgbClr val="970A82"/>
                </a:solidFill>
                <a:latin typeface="Arial"/>
                <a:cs typeface="Arial"/>
              </a:rPr>
              <a:t>Owners</a:t>
            </a:r>
            <a:endParaRPr sz="18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177" y="2380691"/>
            <a:ext cx="1177490" cy="131175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23619" y="3801871"/>
            <a:ext cx="15494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70A82"/>
                </a:solidFill>
                <a:latin typeface="Arial"/>
                <a:cs typeface="Arial"/>
              </a:rPr>
              <a:t>Chief</a:t>
            </a:r>
            <a:r>
              <a:rPr sz="1800" b="1" spc="-55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Process</a:t>
            </a:r>
            <a:endParaRPr sz="1800" dirty="0">
              <a:solidFill>
                <a:srgbClr val="970A82"/>
              </a:solidFill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</a:pPr>
            <a:r>
              <a:rPr sz="1800" b="1" dirty="0">
                <a:solidFill>
                  <a:srgbClr val="970A82"/>
                </a:solidFill>
                <a:latin typeface="Arial"/>
                <a:cs typeface="Arial"/>
              </a:rPr>
              <a:t>Officer</a:t>
            </a:r>
            <a:endParaRPr sz="18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7871" y="1676487"/>
            <a:ext cx="911759" cy="13989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053196" y="3212719"/>
            <a:ext cx="1943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 marR="5080" indent="-1397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Process</a:t>
            </a:r>
            <a:r>
              <a:rPr sz="1800" b="1" spc="-25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Experts</a:t>
            </a:r>
            <a:r>
              <a:rPr sz="1800" b="1" spc="-25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70A82"/>
                </a:solidFill>
                <a:latin typeface="Arial"/>
                <a:cs typeface="Arial"/>
              </a:rPr>
              <a:t>/ </a:t>
            </a:r>
            <a:r>
              <a:rPr sz="1800" b="1" spc="-484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Process</a:t>
            </a:r>
            <a:r>
              <a:rPr sz="1800" b="1" spc="-45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Manager</a:t>
            </a:r>
            <a:endParaRPr sz="18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36669" y="4307493"/>
            <a:ext cx="1311756" cy="110536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581013" y="5623356"/>
            <a:ext cx="1205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826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Center </a:t>
            </a:r>
            <a:r>
              <a:rPr sz="1800" b="1" dirty="0">
                <a:solidFill>
                  <a:srgbClr val="970A82"/>
                </a:solidFill>
                <a:latin typeface="Arial"/>
                <a:cs typeface="Arial"/>
              </a:rPr>
              <a:t>of </a:t>
            </a:r>
            <a:r>
              <a:rPr sz="1800" b="1" spc="5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970A82"/>
                </a:solidFill>
                <a:latin typeface="Arial"/>
                <a:cs typeface="Arial"/>
              </a:rPr>
              <a:t>x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c</a:t>
            </a:r>
            <a:r>
              <a:rPr sz="1800" b="1" spc="-15" dirty="0">
                <a:solidFill>
                  <a:srgbClr val="970A82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970A82"/>
                </a:solidFill>
                <a:latin typeface="Arial"/>
                <a:cs typeface="Arial"/>
              </a:rPr>
              <a:t>l</a:t>
            </a:r>
            <a:r>
              <a:rPr sz="1800" b="1" spc="5" dirty="0">
                <a:solidFill>
                  <a:srgbClr val="970A82"/>
                </a:solidFill>
                <a:latin typeface="Arial"/>
                <a:cs typeface="Arial"/>
              </a:rPr>
              <a:t>l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en</a:t>
            </a:r>
            <a:r>
              <a:rPr sz="1800" b="1" spc="-15" dirty="0">
                <a:solidFill>
                  <a:srgbClr val="970A82"/>
                </a:solidFill>
                <a:latin typeface="Arial"/>
                <a:cs typeface="Arial"/>
              </a:rPr>
              <a:t>c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e</a:t>
            </a:r>
            <a:endParaRPr sz="18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52572" y="4354635"/>
            <a:ext cx="1438655" cy="108242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862452" y="5626709"/>
            <a:ext cx="181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Process</a:t>
            </a:r>
            <a:r>
              <a:rPr sz="1800" b="1" spc="-65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70A82"/>
                </a:solidFill>
                <a:latin typeface="Arial"/>
                <a:cs typeface="Arial"/>
              </a:rPr>
              <a:t>Council</a:t>
            </a:r>
            <a:endParaRPr sz="18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50711" y="4272077"/>
            <a:ext cx="1334689" cy="119709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679305" y="5622747"/>
            <a:ext cx="1485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Process</a:t>
            </a:r>
            <a:r>
              <a:rPr sz="1800" b="1" spc="-60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User</a:t>
            </a:r>
            <a:endParaRPr sz="18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  <p:bldP spid="9" grpId="0"/>
      <p:bldP spid="11" grpId="0"/>
      <p:bldP spid="13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449897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15" dirty="0">
                <a:solidFill>
                  <a:srgbClr val="EFAB00"/>
                </a:solidFill>
              </a:rPr>
              <a:t>Training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enablement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of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key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roles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288" y="1196516"/>
            <a:ext cx="4465955" cy="508889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600" b="1" spc="-5" dirty="0">
                <a:solidFill>
                  <a:srgbClr val="EFAB00"/>
                </a:solidFill>
                <a:latin typeface="Arial"/>
                <a:cs typeface="Arial"/>
              </a:rPr>
              <a:t>Identification</a:t>
            </a:r>
            <a:endParaRPr sz="1600" dirty="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Management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(deep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dive)</a:t>
            </a:r>
            <a:endParaRPr sz="14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dirty="0">
                <a:latin typeface="Arial MT"/>
                <a:cs typeface="Arial MT"/>
              </a:rPr>
              <a:t>Understanding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Lean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Six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Sigma</a:t>
            </a: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Discovery</a:t>
            </a:r>
            <a:endParaRPr sz="1600" dirty="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spc="-5" dirty="0">
                <a:latin typeface="Arial MT"/>
                <a:cs typeface="Arial MT"/>
              </a:rPr>
              <a:t>How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execute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workshops</a:t>
            </a:r>
            <a:endParaRPr sz="14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spc="-5" dirty="0">
                <a:latin typeface="Arial MT"/>
                <a:cs typeface="Arial MT"/>
              </a:rPr>
              <a:t>How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understand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</a:t>
            </a:r>
          </a:p>
          <a:p>
            <a:pPr marL="193675" indent="-181610">
              <a:lnSpc>
                <a:spcPct val="100000"/>
              </a:lnSpc>
              <a:spcBef>
                <a:spcPts val="4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dirty="0">
                <a:latin typeface="Arial MT"/>
                <a:cs typeface="Arial MT"/>
              </a:rPr>
              <a:t>How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model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analyze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processes</a:t>
            </a: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Analysis</a:t>
            </a:r>
            <a:endParaRPr sz="1600" dirty="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spc="-5" dirty="0">
                <a:latin typeface="Arial MT"/>
                <a:cs typeface="Arial MT"/>
              </a:rPr>
              <a:t>Understanding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performance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indicators</a:t>
            </a:r>
          </a:p>
          <a:p>
            <a:pPr marL="193675" indent="-181610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spc="-5" dirty="0">
                <a:latin typeface="Arial MT"/>
                <a:cs typeface="Arial MT"/>
              </a:rPr>
              <a:t>Interpreting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performance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indicators</a:t>
            </a: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600" b="1" spc="-5" dirty="0">
                <a:solidFill>
                  <a:srgbClr val="EFAB00"/>
                </a:solidFill>
                <a:latin typeface="Arial"/>
                <a:cs typeface="Arial"/>
              </a:rPr>
              <a:t>Redesign</a:t>
            </a:r>
            <a:endParaRPr sz="1600" dirty="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improvement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(simplification,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automation,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etc.)</a:t>
            </a: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600" b="1" spc="-5" dirty="0">
                <a:solidFill>
                  <a:srgbClr val="EFAB00"/>
                </a:solidFill>
                <a:latin typeface="Arial"/>
                <a:cs typeface="Arial"/>
              </a:rPr>
              <a:t>Implementation</a:t>
            </a:r>
            <a:endParaRPr sz="1600" dirty="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spc="-5" dirty="0">
                <a:latin typeface="Arial MT"/>
                <a:cs typeface="Arial MT"/>
              </a:rPr>
              <a:t>Leading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change</a:t>
            </a:r>
            <a:endParaRPr sz="14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spc="-5" dirty="0">
                <a:latin typeface="Arial MT"/>
                <a:cs typeface="Arial MT"/>
              </a:rPr>
              <a:t>How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communicate</a:t>
            </a:r>
            <a:endParaRPr sz="1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600" b="1" spc="-5" dirty="0">
                <a:solidFill>
                  <a:srgbClr val="EFAB00"/>
                </a:solidFill>
                <a:latin typeface="Arial"/>
                <a:cs typeface="Arial"/>
              </a:rPr>
              <a:t>Monitoring</a:t>
            </a:r>
            <a:r>
              <a:rPr sz="16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EFAB00"/>
                </a:solidFill>
                <a:latin typeface="Arial"/>
                <a:cs typeface="Arial"/>
              </a:rPr>
              <a:t>&amp;</a:t>
            </a:r>
            <a:r>
              <a:rPr sz="16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EFAB00"/>
                </a:solidFill>
                <a:latin typeface="Arial"/>
                <a:cs typeface="Arial"/>
              </a:rPr>
              <a:t>Controlling</a:t>
            </a:r>
            <a:endParaRPr sz="1600" dirty="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spc="-5" dirty="0">
                <a:latin typeface="Arial MT"/>
                <a:cs typeface="Arial MT"/>
              </a:rPr>
              <a:t>Leading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continuous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improvement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31202" y="2675382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72118" y="2081529"/>
            <a:ext cx="1416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architecture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47580" y="2663697"/>
            <a:ext cx="9410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As-is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20298" y="4726381"/>
            <a:ext cx="1157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Insights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</a:t>
            </a:r>
            <a:r>
              <a:rPr sz="1200" spc="-5" dirty="0">
                <a:latin typeface="Arial MT"/>
                <a:cs typeface="Arial MT"/>
              </a:rPr>
              <a:t>eaknesse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impact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0326" y="6007709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To-be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0428" y="4726381"/>
            <a:ext cx="781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E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dirty="0">
                <a:latin typeface="Arial MT"/>
                <a:cs typeface="Arial MT"/>
              </a:rPr>
              <a:t>ecutable 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dirty="0">
                <a:latin typeface="Arial MT"/>
                <a:cs typeface="Arial MT"/>
              </a:rPr>
              <a:t> 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1376" y="2664714"/>
            <a:ext cx="1234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Conformance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performance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insights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606540" y="2027682"/>
            <a:ext cx="3729990" cy="3797300"/>
            <a:chOff x="6606540" y="2027682"/>
            <a:chExt cx="3729990" cy="3797300"/>
          </a:xfrm>
        </p:grpSpPr>
        <p:sp>
          <p:nvSpPr>
            <p:cNvPr id="12" name="object 12"/>
            <p:cNvSpPr/>
            <p:nvPr/>
          </p:nvSpPr>
          <p:spPr>
            <a:xfrm>
              <a:off x="10266680" y="3370580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325" y="0"/>
                  </a:moveTo>
                  <a:lnTo>
                    <a:pt x="0" y="39370"/>
                  </a:lnTo>
                  <a:lnTo>
                    <a:pt x="69596" y="80010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54796" y="2659380"/>
              <a:ext cx="83820" cy="99060"/>
            </a:xfrm>
            <a:custGeom>
              <a:avLst/>
              <a:gdLst/>
              <a:ahLst/>
              <a:cxnLst/>
              <a:rect l="l" t="t" r="r" b="b"/>
              <a:pathLst>
                <a:path w="83820" h="99060">
                  <a:moveTo>
                    <a:pt x="8382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83820" y="9906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13775" y="267246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444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40524" y="4492752"/>
              <a:ext cx="268605" cy="172720"/>
            </a:xfrm>
            <a:custGeom>
              <a:avLst/>
              <a:gdLst/>
              <a:ahLst/>
              <a:cxnLst/>
              <a:rect l="l" t="t" r="r" b="b"/>
              <a:pathLst>
                <a:path w="268604" h="172720">
                  <a:moveTo>
                    <a:pt x="26822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268224" y="172212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44664" y="4620386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59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59" h="1204595">
                  <a:moveTo>
                    <a:pt x="1000506" y="1138936"/>
                  </a:moveTo>
                  <a:lnTo>
                    <a:pt x="919988" y="1141666"/>
                  </a:lnTo>
                  <a:lnTo>
                    <a:pt x="970534" y="1204391"/>
                  </a:lnTo>
                  <a:lnTo>
                    <a:pt x="1000506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828" y="3518916"/>
              <a:ext cx="574548" cy="50901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606540" y="4020311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59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913114" y="2027682"/>
              <a:ext cx="76200" cy="368300"/>
            </a:xfrm>
            <a:custGeom>
              <a:avLst/>
              <a:gdLst/>
              <a:ahLst/>
              <a:cxnLst/>
              <a:rect l="l" t="t" r="r" b="b"/>
              <a:pathLst>
                <a:path w="76200" h="368300">
                  <a:moveTo>
                    <a:pt x="25400" y="291718"/>
                  </a:moveTo>
                  <a:lnTo>
                    <a:pt x="0" y="291718"/>
                  </a:lnTo>
                  <a:lnTo>
                    <a:pt x="38100" y="367918"/>
                  </a:lnTo>
                  <a:lnTo>
                    <a:pt x="69850" y="304418"/>
                  </a:lnTo>
                  <a:lnTo>
                    <a:pt x="25400" y="304418"/>
                  </a:lnTo>
                  <a:lnTo>
                    <a:pt x="25400" y="291718"/>
                  </a:lnTo>
                  <a:close/>
                </a:path>
                <a:path w="76200" h="368300">
                  <a:moveTo>
                    <a:pt x="50800" y="0"/>
                  </a:moveTo>
                  <a:lnTo>
                    <a:pt x="25400" y="0"/>
                  </a:lnTo>
                  <a:lnTo>
                    <a:pt x="25400" y="304418"/>
                  </a:lnTo>
                  <a:lnTo>
                    <a:pt x="50800" y="304418"/>
                  </a:lnTo>
                  <a:lnTo>
                    <a:pt x="50800" y="0"/>
                  </a:lnTo>
                  <a:close/>
                </a:path>
                <a:path w="76200" h="368300">
                  <a:moveTo>
                    <a:pt x="76200" y="291718"/>
                  </a:moveTo>
                  <a:lnTo>
                    <a:pt x="50800" y="291718"/>
                  </a:lnTo>
                  <a:lnTo>
                    <a:pt x="50800" y="304418"/>
                  </a:lnTo>
                  <a:lnTo>
                    <a:pt x="69850" y="304418"/>
                  </a:lnTo>
                  <a:lnTo>
                    <a:pt x="76200" y="291718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778243" y="4004564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5" dirty="0">
                <a:latin typeface="Arial"/>
                <a:cs typeface="Arial"/>
              </a:rPr>
              <a:t>O</a:t>
            </a:r>
            <a:r>
              <a:rPr sz="1050" b="1" spc="5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</a:t>
            </a:r>
            <a:r>
              <a:rPr sz="1050" b="1" spc="-5" dirty="0">
                <a:latin typeface="Arial"/>
                <a:cs typeface="Arial"/>
              </a:rPr>
              <a:t>OR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5" dirty="0">
                <a:latin typeface="Arial"/>
                <a:cs typeface="Arial"/>
              </a:rPr>
              <a:t>NG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57377" y="3956241"/>
            <a:ext cx="1743710" cy="795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30"/>
              </a:spcBef>
            </a:pP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7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Process </a:t>
            </a:r>
            <a:r>
              <a:rPr sz="1700" spc="-4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Management </a:t>
            </a:r>
            <a:r>
              <a:rPr sz="17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5568" y="2420111"/>
            <a:ext cx="464820" cy="569976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546718" y="2973451"/>
            <a:ext cx="8153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SC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VE</a:t>
            </a:r>
            <a:r>
              <a:rPr sz="1050" b="1" spc="-10" dirty="0">
                <a:latin typeface="Arial"/>
                <a:cs typeface="Arial"/>
              </a:rPr>
              <a:t>R</a:t>
            </a:r>
            <a:r>
              <a:rPr sz="1050" b="1" dirty="0">
                <a:latin typeface="Arial"/>
                <a:cs typeface="Arial"/>
              </a:rPr>
              <a:t>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184892" y="3550920"/>
            <a:ext cx="757555" cy="913130"/>
            <a:chOff x="10184892" y="3550920"/>
            <a:chExt cx="757555" cy="91313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4140" y="3550920"/>
              <a:ext cx="598931" cy="59893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184892" y="4119372"/>
              <a:ext cx="757555" cy="344805"/>
            </a:xfrm>
            <a:custGeom>
              <a:avLst/>
              <a:gdLst/>
              <a:ahLst/>
              <a:cxnLst/>
              <a:rect l="l" t="t" r="r" b="b"/>
              <a:pathLst>
                <a:path w="757554" h="344804">
                  <a:moveTo>
                    <a:pt x="757427" y="0"/>
                  </a:moveTo>
                  <a:lnTo>
                    <a:pt x="0" y="0"/>
                  </a:lnTo>
                  <a:lnTo>
                    <a:pt x="0" y="344423"/>
                  </a:lnTo>
                  <a:lnTo>
                    <a:pt x="757427" y="34442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290809" y="4103877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16133" y="4263897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540240" y="5256873"/>
            <a:ext cx="754380" cy="801370"/>
            <a:chOff x="9540240" y="5256873"/>
            <a:chExt cx="754380" cy="8013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9804" y="5256873"/>
              <a:ext cx="444769" cy="4422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540240" y="5734811"/>
              <a:ext cx="754380" cy="323215"/>
            </a:xfrm>
            <a:custGeom>
              <a:avLst/>
              <a:gdLst/>
              <a:ahLst/>
              <a:cxnLst/>
              <a:rect l="l" t="t" r="r" b="b"/>
              <a:pathLst>
                <a:path w="754379" h="323214">
                  <a:moveTo>
                    <a:pt x="75437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54379" y="323088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644253" y="5718759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55860" y="5879388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1032" y="5236522"/>
            <a:ext cx="493421" cy="45550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087869" y="5725464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9591" y="1111558"/>
            <a:ext cx="467816" cy="50647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408289" y="1638757"/>
            <a:ext cx="1092835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latin typeface="Arial"/>
                <a:cs typeface="Arial"/>
              </a:rPr>
              <a:t>IDENTIFICATION</a:t>
            </a:r>
            <a:endParaRPr sz="1050" dirty="0">
              <a:latin typeface="Arial"/>
              <a:cs typeface="Arial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  <p:bldP spid="8" grpId="0"/>
      <p:bldP spid="9" grpId="0"/>
      <p:bldP spid="10" grpId="0"/>
      <p:bldP spid="20" grpId="0"/>
      <p:bldP spid="21" grpId="0"/>
      <p:bldP spid="23" grpId="0"/>
      <p:bldP spid="27" grpId="0"/>
      <p:bldP spid="28" grpId="0"/>
      <p:bldP spid="32" grpId="0"/>
      <p:bldP spid="33" grpId="0"/>
      <p:bldP spid="35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0600" y="-76200"/>
            <a:ext cx="6273800" cy="708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218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299761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solutions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supporting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lang="en-US" spc="-15" dirty="0" smtClean="0">
                <a:solidFill>
                  <a:srgbClr val="EFAB00"/>
                </a:solidFill>
              </a:rPr>
              <a:t/>
            </a:r>
            <a:br>
              <a:rPr lang="en-US" spc="-15" dirty="0" smtClean="0">
                <a:solidFill>
                  <a:srgbClr val="EFAB00"/>
                </a:solidFill>
              </a:rPr>
            </a:br>
            <a:r>
              <a:rPr dirty="0" smtClean="0">
                <a:solidFill>
                  <a:srgbClr val="EFAB00"/>
                </a:solidFill>
              </a:rPr>
              <a:t>identification</a:t>
            </a:r>
            <a:endParaRPr dirty="0">
              <a:solidFill>
                <a:srgbClr val="EFAB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0400" y="2679301"/>
            <a:ext cx="1993900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chemeClr val="bg1"/>
                </a:solidFill>
                <a:latin typeface="Arial MT"/>
                <a:cs typeface="Arial MT"/>
              </a:rPr>
              <a:t>Explorer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Manager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Insights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322" y="1459821"/>
            <a:ext cx="5225796" cy="5225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7" y="1905000"/>
            <a:ext cx="12199153" cy="282269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218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Success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factors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87398" y="2166061"/>
            <a:ext cx="7205980" cy="2313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Stay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pragmatic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just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get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started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Follow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common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approach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find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right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level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detail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specific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boundaries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scope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5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Clearly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define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responsibilities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ownership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Create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overview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 critical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governance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elements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4255" y="1919477"/>
            <a:ext cx="966469" cy="2821305"/>
            <a:chOff x="524255" y="1919477"/>
            <a:chExt cx="966469" cy="2821305"/>
          </a:xfrm>
        </p:grpSpPr>
        <p:sp>
          <p:nvSpPr>
            <p:cNvPr id="7" name="object 7"/>
            <p:cNvSpPr/>
            <p:nvPr/>
          </p:nvSpPr>
          <p:spPr>
            <a:xfrm>
              <a:off x="1477517" y="1919477"/>
              <a:ext cx="0" cy="2821305"/>
            </a:xfrm>
            <a:custGeom>
              <a:avLst/>
              <a:gdLst/>
              <a:ahLst/>
              <a:cxnLst/>
              <a:rect l="l" t="t" r="r" b="b"/>
              <a:pathLst>
                <a:path h="2821304">
                  <a:moveTo>
                    <a:pt x="0" y="0"/>
                  </a:moveTo>
                  <a:lnTo>
                    <a:pt x="0" y="2821178"/>
                  </a:lnTo>
                </a:path>
              </a:pathLst>
            </a:custGeom>
            <a:ln w="254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2987039"/>
              <a:ext cx="682751" cy="68427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6907" y="3811015"/>
            <a:ext cx="4216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8FD2"/>
                </a:solidFill>
                <a:latin typeface="Arial"/>
                <a:cs typeface="Arial"/>
              </a:rPr>
              <a:t>2018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9376" y="3811015"/>
            <a:ext cx="4216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8FD2"/>
                </a:solidFill>
                <a:latin typeface="Arial"/>
                <a:cs typeface="Arial"/>
              </a:rPr>
              <a:t>2015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5561" y="2090927"/>
            <a:ext cx="11586845" cy="2072005"/>
            <a:chOff x="305561" y="2090927"/>
            <a:chExt cx="11586845" cy="20720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295" y="2090927"/>
              <a:ext cx="2551176" cy="13258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5561" y="3725417"/>
              <a:ext cx="11586845" cy="76200"/>
            </a:xfrm>
            <a:custGeom>
              <a:avLst/>
              <a:gdLst/>
              <a:ahLst/>
              <a:cxnLst/>
              <a:rect l="l" t="t" r="r" b="b"/>
              <a:pathLst>
                <a:path w="11586845" h="76200">
                  <a:moveTo>
                    <a:pt x="11510518" y="0"/>
                  </a:moveTo>
                  <a:lnTo>
                    <a:pt x="11510518" y="76199"/>
                  </a:lnTo>
                  <a:lnTo>
                    <a:pt x="11561318" y="50799"/>
                  </a:lnTo>
                  <a:lnTo>
                    <a:pt x="11523218" y="50799"/>
                  </a:lnTo>
                  <a:lnTo>
                    <a:pt x="11523218" y="25399"/>
                  </a:lnTo>
                  <a:lnTo>
                    <a:pt x="11561318" y="25399"/>
                  </a:lnTo>
                  <a:lnTo>
                    <a:pt x="11510518" y="0"/>
                  </a:lnTo>
                  <a:close/>
                </a:path>
                <a:path w="11586845" h="76200">
                  <a:moveTo>
                    <a:pt x="11510518" y="25399"/>
                  </a:moveTo>
                  <a:lnTo>
                    <a:pt x="0" y="25399"/>
                  </a:lnTo>
                  <a:lnTo>
                    <a:pt x="0" y="50799"/>
                  </a:lnTo>
                  <a:lnTo>
                    <a:pt x="11510518" y="50799"/>
                  </a:lnTo>
                  <a:lnTo>
                    <a:pt x="11510518" y="25399"/>
                  </a:lnTo>
                  <a:close/>
                </a:path>
                <a:path w="11586845" h="76200">
                  <a:moveTo>
                    <a:pt x="11561318" y="25399"/>
                  </a:moveTo>
                  <a:lnTo>
                    <a:pt x="11523218" y="25399"/>
                  </a:lnTo>
                  <a:lnTo>
                    <a:pt x="11523218" y="50799"/>
                  </a:lnTo>
                  <a:lnTo>
                    <a:pt x="11561318" y="50799"/>
                  </a:lnTo>
                  <a:lnTo>
                    <a:pt x="11586718" y="38099"/>
                  </a:lnTo>
                  <a:lnTo>
                    <a:pt x="11561318" y="2539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1361" y="3417569"/>
              <a:ext cx="0" cy="732790"/>
            </a:xfrm>
            <a:custGeom>
              <a:avLst/>
              <a:gdLst/>
              <a:ahLst/>
              <a:cxnLst/>
              <a:rect l="l" t="t" r="r" b="b"/>
              <a:pathLst>
                <a:path h="732789">
                  <a:moveTo>
                    <a:pt x="0" y="0"/>
                  </a:moveTo>
                  <a:lnTo>
                    <a:pt x="0" y="732281"/>
                  </a:lnTo>
                </a:path>
              </a:pathLst>
            </a:custGeom>
            <a:ln w="25400">
              <a:solidFill>
                <a:srgbClr val="73737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2876" y="2125591"/>
              <a:ext cx="2703067" cy="124788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46370" y="3417569"/>
              <a:ext cx="0" cy="725170"/>
            </a:xfrm>
            <a:custGeom>
              <a:avLst/>
              <a:gdLst/>
              <a:ahLst/>
              <a:cxnLst/>
              <a:rect l="l" t="t" r="r" b="b"/>
              <a:pathLst>
                <a:path h="725170">
                  <a:moveTo>
                    <a:pt x="0" y="0"/>
                  </a:moveTo>
                  <a:lnTo>
                    <a:pt x="0" y="724662"/>
                  </a:lnTo>
                </a:path>
              </a:pathLst>
            </a:custGeom>
            <a:ln w="25400">
              <a:solidFill>
                <a:srgbClr val="73737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6915" y="2090927"/>
              <a:ext cx="2551176" cy="132588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582536" y="3811015"/>
            <a:ext cx="6794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8FD2"/>
                </a:solidFill>
                <a:latin typeface="Arial"/>
                <a:cs typeface="Arial"/>
              </a:rPr>
              <a:t>2019-20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2247" y="3133598"/>
            <a:ext cx="11400790" cy="2263775"/>
            <a:chOff x="452247" y="3133598"/>
            <a:chExt cx="11400790" cy="2263775"/>
          </a:xfrm>
        </p:grpSpPr>
        <p:sp>
          <p:nvSpPr>
            <p:cNvPr id="13" name="object 13"/>
            <p:cNvSpPr/>
            <p:nvPr/>
          </p:nvSpPr>
          <p:spPr>
            <a:xfrm>
              <a:off x="7360157" y="3146298"/>
              <a:ext cx="0" cy="996315"/>
            </a:xfrm>
            <a:custGeom>
              <a:avLst/>
              <a:gdLst/>
              <a:ahLst/>
              <a:cxnLst/>
              <a:rect l="l" t="t" r="r" b="b"/>
              <a:pathLst>
                <a:path h="996314">
                  <a:moveTo>
                    <a:pt x="0" y="0"/>
                  </a:moveTo>
                  <a:lnTo>
                    <a:pt x="0" y="995934"/>
                  </a:lnTo>
                </a:path>
              </a:pathLst>
            </a:custGeom>
            <a:ln w="25400">
              <a:solidFill>
                <a:srgbClr val="73737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427" y="4197447"/>
              <a:ext cx="2916500" cy="11422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7009" y="4145026"/>
              <a:ext cx="3011805" cy="1247140"/>
            </a:xfrm>
            <a:custGeom>
              <a:avLst/>
              <a:gdLst/>
              <a:ahLst/>
              <a:cxnLst/>
              <a:rect l="l" t="t" r="r" b="b"/>
              <a:pathLst>
                <a:path w="3011804" h="1247139">
                  <a:moveTo>
                    <a:pt x="0" y="1247013"/>
                  </a:moveTo>
                  <a:lnTo>
                    <a:pt x="3011804" y="1247013"/>
                  </a:lnTo>
                  <a:lnTo>
                    <a:pt x="3011804" y="0"/>
                  </a:lnTo>
                  <a:lnTo>
                    <a:pt x="0" y="0"/>
                  </a:lnTo>
                  <a:lnTo>
                    <a:pt x="0" y="1247013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44302" y="4170754"/>
              <a:ext cx="3417971" cy="118842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010913" y="4137406"/>
              <a:ext cx="3475354" cy="1245870"/>
            </a:xfrm>
            <a:custGeom>
              <a:avLst/>
              <a:gdLst/>
              <a:ahLst/>
              <a:cxnLst/>
              <a:rect l="l" t="t" r="r" b="b"/>
              <a:pathLst>
                <a:path w="3475354" h="1245870">
                  <a:moveTo>
                    <a:pt x="0" y="1245489"/>
                  </a:moveTo>
                  <a:lnTo>
                    <a:pt x="3475101" y="1245489"/>
                  </a:lnTo>
                  <a:lnTo>
                    <a:pt x="3475101" y="0"/>
                  </a:lnTo>
                  <a:lnTo>
                    <a:pt x="0" y="0"/>
                  </a:lnTo>
                  <a:lnTo>
                    <a:pt x="0" y="1245489"/>
                  </a:lnTo>
                  <a:close/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1479" y="4149852"/>
              <a:ext cx="3811524" cy="123596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026653" y="4145026"/>
              <a:ext cx="3821429" cy="1245870"/>
            </a:xfrm>
            <a:custGeom>
              <a:avLst/>
              <a:gdLst/>
              <a:ahLst/>
              <a:cxnLst/>
              <a:rect l="l" t="t" r="r" b="b"/>
              <a:pathLst>
                <a:path w="3821429" h="1245870">
                  <a:moveTo>
                    <a:pt x="0" y="1245489"/>
                  </a:moveTo>
                  <a:lnTo>
                    <a:pt x="3821049" y="1245489"/>
                  </a:lnTo>
                  <a:lnTo>
                    <a:pt x="3821049" y="0"/>
                  </a:lnTo>
                  <a:lnTo>
                    <a:pt x="0" y="0"/>
                  </a:lnTo>
                  <a:lnTo>
                    <a:pt x="0" y="1245489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554851" y="1616202"/>
            <a:ext cx="2444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E2E process lifecycle </a:t>
            </a:r>
            <a:r>
              <a:rPr sz="1200" dirty="0">
                <a:latin typeface="Arial MT"/>
                <a:cs typeface="Arial MT"/>
              </a:rPr>
              <a:t>for </a:t>
            </a:r>
            <a:r>
              <a:rPr sz="1200" spc="-5" dirty="0">
                <a:latin typeface="Arial MT"/>
                <a:cs typeface="Arial MT"/>
              </a:rPr>
              <a:t>internal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operations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customer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interaction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9986" y="1616202"/>
            <a:ext cx="2331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EFAB00"/>
                </a:solidFill>
                <a:latin typeface="Arial"/>
                <a:cs typeface="Arial"/>
              </a:rPr>
              <a:t>Past: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Process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map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along board</a:t>
            </a:r>
            <a:r>
              <a:rPr sz="1200" b="1" spc="-5" dirty="0">
                <a:latin typeface="Arial"/>
                <a:cs typeface="Arial"/>
              </a:rPr>
              <a:t> areas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09861" y="3811015"/>
            <a:ext cx="5257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8FD2"/>
                </a:solidFill>
                <a:latin typeface="Arial"/>
                <a:cs typeface="Arial"/>
              </a:rPr>
              <a:t>2021+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9986" y="5405957"/>
            <a:ext cx="2994025" cy="77279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400" b="1" spc="-5" dirty="0">
                <a:solidFill>
                  <a:srgbClr val="EFAB00"/>
                </a:solidFill>
                <a:latin typeface="Arial"/>
                <a:cs typeface="Arial"/>
              </a:rPr>
              <a:t>Beginning: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Process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diagrams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with:</a:t>
            </a:r>
            <a:endParaRPr sz="14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dirty="0">
                <a:latin typeface="Arial"/>
                <a:cs typeface="Arial"/>
              </a:rPr>
              <a:t>Process</a:t>
            </a:r>
            <a:endParaRPr sz="12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dirty="0">
                <a:latin typeface="Arial"/>
                <a:cs typeface="Arial"/>
              </a:rPr>
              <a:t>Roles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03040" y="5469432"/>
            <a:ext cx="37763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EFAB00"/>
                </a:solidFill>
                <a:latin typeface="Arial"/>
                <a:cs typeface="Arial"/>
              </a:rPr>
              <a:t>Next</a:t>
            </a:r>
            <a:r>
              <a:rPr sz="14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EFAB00"/>
                </a:solidFill>
                <a:latin typeface="Arial"/>
                <a:cs typeface="Arial"/>
              </a:rPr>
              <a:t>evolution:</a:t>
            </a:r>
            <a:r>
              <a:rPr sz="1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E2E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processes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based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4D: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03040" y="5760516"/>
            <a:ext cx="11087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spc="-5" dirty="0">
                <a:latin typeface="Arial MT"/>
                <a:cs typeface="Arial MT"/>
              </a:rPr>
              <a:t>Roles</a:t>
            </a:r>
            <a:endParaRPr sz="12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spc="-4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ppli</a:t>
            </a:r>
            <a:r>
              <a:rPr sz="1200" b="1" spc="5" dirty="0">
                <a:latin typeface="Arial"/>
                <a:cs typeface="Arial"/>
              </a:rPr>
              <a:t>c</a:t>
            </a:r>
            <a:r>
              <a:rPr sz="1200" b="1" spc="-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tions</a:t>
            </a:r>
            <a:endParaRPr sz="12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spc="-5" dirty="0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23606" y="5459069"/>
            <a:ext cx="27603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" dirty="0">
                <a:solidFill>
                  <a:srgbClr val="EFAB00"/>
                </a:solidFill>
                <a:latin typeface="Arial"/>
                <a:cs typeface="Arial"/>
              </a:rPr>
              <a:t>Today:</a:t>
            </a:r>
            <a:r>
              <a:rPr sz="1400" b="1" spc="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E2E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processes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with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4D+: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23606" y="5750153"/>
            <a:ext cx="11087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spc="-5" dirty="0">
                <a:latin typeface="Arial MT"/>
                <a:cs typeface="Arial MT"/>
              </a:rPr>
              <a:t>Roles</a:t>
            </a:r>
            <a:endParaRPr sz="12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spc="-4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ppli</a:t>
            </a:r>
            <a:r>
              <a:rPr sz="1200" b="1" spc="5" dirty="0">
                <a:latin typeface="Arial"/>
                <a:cs typeface="Arial"/>
              </a:rPr>
              <a:t>c</a:t>
            </a:r>
            <a:r>
              <a:rPr sz="1200" b="1" spc="-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tions</a:t>
            </a:r>
            <a:endParaRPr sz="12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spc="-5" dirty="0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70517" y="1061973"/>
            <a:ext cx="252793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EFAB00"/>
                </a:solidFill>
                <a:latin typeface="Arial"/>
                <a:cs typeface="Arial"/>
              </a:rPr>
              <a:t>Today: </a:t>
            </a:r>
            <a:r>
              <a:rPr sz="1200" spc="-5" dirty="0">
                <a:latin typeface="Arial MT"/>
                <a:cs typeface="Arial MT"/>
              </a:rPr>
              <a:t>Cloud-ready and showcasing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how development engages across </a:t>
            </a:r>
            <a:r>
              <a:rPr sz="1200" dirty="0">
                <a:latin typeface="Arial MT"/>
                <a:cs typeface="Arial MT"/>
              </a:rPr>
              <a:t> the </a:t>
            </a:r>
            <a:r>
              <a:rPr sz="1200" b="1" dirty="0">
                <a:latin typeface="Arial"/>
                <a:cs typeface="Arial"/>
              </a:rPr>
              <a:t>customer </a:t>
            </a:r>
            <a:r>
              <a:rPr sz="1200" b="1" spc="-5" dirty="0">
                <a:latin typeface="Arial"/>
                <a:cs typeface="Arial"/>
              </a:rPr>
              <a:t>lifecycle </a:t>
            </a:r>
            <a:r>
              <a:rPr sz="1200" b="1" spc="5" dirty="0">
                <a:latin typeface="Arial"/>
                <a:cs typeface="Arial"/>
              </a:rPr>
              <a:t>with </a:t>
            </a:r>
            <a:r>
              <a:rPr sz="1200" b="1" spc="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integrated </a:t>
            </a:r>
            <a:r>
              <a:rPr sz="1200" b="1" spc="-5" dirty="0">
                <a:latin typeface="Arial"/>
                <a:cs typeface="Arial"/>
              </a:rPr>
              <a:t>process performance 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measures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71727" y="2071116"/>
            <a:ext cx="10734040" cy="2080260"/>
            <a:chOff x="871727" y="2071116"/>
            <a:chExt cx="10734040" cy="2080260"/>
          </a:xfrm>
        </p:grpSpPr>
        <p:sp>
          <p:nvSpPr>
            <p:cNvPr id="30" name="object 30"/>
            <p:cNvSpPr/>
            <p:nvPr/>
          </p:nvSpPr>
          <p:spPr>
            <a:xfrm>
              <a:off x="9937242" y="3275838"/>
              <a:ext cx="0" cy="875665"/>
            </a:xfrm>
            <a:custGeom>
              <a:avLst/>
              <a:gdLst/>
              <a:ahLst/>
              <a:cxnLst/>
              <a:rect l="l" t="t" r="r" b="b"/>
              <a:pathLst>
                <a:path h="875664">
                  <a:moveTo>
                    <a:pt x="0" y="0"/>
                  </a:moveTo>
                  <a:lnTo>
                    <a:pt x="0" y="875411"/>
                  </a:lnTo>
                </a:path>
              </a:pathLst>
            </a:custGeom>
            <a:ln w="25400">
              <a:solidFill>
                <a:srgbClr val="73737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71728" y="3637787"/>
              <a:ext cx="9194800" cy="251460"/>
            </a:xfrm>
            <a:custGeom>
              <a:avLst/>
              <a:gdLst/>
              <a:ahLst/>
              <a:cxnLst/>
              <a:rect l="l" t="t" r="r" b="b"/>
              <a:pathLst>
                <a:path w="9194800" h="251460">
                  <a:moveTo>
                    <a:pt x="252984" y="125730"/>
                  </a:moveTo>
                  <a:lnTo>
                    <a:pt x="126492" y="0"/>
                  </a:lnTo>
                  <a:lnTo>
                    <a:pt x="0" y="125730"/>
                  </a:lnTo>
                  <a:lnTo>
                    <a:pt x="126492" y="251460"/>
                  </a:lnTo>
                  <a:lnTo>
                    <a:pt x="252984" y="125730"/>
                  </a:lnTo>
                  <a:close/>
                </a:path>
                <a:path w="9194800" h="251460">
                  <a:moveTo>
                    <a:pt x="4497324" y="125730"/>
                  </a:moveTo>
                  <a:lnTo>
                    <a:pt x="4370832" y="0"/>
                  </a:lnTo>
                  <a:lnTo>
                    <a:pt x="4244340" y="125730"/>
                  </a:lnTo>
                  <a:lnTo>
                    <a:pt x="4370832" y="251460"/>
                  </a:lnTo>
                  <a:lnTo>
                    <a:pt x="4497324" y="125730"/>
                  </a:lnTo>
                  <a:close/>
                </a:path>
                <a:path w="9194800" h="251460">
                  <a:moveTo>
                    <a:pt x="6620256" y="125730"/>
                  </a:moveTo>
                  <a:lnTo>
                    <a:pt x="6494526" y="0"/>
                  </a:lnTo>
                  <a:lnTo>
                    <a:pt x="6368796" y="125730"/>
                  </a:lnTo>
                  <a:lnTo>
                    <a:pt x="6494526" y="251460"/>
                  </a:lnTo>
                  <a:lnTo>
                    <a:pt x="6620256" y="125730"/>
                  </a:lnTo>
                  <a:close/>
                </a:path>
                <a:path w="9194800" h="251460">
                  <a:moveTo>
                    <a:pt x="9194292" y="125730"/>
                  </a:moveTo>
                  <a:lnTo>
                    <a:pt x="9067800" y="0"/>
                  </a:lnTo>
                  <a:lnTo>
                    <a:pt x="8941308" y="125730"/>
                  </a:lnTo>
                  <a:lnTo>
                    <a:pt x="9067800" y="251460"/>
                  </a:lnTo>
                  <a:lnTo>
                    <a:pt x="9194292" y="12573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74708" y="2071116"/>
              <a:ext cx="2130552" cy="142951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52002" y="4111244"/>
            <a:ext cx="196215" cy="13563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7E7E7E"/>
                </a:solidFill>
                <a:latin typeface="Arial"/>
                <a:cs typeface="Arial"/>
              </a:rPr>
              <a:t>Process</a:t>
            </a:r>
            <a:r>
              <a:rPr sz="1200" b="1" spc="-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7E7E7E"/>
                </a:solidFill>
                <a:latin typeface="Arial"/>
                <a:cs typeface="Arial"/>
              </a:rPr>
              <a:t>Diagrams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2002" y="2140432"/>
            <a:ext cx="196215" cy="9671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7E7E7E"/>
                </a:solidFill>
                <a:latin typeface="Arial"/>
                <a:cs typeface="Arial"/>
              </a:rPr>
              <a:t>Process</a:t>
            </a:r>
            <a:r>
              <a:rPr sz="1200" b="1" spc="-6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Map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70517" y="5717540"/>
            <a:ext cx="174878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dirty="0">
                <a:latin typeface="Arial"/>
                <a:cs typeface="Arial"/>
              </a:rPr>
              <a:t>Process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maturity</a:t>
            </a:r>
            <a:endParaRPr sz="12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dirty="0">
                <a:latin typeface="Arial"/>
                <a:cs typeface="Arial"/>
              </a:rPr>
              <a:t>KPIs/PPIs</a:t>
            </a:r>
            <a:endParaRPr sz="12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spc="-5" dirty="0">
                <a:latin typeface="Arial"/>
                <a:cs typeface="Arial"/>
              </a:rPr>
              <a:t>Business</a:t>
            </a:r>
            <a:r>
              <a:rPr sz="1200" b="1" spc="-7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capabilities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460241" y="1616202"/>
            <a:ext cx="2407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Incorporation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b="1" spc="-5" dirty="0">
                <a:latin typeface="Arial"/>
                <a:cs typeface="Arial"/>
              </a:rPr>
              <a:t>E2E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process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view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based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SAP’s product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lifecycle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1055433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BPM at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SAP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 Our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journey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5" dirty="0">
                <a:solidFill>
                  <a:srgbClr val="EFAB00"/>
                </a:solidFill>
              </a:rPr>
              <a:t>with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drive</a:t>
            </a:r>
            <a:r>
              <a:rPr spc="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our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evolution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of</a:t>
            </a:r>
            <a:r>
              <a:rPr spc="-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3" grpId="0"/>
      <p:bldP spid="34" grpId="0"/>
      <p:bldP spid="35" grpId="0"/>
      <p:bldP spid="36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0327" y="265083"/>
            <a:ext cx="10339070" cy="4619625"/>
            <a:chOff x="1100327" y="265083"/>
            <a:chExt cx="10339070" cy="46196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7831" y="265083"/>
              <a:ext cx="4401311" cy="2880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40179" y="4878324"/>
              <a:ext cx="6705600" cy="0"/>
            </a:xfrm>
            <a:custGeom>
              <a:avLst/>
              <a:gdLst/>
              <a:ahLst/>
              <a:cxnLst/>
              <a:rect l="l" t="t" r="r" b="b"/>
              <a:pathLst>
                <a:path w="6705600">
                  <a:moveTo>
                    <a:pt x="6705346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1258824"/>
              <a:ext cx="4895088" cy="73761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427225" y="2918917"/>
            <a:ext cx="183324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Value</a:t>
            </a:r>
            <a:r>
              <a:rPr sz="1100" b="1" spc="-4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Chain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Example</a:t>
            </a:r>
            <a:r>
              <a:rPr sz="1100" b="1" spc="-4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Only: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37657" y="1875536"/>
            <a:ext cx="9144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45" dirty="0">
                <a:latin typeface="Arial"/>
                <a:cs typeface="Arial"/>
              </a:rPr>
              <a:t>A</a:t>
            </a:r>
            <a:r>
              <a:rPr sz="1100" b="1" dirty="0">
                <a:latin typeface="Arial"/>
                <a:cs typeface="Arial"/>
              </a:rPr>
              <a:t>rea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0335" y="2518918"/>
            <a:ext cx="9271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Core</a:t>
            </a:r>
            <a:r>
              <a:rPr sz="1100" b="1" spc="-7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7159" y="2686557"/>
            <a:ext cx="4686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(</a:t>
            </a:r>
            <a:r>
              <a:rPr sz="1100" b="1" spc="-10" dirty="0">
                <a:latin typeface="Arial"/>
                <a:cs typeface="Arial"/>
              </a:rPr>
              <a:t>N</a:t>
            </a:r>
            <a:r>
              <a:rPr sz="1100" b="1" dirty="0">
                <a:latin typeface="Arial"/>
                <a:cs typeface="Arial"/>
              </a:rPr>
              <a:t>o</a:t>
            </a:r>
            <a:r>
              <a:rPr sz="1100" b="1" spc="-10" dirty="0">
                <a:latin typeface="Arial"/>
                <a:cs typeface="Arial"/>
              </a:rPr>
              <a:t>d</a:t>
            </a:r>
            <a:r>
              <a:rPr sz="1100" b="1" dirty="0">
                <a:latin typeface="Arial"/>
                <a:cs typeface="Arial"/>
              </a:rPr>
              <a:t>e)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23872" y="1595627"/>
            <a:ext cx="1315085" cy="534670"/>
          </a:xfrm>
          <a:custGeom>
            <a:avLst/>
            <a:gdLst/>
            <a:ahLst/>
            <a:cxnLst/>
            <a:rect l="l" t="t" r="r" b="b"/>
            <a:pathLst>
              <a:path w="1315085" h="534669">
                <a:moveTo>
                  <a:pt x="0" y="0"/>
                </a:moveTo>
                <a:lnTo>
                  <a:pt x="0" y="267081"/>
                </a:lnTo>
                <a:lnTo>
                  <a:pt x="1314577" y="267081"/>
                </a:lnTo>
                <a:lnTo>
                  <a:pt x="1314577" y="534288"/>
                </a:lnTo>
              </a:path>
            </a:pathLst>
          </a:custGeom>
          <a:ln w="15875">
            <a:solidFill>
              <a:srgbClr val="008FD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15147" y="5457545"/>
            <a:ext cx="5270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latin typeface="Arial"/>
                <a:cs typeface="Arial"/>
              </a:rPr>
              <a:t>Activity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46875" y="3769867"/>
            <a:ext cx="8261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Value</a:t>
            </a:r>
            <a:r>
              <a:rPr sz="1100" b="1" spc="-6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Chain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24853" y="4660519"/>
            <a:ext cx="12299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Business</a:t>
            </a:r>
            <a:r>
              <a:rPr sz="1100" b="1" spc="-5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33830" y="1466088"/>
            <a:ext cx="10719435" cy="5389880"/>
            <a:chOff x="1433830" y="1466088"/>
            <a:chExt cx="10719435" cy="5389880"/>
          </a:xfrm>
        </p:grpSpPr>
        <p:sp>
          <p:nvSpPr>
            <p:cNvPr id="15" name="object 15"/>
            <p:cNvSpPr/>
            <p:nvPr/>
          </p:nvSpPr>
          <p:spPr>
            <a:xfrm>
              <a:off x="1443228" y="2089404"/>
              <a:ext cx="5249545" cy="0"/>
            </a:xfrm>
            <a:custGeom>
              <a:avLst/>
              <a:gdLst/>
              <a:ahLst/>
              <a:cxnLst/>
              <a:rect l="l" t="t" r="r" b="b"/>
              <a:pathLst>
                <a:path w="5249545">
                  <a:moveTo>
                    <a:pt x="5249037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3744" y="1466088"/>
              <a:ext cx="5819394" cy="538962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40180" y="5676900"/>
              <a:ext cx="7164070" cy="0"/>
            </a:xfrm>
            <a:custGeom>
              <a:avLst/>
              <a:gdLst/>
              <a:ahLst/>
              <a:cxnLst/>
              <a:rect l="l" t="t" r="r" b="b"/>
              <a:pathLst>
                <a:path w="7164070">
                  <a:moveTo>
                    <a:pt x="7163943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753350" y="6334150"/>
            <a:ext cx="11385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Work</a:t>
            </a:r>
            <a:r>
              <a:rPr sz="1100" b="1" spc="-7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Instruction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33830" y="2899917"/>
            <a:ext cx="5668645" cy="3721100"/>
            <a:chOff x="1433830" y="2899917"/>
            <a:chExt cx="5668645" cy="3721100"/>
          </a:xfrm>
        </p:grpSpPr>
        <p:sp>
          <p:nvSpPr>
            <p:cNvPr id="20" name="object 20"/>
            <p:cNvSpPr/>
            <p:nvPr/>
          </p:nvSpPr>
          <p:spPr>
            <a:xfrm>
              <a:off x="3941063" y="4989575"/>
              <a:ext cx="1051560" cy="650875"/>
            </a:xfrm>
            <a:custGeom>
              <a:avLst/>
              <a:gdLst/>
              <a:ahLst/>
              <a:cxnLst/>
              <a:rect l="l" t="t" r="r" b="b"/>
              <a:pathLst>
                <a:path w="1051560" h="650875">
                  <a:moveTo>
                    <a:pt x="0" y="650748"/>
                  </a:moveTo>
                  <a:lnTo>
                    <a:pt x="1051560" y="650748"/>
                  </a:lnTo>
                  <a:lnTo>
                    <a:pt x="1051560" y="0"/>
                  </a:lnTo>
                  <a:lnTo>
                    <a:pt x="0" y="0"/>
                  </a:lnTo>
                  <a:lnTo>
                    <a:pt x="0" y="650748"/>
                  </a:lnTo>
                  <a:close/>
                </a:path>
              </a:pathLst>
            </a:custGeom>
            <a:ln w="1587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65347" y="4799075"/>
              <a:ext cx="1302385" cy="189865"/>
            </a:xfrm>
            <a:custGeom>
              <a:avLst/>
              <a:gdLst/>
              <a:ahLst/>
              <a:cxnLst/>
              <a:rect l="l" t="t" r="r" b="b"/>
              <a:pathLst>
                <a:path w="1302385" h="189864">
                  <a:moveTo>
                    <a:pt x="0" y="0"/>
                  </a:moveTo>
                  <a:lnTo>
                    <a:pt x="0" y="130048"/>
                  </a:lnTo>
                  <a:lnTo>
                    <a:pt x="1302003" y="130048"/>
                  </a:lnTo>
                  <a:lnTo>
                    <a:pt x="1302003" y="189611"/>
                  </a:lnTo>
                </a:path>
              </a:pathLst>
            </a:custGeom>
            <a:ln w="1587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29584" y="5748527"/>
              <a:ext cx="1862455" cy="864235"/>
            </a:xfrm>
            <a:custGeom>
              <a:avLst/>
              <a:gdLst/>
              <a:ahLst/>
              <a:cxnLst/>
              <a:rect l="l" t="t" r="r" b="b"/>
              <a:pathLst>
                <a:path w="1862454" h="864234">
                  <a:moveTo>
                    <a:pt x="0" y="864108"/>
                  </a:moveTo>
                  <a:lnTo>
                    <a:pt x="1862327" y="864108"/>
                  </a:lnTo>
                  <a:lnTo>
                    <a:pt x="1862327" y="0"/>
                  </a:lnTo>
                  <a:lnTo>
                    <a:pt x="0" y="0"/>
                  </a:lnTo>
                  <a:lnTo>
                    <a:pt x="0" y="864108"/>
                  </a:lnTo>
                  <a:close/>
                </a:path>
              </a:pathLst>
            </a:custGeom>
            <a:ln w="1587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40180" y="2906267"/>
              <a:ext cx="5655945" cy="0"/>
            </a:xfrm>
            <a:custGeom>
              <a:avLst/>
              <a:gdLst/>
              <a:ahLst/>
              <a:cxnLst/>
              <a:rect l="l" t="t" r="r" b="b"/>
              <a:pathLst>
                <a:path w="5655945">
                  <a:moveTo>
                    <a:pt x="5655945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48456" y="3832859"/>
              <a:ext cx="567055" cy="236854"/>
            </a:xfrm>
            <a:custGeom>
              <a:avLst/>
              <a:gdLst/>
              <a:ahLst/>
              <a:cxnLst/>
              <a:rect l="l" t="t" r="r" b="b"/>
              <a:pathLst>
                <a:path w="567054" h="236854">
                  <a:moveTo>
                    <a:pt x="567055" y="236727"/>
                  </a:moveTo>
                  <a:lnTo>
                    <a:pt x="567055" y="88264"/>
                  </a:lnTo>
                  <a:lnTo>
                    <a:pt x="0" y="88264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6015" y="4130039"/>
              <a:ext cx="4334462" cy="5913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1212" y="5780532"/>
              <a:ext cx="1731264" cy="76657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924812" y="4070603"/>
              <a:ext cx="4581525" cy="718185"/>
            </a:xfrm>
            <a:custGeom>
              <a:avLst/>
              <a:gdLst/>
              <a:ahLst/>
              <a:cxnLst/>
              <a:rect l="l" t="t" r="r" b="b"/>
              <a:pathLst>
                <a:path w="4581525" h="718185">
                  <a:moveTo>
                    <a:pt x="0" y="717804"/>
                  </a:moveTo>
                  <a:lnTo>
                    <a:pt x="4581144" y="717804"/>
                  </a:lnTo>
                  <a:lnTo>
                    <a:pt x="4581144" y="0"/>
                  </a:lnTo>
                  <a:lnTo>
                    <a:pt x="0" y="0"/>
                  </a:lnTo>
                  <a:lnTo>
                    <a:pt x="0" y="717804"/>
                  </a:lnTo>
                  <a:close/>
                </a:path>
              </a:pathLst>
            </a:custGeom>
            <a:ln w="15874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19550" y="5075682"/>
              <a:ext cx="864235" cy="530860"/>
            </a:xfrm>
            <a:custGeom>
              <a:avLst/>
              <a:gdLst/>
              <a:ahLst/>
              <a:cxnLst/>
              <a:rect l="l" t="t" r="r" b="b"/>
              <a:pathLst>
                <a:path w="864235" h="530860">
                  <a:moveTo>
                    <a:pt x="775715" y="0"/>
                  </a:moveTo>
                  <a:lnTo>
                    <a:pt x="88391" y="0"/>
                  </a:lnTo>
                  <a:lnTo>
                    <a:pt x="54006" y="6953"/>
                  </a:lnTo>
                  <a:lnTo>
                    <a:pt x="25908" y="25908"/>
                  </a:lnTo>
                  <a:lnTo>
                    <a:pt x="6953" y="54006"/>
                  </a:lnTo>
                  <a:lnTo>
                    <a:pt x="0" y="88392"/>
                  </a:lnTo>
                  <a:lnTo>
                    <a:pt x="0" y="441960"/>
                  </a:lnTo>
                  <a:lnTo>
                    <a:pt x="6953" y="476345"/>
                  </a:lnTo>
                  <a:lnTo>
                    <a:pt x="25908" y="504444"/>
                  </a:lnTo>
                  <a:lnTo>
                    <a:pt x="54006" y="523398"/>
                  </a:lnTo>
                  <a:lnTo>
                    <a:pt x="88391" y="530352"/>
                  </a:lnTo>
                  <a:lnTo>
                    <a:pt x="775715" y="530352"/>
                  </a:lnTo>
                  <a:lnTo>
                    <a:pt x="810101" y="523398"/>
                  </a:lnTo>
                  <a:lnTo>
                    <a:pt x="838200" y="504444"/>
                  </a:lnTo>
                  <a:lnTo>
                    <a:pt x="857154" y="476345"/>
                  </a:lnTo>
                  <a:lnTo>
                    <a:pt x="864108" y="441960"/>
                  </a:lnTo>
                  <a:lnTo>
                    <a:pt x="864108" y="88392"/>
                  </a:lnTo>
                  <a:lnTo>
                    <a:pt x="857154" y="54006"/>
                  </a:lnTo>
                  <a:lnTo>
                    <a:pt x="838200" y="25908"/>
                  </a:lnTo>
                  <a:lnTo>
                    <a:pt x="810101" y="6953"/>
                  </a:lnTo>
                  <a:lnTo>
                    <a:pt x="775715" y="0"/>
                  </a:lnTo>
                  <a:close/>
                </a:path>
              </a:pathLst>
            </a:custGeom>
            <a:solidFill>
              <a:srgbClr val="FFF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19550" y="5075682"/>
              <a:ext cx="864235" cy="530860"/>
            </a:xfrm>
            <a:custGeom>
              <a:avLst/>
              <a:gdLst/>
              <a:ahLst/>
              <a:cxnLst/>
              <a:rect l="l" t="t" r="r" b="b"/>
              <a:pathLst>
                <a:path w="864235" h="530860">
                  <a:moveTo>
                    <a:pt x="0" y="88392"/>
                  </a:moveTo>
                  <a:lnTo>
                    <a:pt x="6953" y="54006"/>
                  </a:lnTo>
                  <a:lnTo>
                    <a:pt x="25908" y="25908"/>
                  </a:lnTo>
                  <a:lnTo>
                    <a:pt x="54006" y="6953"/>
                  </a:lnTo>
                  <a:lnTo>
                    <a:pt x="88391" y="0"/>
                  </a:lnTo>
                  <a:lnTo>
                    <a:pt x="775715" y="0"/>
                  </a:lnTo>
                  <a:lnTo>
                    <a:pt x="810101" y="6953"/>
                  </a:lnTo>
                  <a:lnTo>
                    <a:pt x="838200" y="25908"/>
                  </a:lnTo>
                  <a:lnTo>
                    <a:pt x="857154" y="54006"/>
                  </a:lnTo>
                  <a:lnTo>
                    <a:pt x="864108" y="88392"/>
                  </a:lnTo>
                  <a:lnTo>
                    <a:pt x="864108" y="441960"/>
                  </a:lnTo>
                  <a:lnTo>
                    <a:pt x="857154" y="476345"/>
                  </a:lnTo>
                  <a:lnTo>
                    <a:pt x="838200" y="504444"/>
                  </a:lnTo>
                  <a:lnTo>
                    <a:pt x="810101" y="523398"/>
                  </a:lnTo>
                  <a:lnTo>
                    <a:pt x="775715" y="530352"/>
                  </a:lnTo>
                  <a:lnTo>
                    <a:pt x="88391" y="530352"/>
                  </a:lnTo>
                  <a:lnTo>
                    <a:pt x="54006" y="523398"/>
                  </a:lnTo>
                  <a:lnTo>
                    <a:pt x="25908" y="504444"/>
                  </a:lnTo>
                  <a:lnTo>
                    <a:pt x="6953" y="476345"/>
                  </a:lnTo>
                  <a:lnTo>
                    <a:pt x="0" y="441960"/>
                  </a:lnTo>
                  <a:lnTo>
                    <a:pt x="0" y="8839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10641" y="2313559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EFAB00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0641" y="3269107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0641" y="427278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EFAB00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0641" y="5139054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EFAB0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10641" y="595650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8748" y="3241294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66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EFAB00"/>
                </a:solidFill>
                <a:latin typeface="Arial"/>
                <a:cs typeface="Arial"/>
              </a:rPr>
              <a:t>Level </a:t>
            </a:r>
            <a:r>
              <a:rPr sz="1200" b="1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EFAB00"/>
                </a:solidFill>
                <a:latin typeface="Arial"/>
                <a:cs typeface="Arial"/>
              </a:rPr>
              <a:t>2.1</a:t>
            </a:r>
            <a:r>
              <a:rPr sz="12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EFAB00"/>
                </a:solidFill>
                <a:latin typeface="Arial"/>
                <a:cs typeface="Arial"/>
              </a:rPr>
              <a:t>–</a:t>
            </a:r>
            <a:r>
              <a:rPr sz="12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EFAB00"/>
                </a:solidFill>
                <a:latin typeface="Arial"/>
                <a:cs typeface="Arial"/>
              </a:rPr>
              <a:t>2.n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58748" y="4228338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66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EFAB00"/>
                </a:solidFill>
                <a:latin typeface="Arial"/>
                <a:cs typeface="Arial"/>
              </a:rPr>
              <a:t>Level </a:t>
            </a:r>
            <a:r>
              <a:rPr sz="1200" b="1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EFAB00"/>
                </a:solidFill>
                <a:latin typeface="Arial"/>
                <a:cs typeface="Arial"/>
              </a:rPr>
              <a:t>3.1</a:t>
            </a:r>
            <a:r>
              <a:rPr sz="12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EFAB00"/>
                </a:solidFill>
                <a:latin typeface="Arial"/>
                <a:cs typeface="Arial"/>
              </a:rPr>
              <a:t>–</a:t>
            </a:r>
            <a:r>
              <a:rPr sz="12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EFAB00"/>
                </a:solidFill>
                <a:latin typeface="Arial"/>
                <a:cs typeface="Arial"/>
              </a:rPr>
              <a:t>3.n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139565" y="5203952"/>
            <a:ext cx="6223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018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Log </a:t>
            </a:r>
            <a:r>
              <a:rPr sz="800" dirty="0">
                <a:latin typeface="Arial MT"/>
                <a:cs typeface="Arial MT"/>
              </a:rPr>
              <a:t>a 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c</a:t>
            </a:r>
            <a:r>
              <a:rPr sz="800" spc="-5" dirty="0">
                <a:latin typeface="Arial MT"/>
                <a:cs typeface="Arial MT"/>
              </a:rPr>
              <a:t>a</a:t>
            </a:r>
            <a:r>
              <a:rPr sz="800" dirty="0">
                <a:latin typeface="Arial MT"/>
                <a:cs typeface="Arial MT"/>
              </a:rPr>
              <a:t>s</a:t>
            </a:r>
            <a:r>
              <a:rPr sz="800" spc="-5" dirty="0">
                <a:latin typeface="Arial MT"/>
                <a:cs typeface="Arial MT"/>
              </a:rPr>
              <a:t>e</a:t>
            </a:r>
            <a:r>
              <a:rPr sz="800" dirty="0">
                <a:latin typeface="Arial MT"/>
                <a:cs typeface="Arial MT"/>
              </a:rPr>
              <a:t>/incid</a:t>
            </a:r>
            <a:r>
              <a:rPr sz="800" spc="-5" dirty="0">
                <a:latin typeface="Arial MT"/>
                <a:cs typeface="Arial MT"/>
              </a:rPr>
              <a:t>en</a:t>
            </a:r>
            <a:r>
              <a:rPr sz="800" dirty="0">
                <a:latin typeface="Arial MT"/>
                <a:cs typeface="Arial MT"/>
              </a:rPr>
              <a:t>t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439925" y="984503"/>
            <a:ext cx="9317355" cy="3726815"/>
            <a:chOff x="1439925" y="984503"/>
            <a:chExt cx="9317355" cy="3726815"/>
          </a:xfrm>
        </p:grpSpPr>
        <p:sp>
          <p:nvSpPr>
            <p:cNvPr id="39" name="object 39"/>
            <p:cNvSpPr/>
            <p:nvPr/>
          </p:nvSpPr>
          <p:spPr>
            <a:xfrm>
              <a:off x="2907791" y="4215383"/>
              <a:ext cx="506095" cy="490855"/>
            </a:xfrm>
            <a:custGeom>
              <a:avLst/>
              <a:gdLst/>
              <a:ahLst/>
              <a:cxnLst/>
              <a:rect l="l" t="t" r="r" b="b"/>
              <a:pathLst>
                <a:path w="506095" h="490854">
                  <a:moveTo>
                    <a:pt x="0" y="490727"/>
                  </a:moveTo>
                  <a:lnTo>
                    <a:pt x="505968" y="490727"/>
                  </a:lnTo>
                  <a:lnTo>
                    <a:pt x="505968" y="0"/>
                  </a:lnTo>
                  <a:lnTo>
                    <a:pt x="0" y="0"/>
                  </a:lnTo>
                  <a:lnTo>
                    <a:pt x="0" y="490727"/>
                  </a:lnTo>
                  <a:close/>
                </a:path>
              </a:pathLst>
            </a:custGeom>
            <a:ln w="952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76372" y="2132075"/>
              <a:ext cx="1453896" cy="45262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6308" y="2331719"/>
              <a:ext cx="239268" cy="52425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3824" y="2151887"/>
              <a:ext cx="155448" cy="7315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907791" y="2129027"/>
              <a:ext cx="861060" cy="733425"/>
            </a:xfrm>
            <a:custGeom>
              <a:avLst/>
              <a:gdLst/>
              <a:ahLst/>
              <a:cxnLst/>
              <a:rect l="l" t="t" r="r" b="b"/>
              <a:pathLst>
                <a:path w="861060" h="733425">
                  <a:moveTo>
                    <a:pt x="0" y="733044"/>
                  </a:moveTo>
                  <a:lnTo>
                    <a:pt x="861059" y="733044"/>
                  </a:lnTo>
                  <a:lnTo>
                    <a:pt x="861059" y="0"/>
                  </a:lnTo>
                  <a:lnTo>
                    <a:pt x="0" y="0"/>
                  </a:lnTo>
                  <a:lnTo>
                    <a:pt x="0" y="733044"/>
                  </a:lnTo>
                  <a:close/>
                </a:path>
              </a:pathLst>
            </a:custGeom>
            <a:ln w="1587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15411" y="3133343"/>
              <a:ext cx="3011424" cy="73609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07791" y="3229355"/>
              <a:ext cx="1480185" cy="603885"/>
            </a:xfrm>
            <a:custGeom>
              <a:avLst/>
              <a:gdLst/>
              <a:ahLst/>
              <a:cxnLst/>
              <a:rect l="l" t="t" r="r" b="b"/>
              <a:pathLst>
                <a:path w="1480185" h="603885">
                  <a:moveTo>
                    <a:pt x="0" y="603503"/>
                  </a:moveTo>
                  <a:lnTo>
                    <a:pt x="1479804" y="603503"/>
                  </a:lnTo>
                  <a:lnTo>
                    <a:pt x="1479804" y="0"/>
                  </a:lnTo>
                  <a:lnTo>
                    <a:pt x="0" y="0"/>
                  </a:lnTo>
                  <a:lnTo>
                    <a:pt x="0" y="603503"/>
                  </a:lnTo>
                  <a:close/>
                </a:path>
              </a:pathLst>
            </a:custGeom>
            <a:ln w="15874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39083" y="2862071"/>
              <a:ext cx="309880" cy="368300"/>
            </a:xfrm>
            <a:custGeom>
              <a:avLst/>
              <a:gdLst/>
              <a:ahLst/>
              <a:cxnLst/>
              <a:rect l="l" t="t" r="r" b="b"/>
              <a:pathLst>
                <a:path w="309879" h="368300">
                  <a:moveTo>
                    <a:pt x="309625" y="368045"/>
                  </a:moveTo>
                  <a:lnTo>
                    <a:pt x="309625" y="184023"/>
                  </a:lnTo>
                  <a:lnTo>
                    <a:pt x="0" y="184023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8091" y="984503"/>
              <a:ext cx="4223004" cy="60655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583435" y="1376171"/>
              <a:ext cx="881380" cy="219710"/>
            </a:xfrm>
            <a:custGeom>
              <a:avLst/>
              <a:gdLst/>
              <a:ahLst/>
              <a:cxnLst/>
              <a:rect l="l" t="t" r="r" b="b"/>
              <a:pathLst>
                <a:path w="881380" h="219709">
                  <a:moveTo>
                    <a:pt x="0" y="219455"/>
                  </a:moveTo>
                  <a:lnTo>
                    <a:pt x="880872" y="219455"/>
                  </a:lnTo>
                  <a:lnTo>
                    <a:pt x="880872" y="0"/>
                  </a:lnTo>
                  <a:lnTo>
                    <a:pt x="0" y="0"/>
                  </a:lnTo>
                  <a:lnTo>
                    <a:pt x="0" y="219455"/>
                  </a:lnTo>
                  <a:close/>
                </a:path>
              </a:pathLst>
            </a:custGeom>
            <a:ln w="1587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20823" y="1181099"/>
              <a:ext cx="795527" cy="24536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8827" y="1176527"/>
              <a:ext cx="795527" cy="23469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446275" y="3979163"/>
              <a:ext cx="9304655" cy="0"/>
            </a:xfrm>
            <a:custGeom>
              <a:avLst/>
              <a:gdLst/>
              <a:ahLst/>
              <a:cxnLst/>
              <a:rect l="l" t="t" r="r" b="b"/>
              <a:pathLst>
                <a:path w="9304655">
                  <a:moveTo>
                    <a:pt x="9304274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115299" y="2654808"/>
              <a:ext cx="2222500" cy="486409"/>
            </a:xfrm>
            <a:custGeom>
              <a:avLst/>
              <a:gdLst/>
              <a:ahLst/>
              <a:cxnLst/>
              <a:rect l="l" t="t" r="r" b="b"/>
              <a:pathLst>
                <a:path w="2222500" h="486410">
                  <a:moveTo>
                    <a:pt x="2221992" y="0"/>
                  </a:moveTo>
                  <a:lnTo>
                    <a:pt x="0" y="0"/>
                  </a:lnTo>
                  <a:lnTo>
                    <a:pt x="0" y="486156"/>
                  </a:lnTo>
                  <a:lnTo>
                    <a:pt x="2221992" y="486156"/>
                  </a:lnTo>
                  <a:lnTo>
                    <a:pt x="2221992" y="0"/>
                  </a:lnTo>
                  <a:close/>
                </a:path>
              </a:pathLst>
            </a:custGeom>
            <a:solidFill>
              <a:srgbClr val="F5F5F5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8139430" y="2591390"/>
            <a:ext cx="2173605" cy="55308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1600" b="1" spc="-5" dirty="0">
                <a:latin typeface="Arial"/>
                <a:cs typeface="Arial"/>
              </a:rPr>
              <a:t>Business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Architecture</a:t>
            </a:r>
            <a:endParaRPr sz="16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latin typeface="Arial MT"/>
                <a:cs typeface="Arial MT"/>
              </a:rPr>
              <a:t>(Strategic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Processes)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196453" y="4465020"/>
            <a:ext cx="2061210" cy="55308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1600" b="1" spc="-5" dirty="0">
                <a:latin typeface="Arial"/>
                <a:cs typeface="Arial"/>
              </a:rPr>
              <a:t>Process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Architecture</a:t>
            </a:r>
            <a:endParaRPr sz="16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latin typeface="Arial MT"/>
                <a:cs typeface="Arial MT"/>
              </a:rPr>
              <a:t>(Operational</a:t>
            </a:r>
            <a:r>
              <a:rPr sz="1300" spc="2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Processes)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0805" y="90236"/>
            <a:ext cx="5586730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835">
              <a:lnSpc>
                <a:spcPts val="2155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  <a:p>
            <a:pPr marL="203835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BPM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at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–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Key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concept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5" dirty="0" smtClean="0">
                <a:solidFill>
                  <a:srgbClr val="EFAB00"/>
                </a:solidFill>
                <a:latin typeface="Arial"/>
                <a:cs typeface="Arial"/>
              </a:rPr>
              <a:t>levels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460747" y="5640323"/>
            <a:ext cx="6985" cy="109220"/>
          </a:xfrm>
          <a:custGeom>
            <a:avLst/>
            <a:gdLst/>
            <a:ahLst/>
            <a:cxnLst/>
            <a:rect l="l" t="t" r="r" b="b"/>
            <a:pathLst>
              <a:path w="6985" h="109220">
                <a:moveTo>
                  <a:pt x="3238" y="-7937"/>
                </a:moveTo>
                <a:lnTo>
                  <a:pt x="3238" y="116890"/>
                </a:lnTo>
              </a:path>
            </a:pathLst>
          </a:custGeom>
          <a:ln w="22351">
            <a:solidFill>
              <a:srgbClr val="008FD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-498807" y="1092253"/>
            <a:ext cx="7184391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899025" algn="ctr">
              <a:lnSpc>
                <a:spcPct val="100000"/>
              </a:lnSpc>
              <a:spcBef>
                <a:spcPts val="5"/>
              </a:spcBef>
            </a:pPr>
            <a:r>
              <a:rPr lang="en-US" b="1" spc="-5" dirty="0">
                <a:latin typeface="Arial"/>
                <a:cs typeface="Arial"/>
              </a:rPr>
              <a:t>LEVEL</a:t>
            </a:r>
            <a:endParaRPr lang="en-US" dirty="0">
              <a:latin typeface="Arial"/>
              <a:cs typeface="Arial"/>
            </a:endParaRPr>
          </a:p>
          <a:p>
            <a:pPr marR="4934585" algn="ctr">
              <a:lnSpc>
                <a:spcPct val="100000"/>
              </a:lnSpc>
              <a:spcBef>
                <a:spcPts val="175"/>
              </a:spcBef>
            </a:pPr>
            <a:r>
              <a:rPr lang="en-US" sz="3200" b="1" spc="-5" dirty="0" smtClean="0">
                <a:solidFill>
                  <a:srgbClr val="EFAB00"/>
                </a:solidFill>
                <a:latin typeface="Arial"/>
                <a:cs typeface="Arial"/>
              </a:rPr>
              <a:t>0</a:t>
            </a:r>
            <a:endParaRPr lang="en-US" sz="32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  <p:bldP spid="12" grpId="0"/>
      <p:bldP spid="13" grpId="0"/>
      <p:bldP spid="18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53" grpId="0"/>
      <p:bldP spid="54" grpId="0"/>
      <p:bldP spid="55" grpId="0"/>
      <p:bldP spid="56" grpId="0" animBg="1"/>
      <p:bldP spid="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8916" y="1315848"/>
            <a:ext cx="8180770" cy="50367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1439" y="240538"/>
            <a:ext cx="218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64496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at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</a:t>
            </a:r>
            <a:r>
              <a:rPr spc="-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SAP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customer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 operations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12344399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7000" contras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9026" y="-76200"/>
            <a:ext cx="12496801" cy="708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8600" y="4572000"/>
            <a:ext cx="11734800" cy="155555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lvl="0">
              <a:spcBef>
                <a:spcPts val="310"/>
              </a:spcBef>
            </a:pPr>
            <a:r>
              <a:rPr lang="en-US" sz="3600" b="1" kern="0" dirty="0">
                <a:solidFill>
                  <a:prstClr val="white"/>
                </a:solidFill>
                <a:ea typeface="Verdana" panose="020B0604030504040204" pitchFamily="34" charset="0"/>
                <a:cs typeface="Arial MT"/>
              </a:rPr>
              <a:t>UNIT:2- BPM Fundamentals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sz="6000" b="1" dirty="0" smtClean="0">
                <a:solidFill>
                  <a:srgbClr val="EFAB00"/>
                </a:solidFill>
                <a:latin typeface="Arial"/>
                <a:cs typeface="Arial"/>
              </a:rPr>
              <a:t>2.</a:t>
            </a:r>
            <a:r>
              <a:rPr sz="6000" b="1" dirty="0" smtClean="0">
                <a:solidFill>
                  <a:srgbClr val="EFAB00"/>
                </a:solidFill>
                <a:latin typeface="Arial"/>
                <a:cs typeface="Arial"/>
              </a:rPr>
              <a:t>3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:</a:t>
            </a:r>
            <a:r>
              <a:rPr sz="6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6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Discovery</a:t>
            </a:r>
            <a:endParaRPr sz="60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048000" y="1038367"/>
            <a:ext cx="7553473" cy="5866312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73D6E-02E4-4FF0-ABB4-0D802ED74F8B}"/>
              </a:ext>
            </a:extLst>
          </p:cNvPr>
          <p:cNvSpPr/>
          <p:nvPr/>
        </p:nvSpPr>
        <p:spPr>
          <a:xfrm>
            <a:off x="3803041" y="1511875"/>
            <a:ext cx="6281664" cy="491929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00000"/>
              </a:lnSpc>
              <a:spcBef>
                <a:spcPts val="105"/>
              </a:spcBef>
              <a:buFont typeface="+mj-lt"/>
              <a:buAutoNum type="arabicPeriod"/>
            </a:pPr>
            <a:r>
              <a:rPr lang="en-US" sz="2000" spc="-5" dirty="0" smtClean="0">
                <a:solidFill>
                  <a:schemeClr val="bg1"/>
                </a:solidFill>
                <a:cs typeface="Arial"/>
              </a:rPr>
              <a:t>Business </a:t>
            </a:r>
            <a:r>
              <a:rPr lang="en-US" sz="2000" spc="-5" dirty="0">
                <a:solidFill>
                  <a:schemeClr val="bg1"/>
                </a:solidFill>
                <a:cs typeface="Arial"/>
              </a:rPr>
              <a:t>P</a:t>
            </a:r>
            <a:r>
              <a:rPr lang="en-US" sz="2000" spc="-5" dirty="0" smtClean="0">
                <a:solidFill>
                  <a:schemeClr val="bg1"/>
                </a:solidFill>
                <a:cs typeface="Arial"/>
              </a:rPr>
              <a:t>rocess Management Basics</a:t>
            </a:r>
          </a:p>
          <a:p>
            <a:pPr marL="457200" indent="-457200">
              <a:lnSpc>
                <a:spcPct val="100000"/>
              </a:lnSpc>
              <a:spcBef>
                <a:spcPts val="105"/>
              </a:spcBef>
              <a:buFont typeface="+mj-lt"/>
              <a:buAutoNum type="arabicPeriod"/>
            </a:pPr>
            <a:endParaRPr lang="en-US" sz="2000" spc="-5" dirty="0" smtClean="0">
              <a:solidFill>
                <a:schemeClr val="bg1"/>
              </a:solidFill>
              <a:cs typeface="Arial"/>
            </a:endParaRP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r>
              <a:rPr lang="en-US" sz="2000" dirty="0" smtClean="0">
                <a:solidFill>
                  <a:schemeClr val="bg1"/>
                </a:solidFill>
                <a:cs typeface="Arial MT"/>
              </a:rPr>
              <a:t>Process</a:t>
            </a:r>
            <a:r>
              <a:rPr lang="en-US" sz="2000" spc="-60" dirty="0" smtClean="0">
                <a:solidFill>
                  <a:schemeClr val="bg1"/>
                </a:solidFill>
                <a:cs typeface="Arial MT"/>
              </a:rPr>
              <a:t> I</a:t>
            </a:r>
            <a:r>
              <a:rPr lang="en-US" sz="2000" spc="-5" dirty="0" smtClean="0">
                <a:solidFill>
                  <a:schemeClr val="bg1"/>
                </a:solidFill>
                <a:cs typeface="Arial MT"/>
              </a:rPr>
              <a:t>dentification</a:t>
            </a: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endParaRPr lang="en-US" sz="2000" spc="-5" dirty="0" smtClean="0">
              <a:solidFill>
                <a:schemeClr val="bg1"/>
              </a:solidFill>
              <a:cs typeface="Arial MT"/>
            </a:endParaRP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r>
              <a:rPr lang="en-US" sz="2000" dirty="0" smtClean="0">
                <a:solidFill>
                  <a:schemeClr val="bg1"/>
                </a:solidFill>
                <a:cs typeface="Arial MT"/>
              </a:rPr>
              <a:t>Process Discovery</a:t>
            </a: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  <a:cs typeface="Arial MT"/>
            </a:endParaRP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r>
              <a:rPr lang="en-US" sz="2000" spc="-5" dirty="0" smtClean="0">
                <a:solidFill>
                  <a:schemeClr val="bg1"/>
                </a:solidFill>
                <a:cs typeface="Arial MT"/>
              </a:rPr>
              <a:t>Process Analysis</a:t>
            </a: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endParaRPr lang="en-US" sz="2000" spc="-5" dirty="0" smtClean="0">
              <a:solidFill>
                <a:schemeClr val="bg1"/>
              </a:solidFill>
              <a:cs typeface="Arial MT"/>
            </a:endParaRP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r>
              <a:rPr lang="en-US" sz="2000" spc="-5" dirty="0" smtClean="0">
                <a:solidFill>
                  <a:schemeClr val="bg1"/>
                </a:solidFill>
                <a:cs typeface="Arial MT"/>
              </a:rPr>
              <a:t>Process Redesign</a:t>
            </a: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endParaRPr lang="en-US" sz="2000" spc="-5" dirty="0">
              <a:solidFill>
                <a:schemeClr val="bg1"/>
              </a:solidFill>
              <a:cs typeface="Arial MT"/>
            </a:endParaRP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r>
              <a:rPr lang="en-US" sz="2000" dirty="0" smtClean="0">
                <a:solidFill>
                  <a:schemeClr val="bg1"/>
                </a:solidFill>
                <a:cs typeface="Arial MT"/>
              </a:rPr>
              <a:t>Process</a:t>
            </a:r>
            <a:r>
              <a:rPr lang="en-US" sz="2000" spc="-45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spc="-5" dirty="0" smtClean="0">
                <a:solidFill>
                  <a:schemeClr val="bg1"/>
                </a:solidFill>
                <a:cs typeface="Arial MT"/>
              </a:rPr>
              <a:t>implementation</a:t>
            </a:r>
            <a:r>
              <a:rPr lang="en-US" sz="2000" spc="-45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cs typeface="Arial MT"/>
              </a:rPr>
              <a:t>and</a:t>
            </a:r>
            <a:r>
              <a:rPr lang="en-US" sz="2000" spc="-20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cs typeface="Arial MT"/>
              </a:rPr>
              <a:t>change management </a:t>
            </a:r>
            <a:r>
              <a:rPr lang="en-US" sz="2000" spc="-5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spc="-5" dirty="0">
                <a:solidFill>
                  <a:schemeClr val="bg1"/>
                </a:solidFill>
                <a:cs typeface="Arial MT"/>
              </a:rPr>
              <a:t>Redesign </a:t>
            </a:r>
          </a:p>
          <a:p>
            <a:pPr marL="456565" marR="5080" indent="-457200">
              <a:spcBef>
                <a:spcPts val="100"/>
              </a:spcBef>
              <a:buFont typeface="+mj-lt"/>
              <a:buAutoNum type="arabicPeriod"/>
            </a:pPr>
            <a:r>
              <a:rPr lang="en-US" sz="2000" dirty="0" smtClean="0">
                <a:solidFill>
                  <a:schemeClr val="bg1"/>
                </a:solidFill>
                <a:cs typeface="Arial MT"/>
              </a:rPr>
              <a:t>Process</a:t>
            </a:r>
            <a:r>
              <a:rPr lang="en-US" sz="2000" spc="-60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cs typeface="Arial MT"/>
              </a:rPr>
              <a:t>monitoring</a:t>
            </a:r>
            <a:r>
              <a:rPr lang="en-US" sz="2000" spc="-60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cs typeface="Arial MT"/>
              </a:rPr>
              <a:t>and</a:t>
            </a:r>
            <a:r>
              <a:rPr lang="en-US" sz="2000" spc="-35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cs typeface="Arial MT"/>
              </a:rPr>
              <a:t>controlling</a:t>
            </a:r>
            <a:endParaRPr lang="en-US" sz="1400" dirty="0" smtClean="0">
              <a:solidFill>
                <a:schemeClr val="bg1"/>
              </a:solidFill>
              <a:cs typeface="Arial MT"/>
            </a:endParaRPr>
          </a:p>
          <a:p>
            <a:pPr>
              <a:spcBef>
                <a:spcPts val="105"/>
              </a:spcBef>
            </a:pPr>
            <a:endParaRPr lang="en-US" sz="1400" dirty="0">
              <a:solidFill>
                <a:schemeClr val="bg1"/>
              </a:solidFill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z="1400" spc="-5" dirty="0" smtClean="0">
              <a:solidFill>
                <a:schemeClr val="bg1"/>
              </a:solidFill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z="14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31056" y="256226"/>
            <a:ext cx="3308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Agenda </a:t>
            </a:r>
            <a:r>
              <a:rPr lang="en-US" sz="4400" b="1" dirty="0" smtClean="0">
                <a:solidFill>
                  <a:schemeClr val="bg1"/>
                </a:solidFill>
              </a:rPr>
              <a:t>Unit-2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649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878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5845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Recap:</a:t>
            </a:r>
            <a:r>
              <a:rPr spc="-5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identification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374" y="1525395"/>
            <a:ext cx="5410835" cy="369506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our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previous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unit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learned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…</a:t>
            </a:r>
            <a:endParaRPr sz="20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elements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identification</a:t>
            </a:r>
            <a:endParaRPr sz="1800">
              <a:latin typeface="Arial MT"/>
              <a:cs typeface="Arial MT"/>
            </a:endParaRPr>
          </a:p>
          <a:p>
            <a:pPr marL="192405" marR="13652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most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important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governance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topics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consider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during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identification</a:t>
            </a:r>
            <a:endParaRPr sz="1800">
              <a:latin typeface="Arial MT"/>
              <a:cs typeface="Arial MT"/>
            </a:endParaRPr>
          </a:p>
          <a:p>
            <a:pPr marL="370840" marR="5080" lvl="1" indent="-179070">
              <a:lnSpc>
                <a:spcPct val="100000"/>
              </a:lnSpc>
              <a:spcBef>
                <a:spcPts val="6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Design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architecture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incl.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consistent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level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concept</a:t>
            </a:r>
            <a:endParaRPr sz="1800">
              <a:latin typeface="Arial MT"/>
              <a:cs typeface="Arial MT"/>
            </a:endParaRPr>
          </a:p>
          <a:p>
            <a:pPr marL="370840" lvl="1" indent="-179070">
              <a:lnSpc>
                <a:spcPct val="100000"/>
              </a:lnSpc>
              <a:spcBef>
                <a:spcPts val="6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Setting</a:t>
            </a:r>
            <a:r>
              <a:rPr sz="1800" spc="-10" dirty="0">
                <a:latin typeface="Arial MT"/>
                <a:cs typeface="Arial MT"/>
              </a:rPr>
              <a:t> up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BPM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organization</a:t>
            </a:r>
            <a:endParaRPr sz="1800">
              <a:latin typeface="Arial MT"/>
              <a:cs typeface="Arial MT"/>
            </a:endParaRPr>
          </a:p>
          <a:p>
            <a:pPr marL="370840" lvl="1" indent="-179070">
              <a:lnSpc>
                <a:spcPct val="100000"/>
              </a:lnSpc>
              <a:spcBef>
                <a:spcPts val="6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Definition</a:t>
            </a:r>
            <a:r>
              <a:rPr sz="1800" dirty="0">
                <a:latin typeface="Arial MT"/>
                <a:cs typeface="Arial MT"/>
              </a:rPr>
              <a:t> 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key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roles</a:t>
            </a:r>
            <a:endParaRPr sz="1800">
              <a:latin typeface="Arial MT"/>
              <a:cs typeface="Arial MT"/>
            </a:endParaRPr>
          </a:p>
          <a:p>
            <a:pPr marL="370840" lvl="1" indent="-179070">
              <a:lnSpc>
                <a:spcPct val="100000"/>
              </a:lnSpc>
              <a:spcBef>
                <a:spcPts val="600"/>
              </a:spcBef>
              <a:buChar char="–"/>
              <a:tabLst>
                <a:tab pos="371475" algn="l"/>
              </a:tabLst>
            </a:pPr>
            <a:r>
              <a:rPr sz="1800" spc="-15" dirty="0">
                <a:latin typeface="Arial MT"/>
                <a:cs typeface="Arial MT"/>
              </a:rPr>
              <a:t>Training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effort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considered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-5" dirty="0">
                <a:latin typeface="Arial MT"/>
                <a:cs typeface="Arial MT"/>
              </a:rPr>
              <a:t>such roles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Some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critical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success factors 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identification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1076" y="2155188"/>
            <a:ext cx="1651290" cy="2406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878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9497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phase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explanation</a:t>
            </a:r>
          </a:p>
        </p:txBody>
      </p:sp>
      <p:sp>
        <p:nvSpPr>
          <p:cNvPr id="4" name="object 4"/>
          <p:cNvSpPr/>
          <p:nvPr/>
        </p:nvSpPr>
        <p:spPr>
          <a:xfrm>
            <a:off x="7331202" y="2675382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72118" y="2081529"/>
            <a:ext cx="1416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architecture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47580" y="2663697"/>
            <a:ext cx="9410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As-is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20298" y="4726381"/>
            <a:ext cx="1157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Insights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</a:t>
            </a:r>
            <a:r>
              <a:rPr sz="1200" spc="-5" dirty="0">
                <a:latin typeface="Arial MT"/>
                <a:cs typeface="Arial MT"/>
              </a:rPr>
              <a:t>eaknesse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impact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0326" y="6007709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To-be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0428" y="4726381"/>
            <a:ext cx="781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E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dirty="0">
                <a:latin typeface="Arial MT"/>
                <a:cs typeface="Arial MT"/>
              </a:rPr>
              <a:t>ecutable 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dirty="0">
                <a:latin typeface="Arial MT"/>
                <a:cs typeface="Arial MT"/>
              </a:rPr>
              <a:t> 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1376" y="2664714"/>
            <a:ext cx="1234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Conformance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performance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insights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13114" y="2007870"/>
            <a:ext cx="76200" cy="354965"/>
          </a:xfrm>
          <a:custGeom>
            <a:avLst/>
            <a:gdLst/>
            <a:ahLst/>
            <a:cxnLst/>
            <a:rect l="l" t="t" r="r" b="b"/>
            <a:pathLst>
              <a:path w="76200" h="354964">
                <a:moveTo>
                  <a:pt x="25400" y="278256"/>
                </a:moveTo>
                <a:lnTo>
                  <a:pt x="0" y="278256"/>
                </a:lnTo>
                <a:lnTo>
                  <a:pt x="38100" y="354456"/>
                </a:lnTo>
                <a:lnTo>
                  <a:pt x="69850" y="290956"/>
                </a:lnTo>
                <a:lnTo>
                  <a:pt x="25400" y="290956"/>
                </a:lnTo>
                <a:lnTo>
                  <a:pt x="25400" y="278256"/>
                </a:lnTo>
                <a:close/>
              </a:path>
              <a:path w="76200" h="354964">
                <a:moveTo>
                  <a:pt x="50800" y="0"/>
                </a:moveTo>
                <a:lnTo>
                  <a:pt x="25400" y="0"/>
                </a:lnTo>
                <a:lnTo>
                  <a:pt x="25400" y="290956"/>
                </a:lnTo>
                <a:lnTo>
                  <a:pt x="50800" y="290956"/>
                </a:lnTo>
                <a:lnTo>
                  <a:pt x="50800" y="0"/>
                </a:lnTo>
                <a:close/>
              </a:path>
              <a:path w="76200" h="354964">
                <a:moveTo>
                  <a:pt x="76200" y="278256"/>
                </a:moveTo>
                <a:lnTo>
                  <a:pt x="50800" y="278256"/>
                </a:lnTo>
                <a:lnTo>
                  <a:pt x="50800" y="290956"/>
                </a:lnTo>
                <a:lnTo>
                  <a:pt x="69850" y="290956"/>
                </a:lnTo>
                <a:lnTo>
                  <a:pt x="76200" y="278256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606540" y="2659379"/>
            <a:ext cx="3729990" cy="3165475"/>
            <a:chOff x="6606540" y="2659379"/>
            <a:chExt cx="3729990" cy="3165475"/>
          </a:xfrm>
        </p:grpSpPr>
        <p:sp>
          <p:nvSpPr>
            <p:cNvPr id="13" name="object 13"/>
            <p:cNvSpPr/>
            <p:nvPr/>
          </p:nvSpPr>
          <p:spPr>
            <a:xfrm>
              <a:off x="10266680" y="3370579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325" y="0"/>
                  </a:moveTo>
                  <a:lnTo>
                    <a:pt x="0" y="39370"/>
                  </a:lnTo>
                  <a:lnTo>
                    <a:pt x="69596" y="80010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54796" y="2659379"/>
              <a:ext cx="83820" cy="99060"/>
            </a:xfrm>
            <a:custGeom>
              <a:avLst/>
              <a:gdLst/>
              <a:ahLst/>
              <a:cxnLst/>
              <a:rect l="l" t="t" r="r" b="b"/>
              <a:pathLst>
                <a:path w="83820" h="99060">
                  <a:moveTo>
                    <a:pt x="8382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83820" y="9906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13775" y="267246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444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40524" y="4492751"/>
              <a:ext cx="268605" cy="172720"/>
            </a:xfrm>
            <a:custGeom>
              <a:avLst/>
              <a:gdLst/>
              <a:ahLst/>
              <a:cxnLst/>
              <a:rect l="l" t="t" r="r" b="b"/>
              <a:pathLst>
                <a:path w="268604" h="172720">
                  <a:moveTo>
                    <a:pt x="26822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268224" y="172212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44664" y="4620386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59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59" h="1204595">
                  <a:moveTo>
                    <a:pt x="1000506" y="1138936"/>
                  </a:moveTo>
                  <a:lnTo>
                    <a:pt x="919988" y="1141666"/>
                  </a:lnTo>
                  <a:lnTo>
                    <a:pt x="970534" y="1204391"/>
                  </a:lnTo>
                  <a:lnTo>
                    <a:pt x="1000506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828" y="3518915"/>
              <a:ext cx="574548" cy="5090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06540" y="4020311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59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778243" y="4004564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5" dirty="0">
                <a:latin typeface="Arial"/>
                <a:cs typeface="Arial"/>
              </a:rPr>
              <a:t>O</a:t>
            </a:r>
            <a:r>
              <a:rPr sz="1050" b="1" spc="5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</a:t>
            </a:r>
            <a:r>
              <a:rPr sz="1050" b="1" spc="-5" dirty="0">
                <a:latin typeface="Arial"/>
                <a:cs typeface="Arial"/>
              </a:rPr>
              <a:t>OR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5" dirty="0">
                <a:latin typeface="Arial"/>
                <a:cs typeface="Arial"/>
              </a:rPr>
              <a:t>NG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57377" y="3956241"/>
            <a:ext cx="1743710" cy="795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30"/>
              </a:spcBef>
            </a:pP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7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Process </a:t>
            </a:r>
            <a:r>
              <a:rPr sz="1700" spc="-4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Management </a:t>
            </a:r>
            <a:r>
              <a:rPr sz="17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5568" y="2461260"/>
            <a:ext cx="464820" cy="52882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546718" y="2973451"/>
            <a:ext cx="8153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SC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VE</a:t>
            </a:r>
            <a:r>
              <a:rPr sz="1050" b="1" spc="-10" dirty="0">
                <a:latin typeface="Arial"/>
                <a:cs typeface="Arial"/>
              </a:rPr>
              <a:t>R</a:t>
            </a:r>
            <a:r>
              <a:rPr sz="1050" b="1" dirty="0">
                <a:latin typeface="Arial"/>
                <a:cs typeface="Arial"/>
              </a:rPr>
              <a:t>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184892" y="3550920"/>
            <a:ext cx="757555" cy="913130"/>
            <a:chOff x="10184892" y="3550920"/>
            <a:chExt cx="757555" cy="91313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4140" y="3550920"/>
              <a:ext cx="598931" cy="59893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184892" y="4119372"/>
              <a:ext cx="757555" cy="344805"/>
            </a:xfrm>
            <a:custGeom>
              <a:avLst/>
              <a:gdLst/>
              <a:ahLst/>
              <a:cxnLst/>
              <a:rect l="l" t="t" r="r" b="b"/>
              <a:pathLst>
                <a:path w="757554" h="344804">
                  <a:moveTo>
                    <a:pt x="757427" y="0"/>
                  </a:moveTo>
                  <a:lnTo>
                    <a:pt x="0" y="0"/>
                  </a:lnTo>
                  <a:lnTo>
                    <a:pt x="0" y="344423"/>
                  </a:lnTo>
                  <a:lnTo>
                    <a:pt x="757427" y="34442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290809" y="4103877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16133" y="4263897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540240" y="5256873"/>
            <a:ext cx="754380" cy="801370"/>
            <a:chOff x="9540240" y="5256873"/>
            <a:chExt cx="754380" cy="8013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9804" y="5256873"/>
              <a:ext cx="444769" cy="4422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540240" y="5734811"/>
              <a:ext cx="754380" cy="323215"/>
            </a:xfrm>
            <a:custGeom>
              <a:avLst/>
              <a:gdLst/>
              <a:ahLst/>
              <a:cxnLst/>
              <a:rect l="l" t="t" r="r" b="b"/>
              <a:pathLst>
                <a:path w="754379" h="323214">
                  <a:moveTo>
                    <a:pt x="75437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54379" y="323088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644253" y="5718759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55860" y="5879388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1032" y="5236522"/>
            <a:ext cx="493421" cy="45550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087869" y="5725464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9591" y="1111558"/>
            <a:ext cx="467816" cy="50647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408289" y="1638757"/>
            <a:ext cx="1092835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latin typeface="Arial"/>
                <a:cs typeface="Arial"/>
              </a:rPr>
              <a:t>IDENTIFICATION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11555" y="1525594"/>
            <a:ext cx="4498340" cy="201803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Discovery</a:t>
            </a:r>
            <a:endParaRPr sz="20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Discover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capture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(via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interview,</a:t>
            </a:r>
            <a:r>
              <a:rPr sz="1800" spc="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workshop,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evidence)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Create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models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b="1" dirty="0">
                <a:latin typeface="Arial"/>
                <a:cs typeface="Arial"/>
              </a:rPr>
              <a:t>Output: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as-is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reflecting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actual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business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20" grpId="0"/>
      <p:bldP spid="21" grpId="0"/>
      <p:bldP spid="23" grpId="0"/>
      <p:bldP spid="27" grpId="0"/>
      <p:bldP spid="28" grpId="0"/>
      <p:bldP spid="32" grpId="0"/>
      <p:bldP spid="33" grpId="0"/>
      <p:bldP spid="35" grpId="0"/>
      <p:bldP spid="37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878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9975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Most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common approaches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discover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9117" y="4248982"/>
            <a:ext cx="3150870" cy="174371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000" spc="-5" dirty="0">
                <a:latin typeface="Arial MT"/>
                <a:cs typeface="Arial MT"/>
              </a:rPr>
              <a:t>Interview</a:t>
            </a: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Conduct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individual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interviews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Create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high level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trust</a:t>
            </a:r>
          </a:p>
          <a:p>
            <a:pPr marL="192405" marR="39814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Identify </a:t>
            </a:r>
            <a:r>
              <a:rPr sz="1800" spc="-10" dirty="0">
                <a:latin typeface="Arial MT"/>
                <a:cs typeface="Arial MT"/>
              </a:rPr>
              <a:t>different </a:t>
            </a:r>
            <a:r>
              <a:rPr sz="1800" spc="-5" dirty="0">
                <a:latin typeface="Arial MT"/>
                <a:cs typeface="Arial MT"/>
              </a:rPr>
              <a:t>points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view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0714" y="4248982"/>
            <a:ext cx="2299335" cy="174371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000" dirty="0">
                <a:latin typeface="Arial MT"/>
                <a:cs typeface="Arial MT"/>
              </a:rPr>
              <a:t>Evidence</a:t>
            </a: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Review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existing</a:t>
            </a:r>
            <a:endParaRPr sz="18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documentation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10" dirty="0">
                <a:latin typeface="Arial MT"/>
                <a:cs typeface="Arial MT"/>
              </a:rPr>
              <a:t>Analyze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reports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Perform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shadowing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4365" y="4248982"/>
            <a:ext cx="3264535" cy="194183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000" spc="-5" dirty="0">
                <a:latin typeface="Arial MT"/>
                <a:cs typeface="Arial MT"/>
              </a:rPr>
              <a:t>Workshop</a:t>
            </a: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10" dirty="0">
                <a:latin typeface="Arial MT"/>
                <a:cs typeface="Arial MT"/>
              </a:rPr>
              <a:t>Conduct </a:t>
            </a:r>
            <a:r>
              <a:rPr sz="1800" spc="-5" dirty="0">
                <a:latin typeface="Arial MT"/>
                <a:cs typeface="Arial MT"/>
              </a:rPr>
              <a:t>collaborative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discovery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workshops</a:t>
            </a:r>
            <a:endParaRPr sz="1800" dirty="0">
              <a:latin typeface="Arial MT"/>
              <a:cs typeface="Arial MT"/>
            </a:endParaRPr>
          </a:p>
          <a:p>
            <a:pPr marL="192405" marR="9779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Identify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different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perspectives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5" dirty="0">
                <a:latin typeface="Arial MT"/>
                <a:cs typeface="Arial MT"/>
              </a:rPr>
              <a:t> once 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discuss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immediately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0559" y="1973653"/>
            <a:ext cx="1750537" cy="19063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9236" y="2135316"/>
            <a:ext cx="2817742" cy="160441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66335" y="2249574"/>
            <a:ext cx="1834776" cy="16288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221424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5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modeling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29869" y="2172970"/>
            <a:ext cx="10734675" cy="4179570"/>
            <a:chOff x="729869" y="2172970"/>
            <a:chExt cx="10734675" cy="4179570"/>
          </a:xfrm>
        </p:grpSpPr>
        <p:sp>
          <p:nvSpPr>
            <p:cNvPr id="4" name="object 4"/>
            <p:cNvSpPr/>
            <p:nvPr/>
          </p:nvSpPr>
          <p:spPr>
            <a:xfrm>
              <a:off x="733044" y="3351276"/>
              <a:ext cx="10728325" cy="0"/>
            </a:xfrm>
            <a:custGeom>
              <a:avLst/>
              <a:gdLst/>
              <a:ahLst/>
              <a:cxnLst/>
              <a:rect l="l" t="t" r="r" b="b"/>
              <a:pathLst>
                <a:path w="10728325">
                  <a:moveTo>
                    <a:pt x="0" y="0"/>
                  </a:moveTo>
                  <a:lnTo>
                    <a:pt x="10727944" y="0"/>
                  </a:lnTo>
                </a:path>
              </a:pathLst>
            </a:custGeom>
            <a:ln w="635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11367" y="2179320"/>
              <a:ext cx="972819" cy="1042669"/>
            </a:xfrm>
            <a:custGeom>
              <a:avLst/>
              <a:gdLst/>
              <a:ahLst/>
              <a:cxnLst/>
              <a:rect l="l" t="t" r="r" b="b"/>
              <a:pathLst>
                <a:path w="972820" h="1042669">
                  <a:moveTo>
                    <a:pt x="486156" y="0"/>
                  </a:moveTo>
                  <a:lnTo>
                    <a:pt x="0" y="1042415"/>
                  </a:lnTo>
                  <a:lnTo>
                    <a:pt x="972312" y="1042415"/>
                  </a:lnTo>
                  <a:lnTo>
                    <a:pt x="486156" y="0"/>
                  </a:lnTo>
                  <a:close/>
                </a:path>
              </a:pathLst>
            </a:custGeom>
            <a:solidFill>
              <a:srgbClr val="FFD0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11367" y="2179320"/>
              <a:ext cx="972819" cy="1042669"/>
            </a:xfrm>
            <a:custGeom>
              <a:avLst/>
              <a:gdLst/>
              <a:ahLst/>
              <a:cxnLst/>
              <a:rect l="l" t="t" r="r" b="b"/>
              <a:pathLst>
                <a:path w="972820" h="1042669">
                  <a:moveTo>
                    <a:pt x="0" y="1042415"/>
                  </a:moveTo>
                  <a:lnTo>
                    <a:pt x="486156" y="0"/>
                  </a:lnTo>
                  <a:lnTo>
                    <a:pt x="972312" y="1042415"/>
                  </a:lnTo>
                  <a:lnTo>
                    <a:pt x="0" y="104241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25211" y="3221736"/>
              <a:ext cx="1946275" cy="1041400"/>
            </a:xfrm>
            <a:custGeom>
              <a:avLst/>
              <a:gdLst/>
              <a:ahLst/>
              <a:cxnLst/>
              <a:rect l="l" t="t" r="r" b="b"/>
              <a:pathLst>
                <a:path w="1946275" h="1041400">
                  <a:moveTo>
                    <a:pt x="1459611" y="0"/>
                  </a:moveTo>
                  <a:lnTo>
                    <a:pt x="486537" y="0"/>
                  </a:lnTo>
                  <a:lnTo>
                    <a:pt x="0" y="1040891"/>
                  </a:lnTo>
                  <a:lnTo>
                    <a:pt x="1946147" y="1040891"/>
                  </a:lnTo>
                  <a:lnTo>
                    <a:pt x="1459611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5211" y="3221736"/>
              <a:ext cx="1946275" cy="1041400"/>
            </a:xfrm>
            <a:custGeom>
              <a:avLst/>
              <a:gdLst/>
              <a:ahLst/>
              <a:cxnLst/>
              <a:rect l="l" t="t" r="r" b="b"/>
              <a:pathLst>
                <a:path w="1946275" h="1041400">
                  <a:moveTo>
                    <a:pt x="0" y="1040891"/>
                  </a:moveTo>
                  <a:lnTo>
                    <a:pt x="486537" y="0"/>
                  </a:lnTo>
                  <a:lnTo>
                    <a:pt x="1459611" y="0"/>
                  </a:lnTo>
                  <a:lnTo>
                    <a:pt x="1946147" y="1040891"/>
                  </a:lnTo>
                  <a:lnTo>
                    <a:pt x="0" y="1040891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3044" y="4328160"/>
              <a:ext cx="10728325" cy="0"/>
            </a:xfrm>
            <a:custGeom>
              <a:avLst/>
              <a:gdLst/>
              <a:ahLst/>
              <a:cxnLst/>
              <a:rect l="l" t="t" r="r" b="b"/>
              <a:pathLst>
                <a:path w="10728325">
                  <a:moveTo>
                    <a:pt x="0" y="0"/>
                  </a:moveTo>
                  <a:lnTo>
                    <a:pt x="10727944" y="0"/>
                  </a:lnTo>
                </a:path>
              </a:pathLst>
            </a:custGeom>
            <a:ln w="635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37532" y="4262627"/>
              <a:ext cx="2920365" cy="1042669"/>
            </a:xfrm>
            <a:custGeom>
              <a:avLst/>
              <a:gdLst/>
              <a:ahLst/>
              <a:cxnLst/>
              <a:rect l="l" t="t" r="r" b="b"/>
              <a:pathLst>
                <a:path w="2920365" h="1042670">
                  <a:moveTo>
                    <a:pt x="2433319" y="0"/>
                  </a:moveTo>
                  <a:lnTo>
                    <a:pt x="486663" y="0"/>
                  </a:lnTo>
                  <a:lnTo>
                    <a:pt x="0" y="1042416"/>
                  </a:lnTo>
                  <a:lnTo>
                    <a:pt x="2919984" y="1042416"/>
                  </a:lnTo>
                  <a:lnTo>
                    <a:pt x="2433319" y="0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37532" y="4262627"/>
              <a:ext cx="2920365" cy="1042669"/>
            </a:xfrm>
            <a:custGeom>
              <a:avLst/>
              <a:gdLst/>
              <a:ahLst/>
              <a:cxnLst/>
              <a:rect l="l" t="t" r="r" b="b"/>
              <a:pathLst>
                <a:path w="2920365" h="1042670">
                  <a:moveTo>
                    <a:pt x="0" y="1042416"/>
                  </a:moveTo>
                  <a:lnTo>
                    <a:pt x="486663" y="0"/>
                  </a:lnTo>
                  <a:lnTo>
                    <a:pt x="2433319" y="0"/>
                  </a:lnTo>
                  <a:lnTo>
                    <a:pt x="2919984" y="1042416"/>
                  </a:lnTo>
                  <a:lnTo>
                    <a:pt x="0" y="1042416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3044" y="5414772"/>
              <a:ext cx="10728325" cy="0"/>
            </a:xfrm>
            <a:custGeom>
              <a:avLst/>
              <a:gdLst/>
              <a:ahLst/>
              <a:cxnLst/>
              <a:rect l="l" t="t" r="r" b="b"/>
              <a:pathLst>
                <a:path w="10728325">
                  <a:moveTo>
                    <a:pt x="0" y="0"/>
                  </a:moveTo>
                  <a:lnTo>
                    <a:pt x="10727944" y="0"/>
                  </a:lnTo>
                </a:path>
              </a:pathLst>
            </a:custGeom>
            <a:ln w="635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51376" y="5305044"/>
              <a:ext cx="3892550" cy="1041400"/>
            </a:xfrm>
            <a:custGeom>
              <a:avLst/>
              <a:gdLst/>
              <a:ahLst/>
              <a:cxnLst/>
              <a:rect l="l" t="t" r="r" b="b"/>
              <a:pathLst>
                <a:path w="3892550" h="1041400">
                  <a:moveTo>
                    <a:pt x="3405758" y="0"/>
                  </a:moveTo>
                  <a:lnTo>
                    <a:pt x="486537" y="0"/>
                  </a:lnTo>
                  <a:lnTo>
                    <a:pt x="0" y="1040891"/>
                  </a:lnTo>
                  <a:lnTo>
                    <a:pt x="3892296" y="1040891"/>
                  </a:lnTo>
                  <a:lnTo>
                    <a:pt x="340575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51376" y="3221736"/>
              <a:ext cx="3892550" cy="3124200"/>
            </a:xfrm>
            <a:custGeom>
              <a:avLst/>
              <a:gdLst/>
              <a:ahLst/>
              <a:cxnLst/>
              <a:rect l="l" t="t" r="r" b="b"/>
              <a:pathLst>
                <a:path w="3892550" h="3124200">
                  <a:moveTo>
                    <a:pt x="0" y="3124200"/>
                  </a:moveTo>
                  <a:lnTo>
                    <a:pt x="486537" y="2083308"/>
                  </a:lnTo>
                  <a:lnTo>
                    <a:pt x="3405758" y="2083308"/>
                  </a:lnTo>
                  <a:lnTo>
                    <a:pt x="3892296" y="3124200"/>
                  </a:lnTo>
                  <a:lnTo>
                    <a:pt x="0" y="3124200"/>
                  </a:lnTo>
                  <a:close/>
                </a:path>
                <a:path w="3892550" h="3124200">
                  <a:moveTo>
                    <a:pt x="1946148" y="0"/>
                  </a:moveTo>
                  <a:lnTo>
                    <a:pt x="1946148" y="2090674"/>
                  </a:lnTo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595365" y="3633927"/>
            <a:ext cx="11976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0385" algn="l"/>
              </a:tabLst>
            </a:pPr>
            <a:r>
              <a:rPr sz="1200" b="1" dirty="0">
                <a:latin typeface="Arial"/>
                <a:cs typeface="Arial"/>
              </a:rPr>
              <a:t>E2E	F</a:t>
            </a:r>
            <a:r>
              <a:rPr sz="1200" b="1" spc="-5" dirty="0">
                <a:latin typeface="Arial"/>
                <a:cs typeface="Arial"/>
              </a:rPr>
              <a:t>u</a:t>
            </a:r>
            <a:r>
              <a:rPr sz="1200" b="1" dirty="0">
                <a:latin typeface="Arial"/>
                <a:cs typeface="Arial"/>
              </a:rPr>
              <a:t>ncti</a:t>
            </a:r>
            <a:r>
              <a:rPr sz="1200" b="1" spc="-5" dirty="0">
                <a:latin typeface="Arial"/>
                <a:cs typeface="Arial"/>
              </a:rPr>
              <a:t>o</a:t>
            </a:r>
            <a:r>
              <a:rPr sz="1200" b="1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07304" y="4685792"/>
            <a:ext cx="80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Value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Step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37553" y="4685792"/>
            <a:ext cx="686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Category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87897" y="5718454"/>
            <a:ext cx="620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32423" y="2861817"/>
            <a:ext cx="330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Ma</a:t>
            </a:r>
            <a:r>
              <a:rPr sz="1200" b="1" dirty="0">
                <a:latin typeface="Arial"/>
                <a:cs typeface="Arial"/>
              </a:rPr>
              <a:t>p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3494" y="2398014"/>
            <a:ext cx="4529455" cy="1809114"/>
          </a:xfrm>
          <a:custGeom>
            <a:avLst/>
            <a:gdLst/>
            <a:ahLst/>
            <a:cxnLst/>
            <a:rect l="l" t="t" r="r" b="b"/>
            <a:pathLst>
              <a:path w="4529455" h="1809114">
                <a:moveTo>
                  <a:pt x="0" y="452627"/>
                </a:moveTo>
                <a:lnTo>
                  <a:pt x="1222248" y="452627"/>
                </a:lnTo>
                <a:lnTo>
                  <a:pt x="1418844" y="649224"/>
                </a:lnTo>
                <a:lnTo>
                  <a:pt x="1222248" y="845820"/>
                </a:lnTo>
                <a:lnTo>
                  <a:pt x="0" y="845820"/>
                </a:lnTo>
                <a:lnTo>
                  <a:pt x="0" y="452627"/>
                </a:lnTo>
                <a:close/>
              </a:path>
              <a:path w="4529455" h="1809114">
                <a:moveTo>
                  <a:pt x="0" y="0"/>
                </a:moveTo>
                <a:lnTo>
                  <a:pt x="1223010" y="0"/>
                </a:lnTo>
                <a:lnTo>
                  <a:pt x="1418844" y="195834"/>
                </a:lnTo>
                <a:lnTo>
                  <a:pt x="1223010" y="391668"/>
                </a:lnTo>
                <a:lnTo>
                  <a:pt x="0" y="391668"/>
                </a:lnTo>
                <a:lnTo>
                  <a:pt x="0" y="0"/>
                </a:lnTo>
                <a:close/>
              </a:path>
              <a:path w="4529455" h="1809114">
                <a:moveTo>
                  <a:pt x="1549908" y="0"/>
                </a:moveTo>
                <a:lnTo>
                  <a:pt x="2774442" y="0"/>
                </a:lnTo>
                <a:lnTo>
                  <a:pt x="2970276" y="195834"/>
                </a:lnTo>
                <a:lnTo>
                  <a:pt x="2774442" y="391668"/>
                </a:lnTo>
                <a:lnTo>
                  <a:pt x="1549908" y="391668"/>
                </a:lnTo>
                <a:lnTo>
                  <a:pt x="1549908" y="0"/>
                </a:lnTo>
                <a:close/>
              </a:path>
              <a:path w="4529455" h="1809114">
                <a:moveTo>
                  <a:pt x="1554480" y="452627"/>
                </a:moveTo>
                <a:lnTo>
                  <a:pt x="2778252" y="452627"/>
                </a:lnTo>
                <a:lnTo>
                  <a:pt x="2974847" y="649224"/>
                </a:lnTo>
                <a:lnTo>
                  <a:pt x="2778252" y="845820"/>
                </a:lnTo>
                <a:lnTo>
                  <a:pt x="1554480" y="845820"/>
                </a:lnTo>
                <a:lnTo>
                  <a:pt x="1554480" y="452627"/>
                </a:lnTo>
                <a:close/>
              </a:path>
              <a:path w="4529455" h="1809114">
                <a:moveTo>
                  <a:pt x="3101340" y="0"/>
                </a:moveTo>
                <a:lnTo>
                  <a:pt x="4324350" y="0"/>
                </a:lnTo>
                <a:lnTo>
                  <a:pt x="4520183" y="195834"/>
                </a:lnTo>
                <a:lnTo>
                  <a:pt x="4324350" y="391668"/>
                </a:lnTo>
                <a:lnTo>
                  <a:pt x="3101340" y="391668"/>
                </a:lnTo>
                <a:lnTo>
                  <a:pt x="3101340" y="0"/>
                </a:lnTo>
                <a:close/>
              </a:path>
              <a:path w="4529455" h="1809114">
                <a:moveTo>
                  <a:pt x="3110484" y="452627"/>
                </a:moveTo>
                <a:lnTo>
                  <a:pt x="4332732" y="452627"/>
                </a:lnTo>
                <a:lnTo>
                  <a:pt x="4529328" y="649224"/>
                </a:lnTo>
                <a:lnTo>
                  <a:pt x="4332732" y="845820"/>
                </a:lnTo>
                <a:lnTo>
                  <a:pt x="3110484" y="845820"/>
                </a:lnTo>
                <a:lnTo>
                  <a:pt x="3110484" y="452627"/>
                </a:lnTo>
                <a:close/>
              </a:path>
              <a:path w="4529455" h="1809114">
                <a:moveTo>
                  <a:pt x="0" y="1415796"/>
                </a:moveTo>
                <a:lnTo>
                  <a:pt x="1277112" y="1415796"/>
                </a:lnTo>
                <a:lnTo>
                  <a:pt x="1473708" y="1612392"/>
                </a:lnTo>
                <a:lnTo>
                  <a:pt x="1277112" y="1808988"/>
                </a:lnTo>
                <a:lnTo>
                  <a:pt x="0" y="1808988"/>
                </a:lnTo>
                <a:lnTo>
                  <a:pt x="0" y="1415796"/>
                </a:lnTo>
                <a:close/>
              </a:path>
            </a:pathLst>
          </a:custGeom>
          <a:ln w="19050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71524" y="3810380"/>
            <a:ext cx="6781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Sou</a:t>
            </a:r>
            <a:r>
              <a:rPr sz="1200" spc="-5" dirty="0">
                <a:latin typeface="Arial MT"/>
                <a:cs typeface="Arial MT"/>
              </a:rPr>
              <a:t>rce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endParaRPr sz="1200">
              <a:latin typeface="Arial MT"/>
              <a:cs typeface="Arial MT"/>
            </a:endParaRPr>
          </a:p>
          <a:p>
            <a:pPr marL="48895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Contract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928241" y="3804284"/>
            <a:ext cx="2729230" cy="412750"/>
            <a:chOff x="1928241" y="3804284"/>
            <a:chExt cx="2729230" cy="412750"/>
          </a:xfrm>
        </p:grpSpPr>
        <p:sp>
          <p:nvSpPr>
            <p:cNvPr id="23" name="object 23"/>
            <p:cNvSpPr/>
            <p:nvPr/>
          </p:nvSpPr>
          <p:spPr>
            <a:xfrm>
              <a:off x="1937766" y="3813809"/>
              <a:ext cx="1495425" cy="393700"/>
            </a:xfrm>
            <a:custGeom>
              <a:avLst/>
              <a:gdLst/>
              <a:ahLst/>
              <a:cxnLst/>
              <a:rect l="l" t="t" r="r" b="b"/>
              <a:pathLst>
                <a:path w="1495425" h="393700">
                  <a:moveTo>
                    <a:pt x="1298447" y="0"/>
                  </a:moveTo>
                  <a:lnTo>
                    <a:pt x="0" y="0"/>
                  </a:lnTo>
                  <a:lnTo>
                    <a:pt x="196595" y="196595"/>
                  </a:lnTo>
                  <a:lnTo>
                    <a:pt x="0" y="393191"/>
                  </a:lnTo>
                  <a:lnTo>
                    <a:pt x="1298447" y="393191"/>
                  </a:lnTo>
                  <a:lnTo>
                    <a:pt x="1495044" y="196595"/>
                  </a:lnTo>
                  <a:lnTo>
                    <a:pt x="12984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37766" y="3813809"/>
              <a:ext cx="1495425" cy="393700"/>
            </a:xfrm>
            <a:custGeom>
              <a:avLst/>
              <a:gdLst/>
              <a:ahLst/>
              <a:cxnLst/>
              <a:rect l="l" t="t" r="r" b="b"/>
              <a:pathLst>
                <a:path w="1495425" h="393700">
                  <a:moveTo>
                    <a:pt x="0" y="0"/>
                  </a:moveTo>
                  <a:lnTo>
                    <a:pt x="1298447" y="0"/>
                  </a:lnTo>
                  <a:lnTo>
                    <a:pt x="1495044" y="196595"/>
                  </a:lnTo>
                  <a:lnTo>
                    <a:pt x="1298447" y="393191"/>
                  </a:lnTo>
                  <a:lnTo>
                    <a:pt x="0" y="393191"/>
                  </a:lnTo>
                  <a:lnTo>
                    <a:pt x="196595" y="196595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52038" y="3813809"/>
              <a:ext cx="1295400" cy="393700"/>
            </a:xfrm>
            <a:custGeom>
              <a:avLst/>
              <a:gdLst/>
              <a:ahLst/>
              <a:cxnLst/>
              <a:rect l="l" t="t" r="r" b="b"/>
              <a:pathLst>
                <a:path w="1295400" h="393700">
                  <a:moveTo>
                    <a:pt x="1098803" y="0"/>
                  </a:moveTo>
                  <a:lnTo>
                    <a:pt x="0" y="0"/>
                  </a:lnTo>
                  <a:lnTo>
                    <a:pt x="196596" y="196595"/>
                  </a:lnTo>
                  <a:lnTo>
                    <a:pt x="0" y="393191"/>
                  </a:lnTo>
                  <a:lnTo>
                    <a:pt x="1098803" y="393191"/>
                  </a:lnTo>
                  <a:lnTo>
                    <a:pt x="1295400" y="196595"/>
                  </a:lnTo>
                  <a:lnTo>
                    <a:pt x="10988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52038" y="3813809"/>
              <a:ext cx="1295400" cy="393700"/>
            </a:xfrm>
            <a:custGeom>
              <a:avLst/>
              <a:gdLst/>
              <a:ahLst/>
              <a:cxnLst/>
              <a:rect l="l" t="t" r="r" b="b"/>
              <a:pathLst>
                <a:path w="1295400" h="393700">
                  <a:moveTo>
                    <a:pt x="0" y="0"/>
                  </a:moveTo>
                  <a:lnTo>
                    <a:pt x="1098803" y="0"/>
                  </a:lnTo>
                  <a:lnTo>
                    <a:pt x="1295400" y="196595"/>
                  </a:lnTo>
                  <a:lnTo>
                    <a:pt x="1098803" y="393191"/>
                  </a:lnTo>
                  <a:lnTo>
                    <a:pt x="0" y="393191"/>
                  </a:lnTo>
                  <a:lnTo>
                    <a:pt x="196596" y="196595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660394" y="3810380"/>
            <a:ext cx="6769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Invoice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endParaRPr sz="1200">
              <a:latin typeface="Arial MT"/>
              <a:cs typeface="Arial MT"/>
            </a:endParaRPr>
          </a:p>
          <a:p>
            <a:pPr marL="2540"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Pay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23494" y="3499865"/>
            <a:ext cx="4124325" cy="239395"/>
          </a:xfrm>
          <a:custGeom>
            <a:avLst/>
            <a:gdLst/>
            <a:ahLst/>
            <a:cxnLst/>
            <a:rect l="l" t="t" r="r" b="b"/>
            <a:pathLst>
              <a:path w="4124325" h="239395">
                <a:moveTo>
                  <a:pt x="0" y="0"/>
                </a:moveTo>
                <a:lnTo>
                  <a:pt x="4004309" y="0"/>
                </a:lnTo>
                <a:lnTo>
                  <a:pt x="4123944" y="119634"/>
                </a:lnTo>
                <a:lnTo>
                  <a:pt x="4004309" y="239268"/>
                </a:lnTo>
                <a:lnTo>
                  <a:pt x="0" y="23926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063876" y="3510788"/>
            <a:ext cx="984250" cy="69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Source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</a:t>
            </a:r>
            <a:endParaRPr sz="1200">
              <a:latin typeface="Arial MT"/>
              <a:cs typeface="Arial MT"/>
            </a:endParaRPr>
          </a:p>
          <a:p>
            <a:pPr marL="256540" algn="ctr">
              <a:lnSpc>
                <a:spcPct val="100000"/>
              </a:lnSpc>
              <a:spcBef>
                <a:spcPts val="915"/>
              </a:spcBef>
            </a:pPr>
            <a:r>
              <a:rPr sz="1200" dirty="0">
                <a:latin typeface="Arial MT"/>
                <a:cs typeface="Arial MT"/>
              </a:rPr>
              <a:t>P</a:t>
            </a:r>
            <a:r>
              <a:rPr sz="1200" spc="-5" dirty="0">
                <a:latin typeface="Arial MT"/>
                <a:cs typeface="Arial MT"/>
              </a:rPr>
              <a:t>rocure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endParaRPr sz="1200">
              <a:latin typeface="Arial MT"/>
              <a:cs typeface="Arial MT"/>
            </a:endParaRPr>
          </a:p>
          <a:p>
            <a:pPr marL="255904"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Receipt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23494" y="4450841"/>
            <a:ext cx="3205480" cy="239395"/>
          </a:xfrm>
          <a:custGeom>
            <a:avLst/>
            <a:gdLst/>
            <a:ahLst/>
            <a:cxnLst/>
            <a:rect l="l" t="t" r="r" b="b"/>
            <a:pathLst>
              <a:path w="3205479" h="239395">
                <a:moveTo>
                  <a:pt x="0" y="0"/>
                </a:moveTo>
                <a:lnTo>
                  <a:pt x="3085338" y="0"/>
                </a:lnTo>
                <a:lnTo>
                  <a:pt x="3204972" y="119633"/>
                </a:lnTo>
                <a:lnTo>
                  <a:pt x="3085338" y="239267"/>
                </a:lnTo>
                <a:lnTo>
                  <a:pt x="0" y="23926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604517" y="4461764"/>
            <a:ext cx="981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Invoice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13461" y="2391536"/>
            <a:ext cx="7444740" cy="3956050"/>
            <a:chOff x="513461" y="2391536"/>
            <a:chExt cx="7444740" cy="3956050"/>
          </a:xfrm>
        </p:grpSpPr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8793" y="4956301"/>
              <a:ext cx="182371" cy="1595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557" y="4965064"/>
              <a:ext cx="163322" cy="14046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594866" y="4757166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49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49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94866" y="4757166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49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49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8696" y="4907279"/>
              <a:ext cx="74676" cy="6400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596389" y="5077205"/>
              <a:ext cx="401320" cy="238125"/>
            </a:xfrm>
            <a:custGeom>
              <a:avLst/>
              <a:gdLst/>
              <a:ahLst/>
              <a:cxnLst/>
              <a:rect l="l" t="t" r="r" b="b"/>
              <a:pathLst>
                <a:path w="401319" h="238125">
                  <a:moveTo>
                    <a:pt x="361187" y="0"/>
                  </a:moveTo>
                  <a:lnTo>
                    <a:pt x="39623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198120"/>
                  </a:lnTo>
                  <a:lnTo>
                    <a:pt x="3119" y="213526"/>
                  </a:lnTo>
                  <a:lnTo>
                    <a:pt x="11620" y="226123"/>
                  </a:lnTo>
                  <a:lnTo>
                    <a:pt x="24217" y="234624"/>
                  </a:lnTo>
                  <a:lnTo>
                    <a:pt x="39623" y="237744"/>
                  </a:lnTo>
                  <a:lnTo>
                    <a:pt x="361187" y="237744"/>
                  </a:lnTo>
                  <a:lnTo>
                    <a:pt x="376594" y="234624"/>
                  </a:lnTo>
                  <a:lnTo>
                    <a:pt x="389191" y="226123"/>
                  </a:lnTo>
                  <a:lnTo>
                    <a:pt x="397692" y="213526"/>
                  </a:lnTo>
                  <a:lnTo>
                    <a:pt x="400811" y="198120"/>
                  </a:lnTo>
                  <a:lnTo>
                    <a:pt x="400811" y="39624"/>
                  </a:lnTo>
                  <a:lnTo>
                    <a:pt x="397692" y="24217"/>
                  </a:lnTo>
                  <a:lnTo>
                    <a:pt x="389191" y="11620"/>
                  </a:lnTo>
                  <a:lnTo>
                    <a:pt x="376594" y="3119"/>
                  </a:lnTo>
                  <a:lnTo>
                    <a:pt x="3611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96389" y="5077205"/>
              <a:ext cx="401320" cy="238125"/>
            </a:xfrm>
            <a:custGeom>
              <a:avLst/>
              <a:gdLst/>
              <a:ahLst/>
              <a:cxnLst/>
              <a:rect l="l" t="t" r="r" b="b"/>
              <a:pathLst>
                <a:path w="401319" h="238125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3" y="0"/>
                  </a:lnTo>
                  <a:lnTo>
                    <a:pt x="361187" y="0"/>
                  </a:lnTo>
                  <a:lnTo>
                    <a:pt x="376594" y="3119"/>
                  </a:lnTo>
                  <a:lnTo>
                    <a:pt x="389191" y="11620"/>
                  </a:lnTo>
                  <a:lnTo>
                    <a:pt x="397692" y="24217"/>
                  </a:lnTo>
                  <a:lnTo>
                    <a:pt x="400811" y="39624"/>
                  </a:lnTo>
                  <a:lnTo>
                    <a:pt x="400811" y="198120"/>
                  </a:lnTo>
                  <a:lnTo>
                    <a:pt x="397692" y="213526"/>
                  </a:lnTo>
                  <a:lnTo>
                    <a:pt x="389191" y="226123"/>
                  </a:lnTo>
                  <a:lnTo>
                    <a:pt x="376594" y="234624"/>
                  </a:lnTo>
                  <a:lnTo>
                    <a:pt x="361187" y="237744"/>
                  </a:lnTo>
                  <a:lnTo>
                    <a:pt x="39623" y="237744"/>
                  </a:lnTo>
                  <a:lnTo>
                    <a:pt x="24217" y="234624"/>
                  </a:lnTo>
                  <a:lnTo>
                    <a:pt x="11620" y="226123"/>
                  </a:lnTo>
                  <a:lnTo>
                    <a:pt x="3119" y="213526"/>
                  </a:lnTo>
                  <a:lnTo>
                    <a:pt x="0" y="198120"/>
                  </a:lnTo>
                  <a:lnTo>
                    <a:pt x="0" y="39624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8696" y="5227319"/>
              <a:ext cx="74676" cy="6400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338072" y="4849875"/>
              <a:ext cx="1319530" cy="303530"/>
            </a:xfrm>
            <a:custGeom>
              <a:avLst/>
              <a:gdLst/>
              <a:ahLst/>
              <a:cxnLst/>
              <a:rect l="l" t="t" r="r" b="b"/>
              <a:pathLst>
                <a:path w="1319530" h="303529">
                  <a:moveTo>
                    <a:pt x="256667" y="25400"/>
                  </a:moveTo>
                  <a:lnTo>
                    <a:pt x="243967" y="19050"/>
                  </a:lnTo>
                  <a:lnTo>
                    <a:pt x="205867" y="0"/>
                  </a:lnTo>
                  <a:lnTo>
                    <a:pt x="205867" y="19050"/>
                  </a:lnTo>
                  <a:lnTo>
                    <a:pt x="124841" y="19050"/>
                  </a:lnTo>
                  <a:lnTo>
                    <a:pt x="122047" y="21844"/>
                  </a:lnTo>
                  <a:lnTo>
                    <a:pt x="122047" y="179197"/>
                  </a:lnTo>
                  <a:lnTo>
                    <a:pt x="0" y="179197"/>
                  </a:lnTo>
                  <a:lnTo>
                    <a:pt x="0" y="191897"/>
                  </a:lnTo>
                  <a:lnTo>
                    <a:pt x="131826" y="191897"/>
                  </a:lnTo>
                  <a:lnTo>
                    <a:pt x="134747" y="188976"/>
                  </a:lnTo>
                  <a:lnTo>
                    <a:pt x="134747" y="185547"/>
                  </a:lnTo>
                  <a:lnTo>
                    <a:pt x="134747" y="179197"/>
                  </a:lnTo>
                  <a:lnTo>
                    <a:pt x="134747" y="31750"/>
                  </a:lnTo>
                  <a:lnTo>
                    <a:pt x="205867" y="31750"/>
                  </a:lnTo>
                  <a:lnTo>
                    <a:pt x="205867" y="50800"/>
                  </a:lnTo>
                  <a:lnTo>
                    <a:pt x="243967" y="31750"/>
                  </a:lnTo>
                  <a:lnTo>
                    <a:pt x="256667" y="25400"/>
                  </a:lnTo>
                  <a:close/>
                </a:path>
                <a:path w="1319530" h="303529">
                  <a:moveTo>
                    <a:pt x="1319022" y="106680"/>
                  </a:moveTo>
                  <a:lnTo>
                    <a:pt x="1315923" y="91376"/>
                  </a:lnTo>
                  <a:lnTo>
                    <a:pt x="1307477" y="78854"/>
                  </a:lnTo>
                  <a:lnTo>
                    <a:pt x="1294955" y="70408"/>
                  </a:lnTo>
                  <a:lnTo>
                    <a:pt x="1279652" y="67310"/>
                  </a:lnTo>
                  <a:lnTo>
                    <a:pt x="956056" y="67310"/>
                  </a:lnTo>
                  <a:lnTo>
                    <a:pt x="940739" y="70408"/>
                  </a:lnTo>
                  <a:lnTo>
                    <a:pt x="928217" y="78854"/>
                  </a:lnTo>
                  <a:lnTo>
                    <a:pt x="919772" y="91376"/>
                  </a:lnTo>
                  <a:lnTo>
                    <a:pt x="916686" y="106680"/>
                  </a:lnTo>
                  <a:lnTo>
                    <a:pt x="916686" y="264160"/>
                  </a:lnTo>
                  <a:lnTo>
                    <a:pt x="919772" y="279476"/>
                  </a:lnTo>
                  <a:lnTo>
                    <a:pt x="928217" y="291998"/>
                  </a:lnTo>
                  <a:lnTo>
                    <a:pt x="940739" y="300443"/>
                  </a:lnTo>
                  <a:lnTo>
                    <a:pt x="956056" y="303530"/>
                  </a:lnTo>
                  <a:lnTo>
                    <a:pt x="1279652" y="303530"/>
                  </a:lnTo>
                  <a:lnTo>
                    <a:pt x="1294955" y="300443"/>
                  </a:lnTo>
                  <a:lnTo>
                    <a:pt x="1307477" y="291998"/>
                  </a:lnTo>
                  <a:lnTo>
                    <a:pt x="1315923" y="279476"/>
                  </a:lnTo>
                  <a:lnTo>
                    <a:pt x="1319022" y="264160"/>
                  </a:lnTo>
                  <a:lnTo>
                    <a:pt x="1319022" y="10668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5475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69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69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7063" y="5067300"/>
              <a:ext cx="76200" cy="6400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338072" y="4868925"/>
              <a:ext cx="1977389" cy="352425"/>
            </a:xfrm>
            <a:custGeom>
              <a:avLst/>
              <a:gdLst/>
              <a:ahLst/>
              <a:cxnLst/>
              <a:rect l="l" t="t" r="r" b="b"/>
              <a:pathLst>
                <a:path w="1977389" h="352425">
                  <a:moveTo>
                    <a:pt x="256794" y="326517"/>
                  </a:moveTo>
                  <a:lnTo>
                    <a:pt x="244094" y="320167"/>
                  </a:lnTo>
                  <a:lnTo>
                    <a:pt x="205994" y="301117"/>
                  </a:lnTo>
                  <a:lnTo>
                    <a:pt x="205994" y="320167"/>
                  </a:lnTo>
                  <a:lnTo>
                    <a:pt x="134747" y="320167"/>
                  </a:lnTo>
                  <a:lnTo>
                    <a:pt x="134747" y="172720"/>
                  </a:lnTo>
                  <a:lnTo>
                    <a:pt x="134747" y="166370"/>
                  </a:lnTo>
                  <a:lnTo>
                    <a:pt x="134747" y="162814"/>
                  </a:lnTo>
                  <a:lnTo>
                    <a:pt x="131953" y="160020"/>
                  </a:lnTo>
                  <a:lnTo>
                    <a:pt x="0" y="160020"/>
                  </a:lnTo>
                  <a:lnTo>
                    <a:pt x="0" y="172720"/>
                  </a:lnTo>
                  <a:lnTo>
                    <a:pt x="122047" y="172720"/>
                  </a:lnTo>
                  <a:lnTo>
                    <a:pt x="122047" y="329958"/>
                  </a:lnTo>
                  <a:lnTo>
                    <a:pt x="124968" y="332867"/>
                  </a:lnTo>
                  <a:lnTo>
                    <a:pt x="205994" y="332867"/>
                  </a:lnTo>
                  <a:lnTo>
                    <a:pt x="205994" y="351917"/>
                  </a:lnTo>
                  <a:lnTo>
                    <a:pt x="244094" y="332867"/>
                  </a:lnTo>
                  <a:lnTo>
                    <a:pt x="256794" y="326517"/>
                  </a:lnTo>
                  <a:close/>
                </a:path>
                <a:path w="1977389" h="352425">
                  <a:moveTo>
                    <a:pt x="915162" y="166497"/>
                  </a:moveTo>
                  <a:lnTo>
                    <a:pt x="914971" y="166408"/>
                  </a:lnTo>
                  <a:lnTo>
                    <a:pt x="902335" y="160020"/>
                  </a:lnTo>
                  <a:lnTo>
                    <a:pt x="864235" y="140970"/>
                  </a:lnTo>
                  <a:lnTo>
                    <a:pt x="864235" y="160020"/>
                  </a:lnTo>
                  <a:lnTo>
                    <a:pt x="793115" y="160020"/>
                  </a:lnTo>
                  <a:lnTo>
                    <a:pt x="793115" y="12700"/>
                  </a:lnTo>
                  <a:lnTo>
                    <a:pt x="793115" y="6350"/>
                  </a:lnTo>
                  <a:lnTo>
                    <a:pt x="793115" y="2794"/>
                  </a:lnTo>
                  <a:lnTo>
                    <a:pt x="790321" y="0"/>
                  </a:lnTo>
                  <a:lnTo>
                    <a:pt x="658368" y="0"/>
                  </a:lnTo>
                  <a:lnTo>
                    <a:pt x="658368" y="12700"/>
                  </a:lnTo>
                  <a:lnTo>
                    <a:pt x="780415" y="12700"/>
                  </a:lnTo>
                  <a:lnTo>
                    <a:pt x="780415" y="162814"/>
                  </a:lnTo>
                  <a:lnTo>
                    <a:pt x="780415" y="169926"/>
                  </a:lnTo>
                  <a:lnTo>
                    <a:pt x="780415" y="320167"/>
                  </a:lnTo>
                  <a:lnTo>
                    <a:pt x="658368" y="320167"/>
                  </a:lnTo>
                  <a:lnTo>
                    <a:pt x="658368" y="332867"/>
                  </a:lnTo>
                  <a:lnTo>
                    <a:pt x="790194" y="332867"/>
                  </a:lnTo>
                  <a:lnTo>
                    <a:pt x="793115" y="329958"/>
                  </a:lnTo>
                  <a:lnTo>
                    <a:pt x="793115" y="326517"/>
                  </a:lnTo>
                  <a:lnTo>
                    <a:pt x="793115" y="320167"/>
                  </a:lnTo>
                  <a:lnTo>
                    <a:pt x="793115" y="172847"/>
                  </a:lnTo>
                  <a:lnTo>
                    <a:pt x="864235" y="172847"/>
                  </a:lnTo>
                  <a:lnTo>
                    <a:pt x="864235" y="191770"/>
                  </a:lnTo>
                  <a:lnTo>
                    <a:pt x="864362" y="191706"/>
                  </a:lnTo>
                  <a:lnTo>
                    <a:pt x="864362" y="191897"/>
                  </a:lnTo>
                  <a:lnTo>
                    <a:pt x="902462" y="172847"/>
                  </a:lnTo>
                  <a:lnTo>
                    <a:pt x="915162" y="166497"/>
                  </a:lnTo>
                  <a:close/>
                </a:path>
                <a:path w="1977389" h="352425">
                  <a:moveTo>
                    <a:pt x="1977390" y="87630"/>
                  </a:moveTo>
                  <a:lnTo>
                    <a:pt x="1974291" y="72326"/>
                  </a:lnTo>
                  <a:lnTo>
                    <a:pt x="1965845" y="59804"/>
                  </a:lnTo>
                  <a:lnTo>
                    <a:pt x="1953323" y="51358"/>
                  </a:lnTo>
                  <a:lnTo>
                    <a:pt x="1938007" y="48260"/>
                  </a:lnTo>
                  <a:lnTo>
                    <a:pt x="1614424" y="48260"/>
                  </a:lnTo>
                  <a:lnTo>
                    <a:pt x="1599107" y="51358"/>
                  </a:lnTo>
                  <a:lnTo>
                    <a:pt x="1586585" y="59804"/>
                  </a:lnTo>
                  <a:lnTo>
                    <a:pt x="1578140" y="72326"/>
                  </a:lnTo>
                  <a:lnTo>
                    <a:pt x="1575054" y="87630"/>
                  </a:lnTo>
                  <a:lnTo>
                    <a:pt x="1575054" y="245110"/>
                  </a:lnTo>
                  <a:lnTo>
                    <a:pt x="1578140" y="260426"/>
                  </a:lnTo>
                  <a:lnTo>
                    <a:pt x="1586585" y="272948"/>
                  </a:lnTo>
                  <a:lnTo>
                    <a:pt x="1599107" y="281393"/>
                  </a:lnTo>
                  <a:lnTo>
                    <a:pt x="1614424" y="284480"/>
                  </a:lnTo>
                  <a:lnTo>
                    <a:pt x="1938007" y="284480"/>
                  </a:lnTo>
                  <a:lnTo>
                    <a:pt x="1953323" y="281393"/>
                  </a:lnTo>
                  <a:lnTo>
                    <a:pt x="1965845" y="272948"/>
                  </a:lnTo>
                  <a:lnTo>
                    <a:pt x="1974291" y="260426"/>
                  </a:lnTo>
                  <a:lnTo>
                    <a:pt x="1977390" y="245110"/>
                  </a:lnTo>
                  <a:lnTo>
                    <a:pt x="1977390" y="8763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91312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69" y="0"/>
                  </a:lnTo>
                  <a:lnTo>
                    <a:pt x="362965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5" y="236219"/>
                  </a:lnTo>
                  <a:lnTo>
                    <a:pt x="39369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5431" y="5067300"/>
              <a:ext cx="76200" cy="6400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364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45" y="3097"/>
                  </a:lnTo>
                  <a:lnTo>
                    <a:pt x="11531" y="11541"/>
                  </a:lnTo>
                  <a:lnTo>
                    <a:pt x="3094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4" y="212163"/>
                  </a:lnTo>
                  <a:lnTo>
                    <a:pt x="11531" y="224678"/>
                  </a:lnTo>
                  <a:lnTo>
                    <a:pt x="24045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6" y="196850"/>
                  </a:lnTo>
                  <a:lnTo>
                    <a:pt x="402336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364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4" y="24056"/>
                  </a:lnTo>
                  <a:lnTo>
                    <a:pt x="11531" y="11541"/>
                  </a:lnTo>
                  <a:lnTo>
                    <a:pt x="24045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45" y="233122"/>
                  </a:lnTo>
                  <a:lnTo>
                    <a:pt x="11531" y="224678"/>
                  </a:lnTo>
                  <a:lnTo>
                    <a:pt x="3094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8804" y="5067300"/>
              <a:ext cx="76200" cy="6400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79704" y="5009895"/>
              <a:ext cx="2891790" cy="50800"/>
            </a:xfrm>
            <a:custGeom>
              <a:avLst/>
              <a:gdLst/>
              <a:ahLst/>
              <a:cxnLst/>
              <a:rect l="l" t="t" r="r" b="b"/>
              <a:pathLst>
                <a:path w="2891790" h="50800">
                  <a:moveTo>
                    <a:pt x="256717" y="25400"/>
                  </a:moveTo>
                  <a:lnTo>
                    <a:pt x="244017" y="19050"/>
                  </a:lnTo>
                  <a:lnTo>
                    <a:pt x="205917" y="0"/>
                  </a:lnTo>
                  <a:lnTo>
                    <a:pt x="205917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05917" y="31750"/>
                  </a:lnTo>
                  <a:lnTo>
                    <a:pt x="205917" y="50800"/>
                  </a:lnTo>
                  <a:lnTo>
                    <a:pt x="244017" y="31750"/>
                  </a:lnTo>
                  <a:lnTo>
                    <a:pt x="256717" y="25400"/>
                  </a:lnTo>
                  <a:close/>
                </a:path>
                <a:path w="2891790" h="50800">
                  <a:moveTo>
                    <a:pt x="2233295" y="25400"/>
                  </a:moveTo>
                  <a:lnTo>
                    <a:pt x="2220595" y="19050"/>
                  </a:lnTo>
                  <a:lnTo>
                    <a:pt x="2182495" y="0"/>
                  </a:lnTo>
                  <a:lnTo>
                    <a:pt x="2182495" y="19050"/>
                  </a:lnTo>
                  <a:lnTo>
                    <a:pt x="1976628" y="19050"/>
                  </a:lnTo>
                  <a:lnTo>
                    <a:pt x="1976628" y="31750"/>
                  </a:lnTo>
                  <a:lnTo>
                    <a:pt x="2182495" y="31750"/>
                  </a:lnTo>
                  <a:lnTo>
                    <a:pt x="2182495" y="50800"/>
                  </a:lnTo>
                  <a:lnTo>
                    <a:pt x="2220595" y="31750"/>
                  </a:lnTo>
                  <a:lnTo>
                    <a:pt x="2233295" y="25400"/>
                  </a:lnTo>
                  <a:close/>
                </a:path>
                <a:path w="2891790" h="50800">
                  <a:moveTo>
                    <a:pt x="2891663" y="25400"/>
                  </a:moveTo>
                  <a:lnTo>
                    <a:pt x="2878963" y="19050"/>
                  </a:lnTo>
                  <a:lnTo>
                    <a:pt x="2840863" y="0"/>
                  </a:lnTo>
                  <a:lnTo>
                    <a:pt x="2840863" y="19050"/>
                  </a:lnTo>
                  <a:lnTo>
                    <a:pt x="2634996" y="19050"/>
                  </a:lnTo>
                  <a:lnTo>
                    <a:pt x="2634996" y="31750"/>
                  </a:lnTo>
                  <a:lnTo>
                    <a:pt x="2840863" y="31750"/>
                  </a:lnTo>
                  <a:lnTo>
                    <a:pt x="2840863" y="50800"/>
                  </a:lnTo>
                  <a:lnTo>
                    <a:pt x="2878963" y="31750"/>
                  </a:lnTo>
                  <a:lnTo>
                    <a:pt x="2891663" y="2540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16636" y="5608319"/>
              <a:ext cx="3206750" cy="151130"/>
            </a:xfrm>
            <a:custGeom>
              <a:avLst/>
              <a:gdLst/>
              <a:ahLst/>
              <a:cxnLst/>
              <a:rect l="l" t="t" r="r" b="b"/>
              <a:pathLst>
                <a:path w="3206750" h="151129">
                  <a:moveTo>
                    <a:pt x="3181350" y="0"/>
                  </a:moveTo>
                  <a:lnTo>
                    <a:pt x="25145" y="0"/>
                  </a:lnTo>
                  <a:lnTo>
                    <a:pt x="15355" y="1975"/>
                  </a:lnTo>
                  <a:lnTo>
                    <a:pt x="7362" y="7362"/>
                  </a:lnTo>
                  <a:lnTo>
                    <a:pt x="1975" y="15355"/>
                  </a:lnTo>
                  <a:lnTo>
                    <a:pt x="0" y="25145"/>
                  </a:lnTo>
                  <a:lnTo>
                    <a:pt x="0" y="125729"/>
                  </a:lnTo>
                  <a:lnTo>
                    <a:pt x="1975" y="135515"/>
                  </a:lnTo>
                  <a:lnTo>
                    <a:pt x="7362" y="143508"/>
                  </a:lnTo>
                  <a:lnTo>
                    <a:pt x="15355" y="148898"/>
                  </a:lnTo>
                  <a:lnTo>
                    <a:pt x="25145" y="150875"/>
                  </a:lnTo>
                  <a:lnTo>
                    <a:pt x="3181350" y="150875"/>
                  </a:lnTo>
                  <a:lnTo>
                    <a:pt x="3191119" y="148898"/>
                  </a:lnTo>
                  <a:lnTo>
                    <a:pt x="3199114" y="143508"/>
                  </a:lnTo>
                  <a:lnTo>
                    <a:pt x="3204513" y="135515"/>
                  </a:lnTo>
                  <a:lnTo>
                    <a:pt x="3206496" y="125729"/>
                  </a:lnTo>
                  <a:lnTo>
                    <a:pt x="3206496" y="25145"/>
                  </a:lnTo>
                  <a:lnTo>
                    <a:pt x="3204513" y="15355"/>
                  </a:lnTo>
                  <a:lnTo>
                    <a:pt x="3199114" y="7362"/>
                  </a:lnTo>
                  <a:lnTo>
                    <a:pt x="3191119" y="1975"/>
                  </a:lnTo>
                  <a:lnTo>
                    <a:pt x="318135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1783" y="5676900"/>
              <a:ext cx="76200" cy="6553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34212" y="5945632"/>
              <a:ext cx="1116965" cy="301625"/>
            </a:xfrm>
            <a:custGeom>
              <a:avLst/>
              <a:gdLst/>
              <a:ahLst/>
              <a:cxnLst/>
              <a:rect l="l" t="t" r="r" b="b"/>
              <a:pathLst>
                <a:path w="1116964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1116964" h="301625">
                  <a:moveTo>
                    <a:pt x="1116838" y="275958"/>
                  </a:moveTo>
                  <a:lnTo>
                    <a:pt x="1104150" y="269621"/>
                  </a:lnTo>
                  <a:lnTo>
                    <a:pt x="1066038" y="250571"/>
                  </a:lnTo>
                  <a:lnTo>
                    <a:pt x="1066038" y="269621"/>
                  </a:lnTo>
                  <a:lnTo>
                    <a:pt x="1024255" y="269621"/>
                  </a:lnTo>
                  <a:lnTo>
                    <a:pt x="1024255" y="31750"/>
                  </a:lnTo>
                  <a:lnTo>
                    <a:pt x="1024255" y="25400"/>
                  </a:lnTo>
                  <a:lnTo>
                    <a:pt x="1024255" y="21894"/>
                  </a:lnTo>
                  <a:lnTo>
                    <a:pt x="1021461" y="19050"/>
                  </a:lnTo>
                  <a:lnTo>
                    <a:pt x="918972" y="19050"/>
                  </a:lnTo>
                  <a:lnTo>
                    <a:pt x="918972" y="31750"/>
                  </a:lnTo>
                  <a:lnTo>
                    <a:pt x="1011555" y="31750"/>
                  </a:lnTo>
                  <a:lnTo>
                    <a:pt x="1011555" y="279476"/>
                  </a:lnTo>
                  <a:lnTo>
                    <a:pt x="1014349" y="282321"/>
                  </a:lnTo>
                  <a:lnTo>
                    <a:pt x="1066038" y="282321"/>
                  </a:lnTo>
                  <a:lnTo>
                    <a:pt x="1066038" y="301371"/>
                  </a:lnTo>
                  <a:lnTo>
                    <a:pt x="1104112" y="282321"/>
                  </a:lnTo>
                  <a:lnTo>
                    <a:pt x="1116838" y="27595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16636" y="5852159"/>
              <a:ext cx="3206750" cy="492759"/>
            </a:xfrm>
            <a:custGeom>
              <a:avLst/>
              <a:gdLst/>
              <a:ahLst/>
              <a:cxnLst/>
              <a:rect l="l" t="t" r="r" b="b"/>
              <a:pathLst>
                <a:path w="3206750" h="492760">
                  <a:moveTo>
                    <a:pt x="0" y="492251"/>
                  </a:moveTo>
                  <a:lnTo>
                    <a:pt x="3206495" y="492251"/>
                  </a:lnTo>
                  <a:lnTo>
                    <a:pt x="3206495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  <a:path w="3206750" h="492760">
                  <a:moveTo>
                    <a:pt x="121920" y="245363"/>
                  </a:moveTo>
                  <a:lnTo>
                    <a:pt x="3206495" y="245363"/>
                  </a:lnTo>
                  <a:lnTo>
                    <a:pt x="3206495" y="0"/>
                  </a:lnTo>
                  <a:lnTo>
                    <a:pt x="121920" y="0"/>
                  </a:lnTo>
                  <a:lnTo>
                    <a:pt x="121920" y="245363"/>
                  </a:lnTo>
                  <a:close/>
                </a:path>
                <a:path w="3206750" h="492760">
                  <a:moveTo>
                    <a:pt x="0" y="492251"/>
                  </a:moveTo>
                  <a:lnTo>
                    <a:pt x="121920" y="492251"/>
                  </a:lnTo>
                  <a:lnTo>
                    <a:pt x="121920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4356" y="5922136"/>
              <a:ext cx="113030" cy="9779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132331" y="5893308"/>
              <a:ext cx="260985" cy="154305"/>
            </a:xfrm>
            <a:custGeom>
              <a:avLst/>
              <a:gdLst/>
              <a:ahLst/>
              <a:cxnLst/>
              <a:rect l="l" t="t" r="r" b="b"/>
              <a:pathLst>
                <a:path w="260984" h="154304">
                  <a:moveTo>
                    <a:pt x="0" y="25653"/>
                  </a:moveTo>
                  <a:lnTo>
                    <a:pt x="2015" y="15666"/>
                  </a:lnTo>
                  <a:lnTo>
                    <a:pt x="7512" y="7512"/>
                  </a:lnTo>
                  <a:lnTo>
                    <a:pt x="15666" y="2015"/>
                  </a:lnTo>
                  <a:lnTo>
                    <a:pt x="25654" y="0"/>
                  </a:lnTo>
                  <a:lnTo>
                    <a:pt x="234950" y="0"/>
                  </a:lnTo>
                  <a:lnTo>
                    <a:pt x="244959" y="2015"/>
                  </a:lnTo>
                  <a:lnTo>
                    <a:pt x="253111" y="7512"/>
                  </a:lnTo>
                  <a:lnTo>
                    <a:pt x="258595" y="15666"/>
                  </a:lnTo>
                  <a:lnTo>
                    <a:pt x="260604" y="25653"/>
                  </a:lnTo>
                  <a:lnTo>
                    <a:pt x="260604" y="128269"/>
                  </a:lnTo>
                  <a:lnTo>
                    <a:pt x="258595" y="138257"/>
                  </a:lnTo>
                  <a:lnTo>
                    <a:pt x="253111" y="146411"/>
                  </a:lnTo>
                  <a:lnTo>
                    <a:pt x="244959" y="151908"/>
                  </a:lnTo>
                  <a:lnTo>
                    <a:pt x="234950" y="153923"/>
                  </a:lnTo>
                  <a:lnTo>
                    <a:pt x="25654" y="153923"/>
                  </a:lnTo>
                  <a:lnTo>
                    <a:pt x="15666" y="151908"/>
                  </a:lnTo>
                  <a:lnTo>
                    <a:pt x="7512" y="146411"/>
                  </a:lnTo>
                  <a:lnTo>
                    <a:pt x="2015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15537" y="6163309"/>
              <a:ext cx="133603" cy="11684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591055" y="5893308"/>
              <a:ext cx="1638300" cy="405765"/>
            </a:xfrm>
            <a:custGeom>
              <a:avLst/>
              <a:gdLst/>
              <a:ahLst/>
              <a:cxnLst/>
              <a:rect l="l" t="t" r="r" b="b"/>
              <a:pathLst>
                <a:path w="1638300" h="405764">
                  <a:moveTo>
                    <a:pt x="0" y="25653"/>
                  </a:moveTo>
                  <a:lnTo>
                    <a:pt x="2008" y="15666"/>
                  </a:lnTo>
                  <a:lnTo>
                    <a:pt x="7493" y="7512"/>
                  </a:lnTo>
                  <a:lnTo>
                    <a:pt x="15644" y="2015"/>
                  </a:lnTo>
                  <a:lnTo>
                    <a:pt x="25653" y="0"/>
                  </a:lnTo>
                  <a:lnTo>
                    <a:pt x="236474" y="0"/>
                  </a:lnTo>
                  <a:lnTo>
                    <a:pt x="246483" y="2015"/>
                  </a:lnTo>
                  <a:lnTo>
                    <a:pt x="254635" y="7512"/>
                  </a:lnTo>
                  <a:lnTo>
                    <a:pt x="260119" y="15666"/>
                  </a:lnTo>
                  <a:lnTo>
                    <a:pt x="262127" y="25653"/>
                  </a:lnTo>
                  <a:lnTo>
                    <a:pt x="262127" y="128269"/>
                  </a:lnTo>
                  <a:lnTo>
                    <a:pt x="260119" y="138257"/>
                  </a:lnTo>
                  <a:lnTo>
                    <a:pt x="254635" y="146411"/>
                  </a:lnTo>
                  <a:lnTo>
                    <a:pt x="246483" y="151908"/>
                  </a:lnTo>
                  <a:lnTo>
                    <a:pt x="236474" y="153923"/>
                  </a:lnTo>
                  <a:lnTo>
                    <a:pt x="25653" y="153923"/>
                  </a:lnTo>
                  <a:lnTo>
                    <a:pt x="15644" y="151908"/>
                  </a:lnTo>
                  <a:lnTo>
                    <a:pt x="7493" y="146411"/>
                  </a:lnTo>
                  <a:lnTo>
                    <a:pt x="2008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  <a:path w="1638300" h="405764">
                  <a:moveTo>
                    <a:pt x="458724" y="277113"/>
                  </a:moveTo>
                  <a:lnTo>
                    <a:pt x="460732" y="267126"/>
                  </a:lnTo>
                  <a:lnTo>
                    <a:pt x="466217" y="258972"/>
                  </a:lnTo>
                  <a:lnTo>
                    <a:pt x="474368" y="253475"/>
                  </a:lnTo>
                  <a:lnTo>
                    <a:pt x="484377" y="251459"/>
                  </a:lnTo>
                  <a:lnTo>
                    <a:pt x="695198" y="251459"/>
                  </a:lnTo>
                  <a:lnTo>
                    <a:pt x="705207" y="253475"/>
                  </a:lnTo>
                  <a:lnTo>
                    <a:pt x="713358" y="258972"/>
                  </a:lnTo>
                  <a:lnTo>
                    <a:pt x="718843" y="267126"/>
                  </a:lnTo>
                  <a:lnTo>
                    <a:pt x="720851" y="277113"/>
                  </a:lnTo>
                  <a:lnTo>
                    <a:pt x="720851" y="379729"/>
                  </a:lnTo>
                  <a:lnTo>
                    <a:pt x="718843" y="389717"/>
                  </a:lnTo>
                  <a:lnTo>
                    <a:pt x="713358" y="397871"/>
                  </a:lnTo>
                  <a:lnTo>
                    <a:pt x="705207" y="403368"/>
                  </a:lnTo>
                  <a:lnTo>
                    <a:pt x="695198" y="405383"/>
                  </a:lnTo>
                  <a:lnTo>
                    <a:pt x="484377" y="405383"/>
                  </a:lnTo>
                  <a:lnTo>
                    <a:pt x="474368" y="403368"/>
                  </a:lnTo>
                  <a:lnTo>
                    <a:pt x="466217" y="397871"/>
                  </a:lnTo>
                  <a:lnTo>
                    <a:pt x="460732" y="389717"/>
                  </a:lnTo>
                  <a:lnTo>
                    <a:pt x="458724" y="379729"/>
                  </a:lnTo>
                  <a:lnTo>
                    <a:pt x="458724" y="277113"/>
                  </a:lnTo>
                  <a:close/>
                </a:path>
                <a:path w="1638300" h="405764">
                  <a:moveTo>
                    <a:pt x="917448" y="25653"/>
                  </a:moveTo>
                  <a:lnTo>
                    <a:pt x="919456" y="15666"/>
                  </a:lnTo>
                  <a:lnTo>
                    <a:pt x="924940" y="7512"/>
                  </a:lnTo>
                  <a:lnTo>
                    <a:pt x="933092" y="2015"/>
                  </a:lnTo>
                  <a:lnTo>
                    <a:pt x="943101" y="0"/>
                  </a:lnTo>
                  <a:lnTo>
                    <a:pt x="1153921" y="0"/>
                  </a:lnTo>
                  <a:lnTo>
                    <a:pt x="1163931" y="2015"/>
                  </a:lnTo>
                  <a:lnTo>
                    <a:pt x="1172083" y="7512"/>
                  </a:lnTo>
                  <a:lnTo>
                    <a:pt x="1177567" y="15666"/>
                  </a:lnTo>
                  <a:lnTo>
                    <a:pt x="1179576" y="25653"/>
                  </a:lnTo>
                  <a:lnTo>
                    <a:pt x="1179576" y="128269"/>
                  </a:lnTo>
                  <a:lnTo>
                    <a:pt x="1177567" y="138257"/>
                  </a:lnTo>
                  <a:lnTo>
                    <a:pt x="1172083" y="146411"/>
                  </a:lnTo>
                  <a:lnTo>
                    <a:pt x="1163931" y="151908"/>
                  </a:lnTo>
                  <a:lnTo>
                    <a:pt x="1153921" y="153923"/>
                  </a:lnTo>
                  <a:lnTo>
                    <a:pt x="943101" y="153923"/>
                  </a:lnTo>
                  <a:lnTo>
                    <a:pt x="933092" y="151908"/>
                  </a:lnTo>
                  <a:lnTo>
                    <a:pt x="924940" y="146411"/>
                  </a:lnTo>
                  <a:lnTo>
                    <a:pt x="919456" y="138257"/>
                  </a:lnTo>
                  <a:lnTo>
                    <a:pt x="917448" y="128269"/>
                  </a:lnTo>
                  <a:lnTo>
                    <a:pt x="917448" y="25653"/>
                  </a:lnTo>
                  <a:close/>
                </a:path>
                <a:path w="1638300" h="405764">
                  <a:moveTo>
                    <a:pt x="1377695" y="277113"/>
                  </a:moveTo>
                  <a:lnTo>
                    <a:pt x="1379704" y="267126"/>
                  </a:lnTo>
                  <a:lnTo>
                    <a:pt x="1385189" y="258972"/>
                  </a:lnTo>
                  <a:lnTo>
                    <a:pt x="1393340" y="253475"/>
                  </a:lnTo>
                  <a:lnTo>
                    <a:pt x="1403350" y="251459"/>
                  </a:lnTo>
                  <a:lnTo>
                    <a:pt x="1612645" y="251459"/>
                  </a:lnTo>
                  <a:lnTo>
                    <a:pt x="1622655" y="253475"/>
                  </a:lnTo>
                  <a:lnTo>
                    <a:pt x="1630807" y="258972"/>
                  </a:lnTo>
                  <a:lnTo>
                    <a:pt x="1636291" y="267126"/>
                  </a:lnTo>
                  <a:lnTo>
                    <a:pt x="1638300" y="277113"/>
                  </a:lnTo>
                  <a:lnTo>
                    <a:pt x="1638300" y="379729"/>
                  </a:lnTo>
                  <a:lnTo>
                    <a:pt x="1636291" y="389717"/>
                  </a:lnTo>
                  <a:lnTo>
                    <a:pt x="1630807" y="397871"/>
                  </a:lnTo>
                  <a:lnTo>
                    <a:pt x="1622655" y="403368"/>
                  </a:lnTo>
                  <a:lnTo>
                    <a:pt x="1612645" y="405383"/>
                  </a:lnTo>
                  <a:lnTo>
                    <a:pt x="1403350" y="405383"/>
                  </a:lnTo>
                  <a:lnTo>
                    <a:pt x="1393340" y="403368"/>
                  </a:lnTo>
                  <a:lnTo>
                    <a:pt x="1385189" y="397871"/>
                  </a:lnTo>
                  <a:lnTo>
                    <a:pt x="1379704" y="389717"/>
                  </a:lnTo>
                  <a:lnTo>
                    <a:pt x="1377695" y="379729"/>
                  </a:lnTo>
                  <a:lnTo>
                    <a:pt x="1377695" y="277113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392936" y="5945632"/>
              <a:ext cx="2034539" cy="301625"/>
            </a:xfrm>
            <a:custGeom>
              <a:avLst/>
              <a:gdLst/>
              <a:ahLst/>
              <a:cxnLst/>
              <a:rect l="l" t="t" r="r" b="b"/>
              <a:pathLst>
                <a:path w="2034539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2034539" h="301625">
                  <a:moveTo>
                    <a:pt x="1116838" y="25400"/>
                  </a:moveTo>
                  <a:lnTo>
                    <a:pt x="1104138" y="19050"/>
                  </a:lnTo>
                  <a:lnTo>
                    <a:pt x="1066038" y="0"/>
                  </a:lnTo>
                  <a:lnTo>
                    <a:pt x="1066038" y="19050"/>
                  </a:lnTo>
                  <a:lnTo>
                    <a:pt x="1014349" y="19050"/>
                  </a:lnTo>
                  <a:lnTo>
                    <a:pt x="1011555" y="21894"/>
                  </a:lnTo>
                  <a:lnTo>
                    <a:pt x="1011555" y="269621"/>
                  </a:lnTo>
                  <a:lnTo>
                    <a:pt x="918972" y="269621"/>
                  </a:lnTo>
                  <a:lnTo>
                    <a:pt x="918972" y="282321"/>
                  </a:lnTo>
                  <a:lnTo>
                    <a:pt x="1021461" y="282321"/>
                  </a:lnTo>
                  <a:lnTo>
                    <a:pt x="1024255" y="279476"/>
                  </a:lnTo>
                  <a:lnTo>
                    <a:pt x="1024255" y="275971"/>
                  </a:lnTo>
                  <a:lnTo>
                    <a:pt x="1024255" y="269621"/>
                  </a:lnTo>
                  <a:lnTo>
                    <a:pt x="1024255" y="31750"/>
                  </a:lnTo>
                  <a:lnTo>
                    <a:pt x="1066038" y="31750"/>
                  </a:lnTo>
                  <a:lnTo>
                    <a:pt x="1066038" y="50800"/>
                  </a:lnTo>
                  <a:lnTo>
                    <a:pt x="1104138" y="31750"/>
                  </a:lnTo>
                  <a:lnTo>
                    <a:pt x="1116838" y="25400"/>
                  </a:lnTo>
                  <a:close/>
                </a:path>
                <a:path w="2034539" h="301625">
                  <a:moveTo>
                    <a:pt x="1575562" y="275958"/>
                  </a:moveTo>
                  <a:lnTo>
                    <a:pt x="1562874" y="269621"/>
                  </a:lnTo>
                  <a:lnTo>
                    <a:pt x="1524762" y="250571"/>
                  </a:lnTo>
                  <a:lnTo>
                    <a:pt x="1524762" y="269621"/>
                  </a:lnTo>
                  <a:lnTo>
                    <a:pt x="1482979" y="269621"/>
                  </a:lnTo>
                  <a:lnTo>
                    <a:pt x="1482979" y="31750"/>
                  </a:lnTo>
                  <a:lnTo>
                    <a:pt x="1482979" y="25400"/>
                  </a:lnTo>
                  <a:lnTo>
                    <a:pt x="1482979" y="21894"/>
                  </a:lnTo>
                  <a:lnTo>
                    <a:pt x="1480185" y="19050"/>
                  </a:lnTo>
                  <a:lnTo>
                    <a:pt x="1377696" y="19050"/>
                  </a:lnTo>
                  <a:lnTo>
                    <a:pt x="1377696" y="31750"/>
                  </a:lnTo>
                  <a:lnTo>
                    <a:pt x="1470279" y="31750"/>
                  </a:lnTo>
                  <a:lnTo>
                    <a:pt x="1470279" y="279476"/>
                  </a:lnTo>
                  <a:lnTo>
                    <a:pt x="1473073" y="282321"/>
                  </a:lnTo>
                  <a:lnTo>
                    <a:pt x="1524762" y="282321"/>
                  </a:lnTo>
                  <a:lnTo>
                    <a:pt x="1524762" y="301371"/>
                  </a:lnTo>
                  <a:lnTo>
                    <a:pt x="1562836" y="282321"/>
                  </a:lnTo>
                  <a:lnTo>
                    <a:pt x="1575562" y="275958"/>
                  </a:lnTo>
                  <a:close/>
                </a:path>
                <a:path w="2034539" h="301625">
                  <a:moveTo>
                    <a:pt x="2034286" y="275336"/>
                  </a:moveTo>
                  <a:lnTo>
                    <a:pt x="2021586" y="268986"/>
                  </a:lnTo>
                  <a:lnTo>
                    <a:pt x="1983486" y="249936"/>
                  </a:lnTo>
                  <a:lnTo>
                    <a:pt x="1983486" y="268986"/>
                  </a:lnTo>
                  <a:lnTo>
                    <a:pt x="1836420" y="268986"/>
                  </a:lnTo>
                  <a:lnTo>
                    <a:pt x="1836420" y="281686"/>
                  </a:lnTo>
                  <a:lnTo>
                    <a:pt x="1983486" y="281686"/>
                  </a:lnTo>
                  <a:lnTo>
                    <a:pt x="1983486" y="300736"/>
                  </a:lnTo>
                  <a:lnTo>
                    <a:pt x="2021586" y="281686"/>
                  </a:lnTo>
                  <a:lnTo>
                    <a:pt x="2034286" y="27533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805421" y="2401061"/>
              <a:ext cx="1143000" cy="391795"/>
            </a:xfrm>
            <a:custGeom>
              <a:avLst/>
              <a:gdLst/>
              <a:ahLst/>
              <a:cxnLst/>
              <a:rect l="l" t="t" r="r" b="b"/>
              <a:pathLst>
                <a:path w="1143000" h="391794">
                  <a:moveTo>
                    <a:pt x="0" y="391667"/>
                  </a:moveTo>
                  <a:lnTo>
                    <a:pt x="1143000" y="391667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</a:pathLst>
            </a:custGeom>
            <a:ln w="1904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83158" y="2487929"/>
            <a:ext cx="68973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7660" algn="l"/>
                <a:tab pos="3524885" algn="l"/>
                <a:tab pos="6502400" algn="l"/>
              </a:tabLst>
            </a:pPr>
            <a:r>
              <a:rPr sz="1200" dirty="0">
                <a:latin typeface="Arial MT"/>
                <a:cs typeface="Arial MT"/>
              </a:rPr>
              <a:t>I</a:t>
            </a:r>
            <a:r>
              <a:rPr sz="1200" spc="5" dirty="0">
                <a:latin typeface="Arial MT"/>
                <a:cs typeface="Arial MT"/>
              </a:rPr>
              <a:t>d</a:t>
            </a:r>
            <a:r>
              <a:rPr sz="1200" spc="-5" dirty="0">
                <a:latin typeface="Arial MT"/>
                <a:cs typeface="Arial MT"/>
              </a:rPr>
              <a:t>ea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5" dirty="0">
                <a:latin typeface="Arial MT"/>
                <a:cs typeface="Arial MT"/>
              </a:rPr>
              <a:t> Ma</a:t>
            </a:r>
            <a:r>
              <a:rPr sz="1200" dirty="0">
                <a:latin typeface="Arial MT"/>
                <a:cs typeface="Arial MT"/>
              </a:rPr>
              <a:t>rket	</a:t>
            </a:r>
            <a:r>
              <a:rPr sz="1200" spc="-5" dirty="0">
                <a:latin typeface="Arial MT"/>
                <a:cs typeface="Arial MT"/>
              </a:rPr>
              <a:t>Lead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5" dirty="0">
                <a:latin typeface="Arial MT"/>
                <a:cs typeface="Arial MT"/>
              </a:rPr>
              <a:t> Cash</a:t>
            </a:r>
            <a:r>
              <a:rPr sz="1200" dirty="0">
                <a:latin typeface="Arial MT"/>
                <a:cs typeface="Arial MT"/>
              </a:rPr>
              <a:t>	…	S</a:t>
            </a:r>
            <a:r>
              <a:rPr sz="1200" spc="-5" dirty="0">
                <a:latin typeface="Arial MT"/>
                <a:cs typeface="Arial MT"/>
              </a:rPr>
              <a:t>ales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050530" y="2401061"/>
            <a:ext cx="1143000" cy="843280"/>
          </a:xfrm>
          <a:custGeom>
            <a:avLst/>
            <a:gdLst/>
            <a:ahLst/>
            <a:cxnLst/>
            <a:rect l="l" t="t" r="r" b="b"/>
            <a:pathLst>
              <a:path w="1143000" h="843280">
                <a:moveTo>
                  <a:pt x="0" y="842772"/>
                </a:moveTo>
                <a:lnTo>
                  <a:pt x="1143000" y="842772"/>
                </a:lnTo>
                <a:lnTo>
                  <a:pt x="1143000" y="451104"/>
                </a:lnTo>
                <a:lnTo>
                  <a:pt x="0" y="451104"/>
                </a:lnTo>
                <a:lnTo>
                  <a:pt x="0" y="842772"/>
                </a:lnTo>
                <a:close/>
              </a:path>
              <a:path w="1143000" h="843280">
                <a:moveTo>
                  <a:pt x="0" y="391667"/>
                </a:moveTo>
                <a:lnTo>
                  <a:pt x="1143000" y="391667"/>
                </a:lnTo>
                <a:lnTo>
                  <a:pt x="1143000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156575" y="2396490"/>
            <a:ext cx="929640" cy="842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 marR="5080" indent="-762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S</a:t>
            </a:r>
            <a:r>
              <a:rPr sz="1200" spc="-5" dirty="0">
                <a:latin typeface="Arial MT"/>
                <a:cs typeface="Arial MT"/>
              </a:rPr>
              <a:t>upply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5" dirty="0">
                <a:latin typeface="Arial MT"/>
                <a:cs typeface="Arial MT"/>
              </a:rPr>
              <a:t>in  Mana</a:t>
            </a:r>
            <a:r>
              <a:rPr sz="1200" spc="-15" dirty="0">
                <a:latin typeface="Arial MT"/>
                <a:cs typeface="Arial MT"/>
              </a:rPr>
              <a:t>g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m</a:t>
            </a:r>
            <a:r>
              <a:rPr sz="1200" spc="-1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endParaRPr sz="1200">
              <a:latin typeface="Arial MT"/>
              <a:cs typeface="Arial MT"/>
            </a:endParaRPr>
          </a:p>
          <a:p>
            <a:pPr marL="27940" marR="19685" indent="65405">
              <a:lnSpc>
                <a:spcPct val="100000"/>
              </a:lnSpc>
              <a:spcBef>
                <a:spcPts val="670"/>
              </a:spcBef>
            </a:pPr>
            <a:r>
              <a:rPr sz="1200" spc="-5" dirty="0">
                <a:latin typeface="Arial MT"/>
                <a:cs typeface="Arial MT"/>
              </a:rPr>
              <a:t>Sourcing </a:t>
            </a:r>
            <a:r>
              <a:rPr sz="1200" dirty="0">
                <a:latin typeface="Arial MT"/>
                <a:cs typeface="Arial MT"/>
              </a:rPr>
              <a:t>&amp;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</a:t>
            </a:r>
            <a:r>
              <a:rPr sz="1200" spc="-5" dirty="0">
                <a:latin typeface="Arial MT"/>
                <a:cs typeface="Arial MT"/>
              </a:rPr>
              <a:t>rocure</a:t>
            </a:r>
            <a:r>
              <a:rPr sz="1200" dirty="0">
                <a:latin typeface="Arial MT"/>
                <a:cs typeface="Arial MT"/>
              </a:rPr>
              <a:t>m</a:t>
            </a:r>
            <a:r>
              <a:rPr sz="1200" spc="-15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n</a:t>
            </a:r>
            <a:r>
              <a:rPr sz="1200" dirty="0">
                <a:latin typeface="Arial MT"/>
                <a:cs typeface="Arial MT"/>
              </a:rPr>
              <a:t>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9295638" y="2401061"/>
            <a:ext cx="1143000" cy="391795"/>
          </a:xfrm>
          <a:custGeom>
            <a:avLst/>
            <a:gdLst/>
            <a:ahLst/>
            <a:cxnLst/>
            <a:rect l="l" t="t" r="r" b="b"/>
            <a:pathLst>
              <a:path w="1143000" h="391794">
                <a:moveTo>
                  <a:pt x="0" y="391667"/>
                </a:moveTo>
                <a:lnTo>
                  <a:pt x="1143000" y="391667"/>
                </a:lnTo>
                <a:lnTo>
                  <a:pt x="1143000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19049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9583039" y="2487929"/>
            <a:ext cx="5689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Finance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805421" y="2852166"/>
            <a:ext cx="1143000" cy="391795"/>
          </a:xfrm>
          <a:custGeom>
            <a:avLst/>
            <a:gdLst/>
            <a:ahLst/>
            <a:cxnLst/>
            <a:rect l="l" t="t" r="r" b="b"/>
            <a:pathLst>
              <a:path w="1143000" h="391794">
                <a:moveTo>
                  <a:pt x="0" y="391667"/>
                </a:moveTo>
                <a:lnTo>
                  <a:pt x="1143000" y="391667"/>
                </a:lnTo>
                <a:lnTo>
                  <a:pt x="1143000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19049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92302" y="2939288"/>
            <a:ext cx="70326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9090" algn="l"/>
                <a:tab pos="3525520" algn="l"/>
                <a:tab pos="6350000" algn="l"/>
              </a:tabLst>
            </a:pPr>
            <a:r>
              <a:rPr sz="1200" spc="-5" dirty="0">
                <a:latin typeface="Arial MT"/>
                <a:cs typeface="Arial MT"/>
              </a:rPr>
              <a:t>Source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	Plan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Fulfill	…	</a:t>
            </a:r>
            <a:r>
              <a:rPr sz="1200" spc="-5" dirty="0">
                <a:latin typeface="Arial MT"/>
                <a:cs typeface="Arial MT"/>
              </a:rPr>
              <a:t>Marketing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9295638" y="2852166"/>
            <a:ext cx="1143000" cy="391795"/>
          </a:xfrm>
          <a:custGeom>
            <a:avLst/>
            <a:gdLst/>
            <a:ahLst/>
            <a:cxnLst/>
            <a:rect l="l" t="t" r="r" b="b"/>
            <a:pathLst>
              <a:path w="1143000" h="391794">
                <a:moveTo>
                  <a:pt x="0" y="391667"/>
                </a:moveTo>
                <a:lnTo>
                  <a:pt x="1143000" y="391667"/>
                </a:lnTo>
                <a:lnTo>
                  <a:pt x="1143000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19049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9371203" y="2939288"/>
            <a:ext cx="9918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Manufacturing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0540745" y="2401061"/>
            <a:ext cx="1143000" cy="391795"/>
          </a:xfrm>
          <a:custGeom>
            <a:avLst/>
            <a:gdLst/>
            <a:ahLst/>
            <a:cxnLst/>
            <a:rect l="l" t="t" r="r" b="b"/>
            <a:pathLst>
              <a:path w="1143000" h="391794">
                <a:moveTo>
                  <a:pt x="0" y="391667"/>
                </a:moveTo>
                <a:lnTo>
                  <a:pt x="1143000" y="391667"/>
                </a:lnTo>
                <a:lnTo>
                  <a:pt x="1143000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19049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0694289" y="2396490"/>
            <a:ext cx="838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256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R&amp;D </a:t>
            </a:r>
            <a:r>
              <a:rPr sz="1200" dirty="0">
                <a:latin typeface="Arial MT"/>
                <a:cs typeface="Arial MT"/>
              </a:rPr>
              <a:t>/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n</a:t>
            </a:r>
            <a:r>
              <a:rPr sz="1200" spc="-15" dirty="0">
                <a:latin typeface="Arial MT"/>
                <a:cs typeface="Arial MT"/>
              </a:rPr>
              <a:t>g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er</a:t>
            </a:r>
            <a:r>
              <a:rPr sz="1200" spc="-15" dirty="0">
                <a:latin typeface="Arial MT"/>
                <a:cs typeface="Arial MT"/>
              </a:rPr>
              <a:t>in</a:t>
            </a:r>
            <a:r>
              <a:rPr sz="1200" spc="-5" dirty="0">
                <a:latin typeface="Arial MT"/>
                <a:cs typeface="Arial MT"/>
              </a:rPr>
              <a:t>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0540745" y="2852166"/>
            <a:ext cx="1143000" cy="391795"/>
          </a:xfrm>
          <a:custGeom>
            <a:avLst/>
            <a:gdLst/>
            <a:ahLst/>
            <a:cxnLst/>
            <a:rect l="l" t="t" r="r" b="b"/>
            <a:pathLst>
              <a:path w="1143000" h="391794">
                <a:moveTo>
                  <a:pt x="0" y="391667"/>
                </a:moveTo>
                <a:lnTo>
                  <a:pt x="1143000" y="391667"/>
                </a:lnTo>
                <a:lnTo>
                  <a:pt x="1143000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19049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1023472" y="2939288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…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7472553" y="3490340"/>
            <a:ext cx="4220845" cy="2857500"/>
            <a:chOff x="7472553" y="3490340"/>
            <a:chExt cx="4220845" cy="2857500"/>
          </a:xfrm>
        </p:grpSpPr>
        <p:sp>
          <p:nvSpPr>
            <p:cNvPr id="75" name="object 75"/>
            <p:cNvSpPr/>
            <p:nvPr/>
          </p:nvSpPr>
          <p:spPr>
            <a:xfrm>
              <a:off x="8471916" y="5608319"/>
              <a:ext cx="3205480" cy="151130"/>
            </a:xfrm>
            <a:custGeom>
              <a:avLst/>
              <a:gdLst/>
              <a:ahLst/>
              <a:cxnLst/>
              <a:rect l="l" t="t" r="r" b="b"/>
              <a:pathLst>
                <a:path w="3205479" h="151129">
                  <a:moveTo>
                    <a:pt x="3179826" y="0"/>
                  </a:moveTo>
                  <a:lnTo>
                    <a:pt x="25145" y="0"/>
                  </a:lnTo>
                  <a:lnTo>
                    <a:pt x="15376" y="1975"/>
                  </a:lnTo>
                  <a:lnTo>
                    <a:pt x="7381" y="7362"/>
                  </a:lnTo>
                  <a:lnTo>
                    <a:pt x="1982" y="15355"/>
                  </a:lnTo>
                  <a:lnTo>
                    <a:pt x="0" y="25145"/>
                  </a:lnTo>
                  <a:lnTo>
                    <a:pt x="0" y="125729"/>
                  </a:lnTo>
                  <a:lnTo>
                    <a:pt x="1982" y="135520"/>
                  </a:lnTo>
                  <a:lnTo>
                    <a:pt x="7381" y="143513"/>
                  </a:lnTo>
                  <a:lnTo>
                    <a:pt x="15376" y="148900"/>
                  </a:lnTo>
                  <a:lnTo>
                    <a:pt x="25145" y="150875"/>
                  </a:lnTo>
                  <a:lnTo>
                    <a:pt x="3179826" y="150875"/>
                  </a:lnTo>
                  <a:lnTo>
                    <a:pt x="3189595" y="148900"/>
                  </a:lnTo>
                  <a:lnTo>
                    <a:pt x="3197590" y="143513"/>
                  </a:lnTo>
                  <a:lnTo>
                    <a:pt x="3202989" y="135520"/>
                  </a:lnTo>
                  <a:lnTo>
                    <a:pt x="3204972" y="125729"/>
                  </a:lnTo>
                  <a:lnTo>
                    <a:pt x="3204972" y="25145"/>
                  </a:lnTo>
                  <a:lnTo>
                    <a:pt x="3202989" y="15355"/>
                  </a:lnTo>
                  <a:lnTo>
                    <a:pt x="3197590" y="7362"/>
                  </a:lnTo>
                  <a:lnTo>
                    <a:pt x="3189595" y="1975"/>
                  </a:lnTo>
                  <a:lnTo>
                    <a:pt x="3179826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37064" y="5676899"/>
              <a:ext cx="74675" cy="6553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8889492" y="5945631"/>
              <a:ext cx="1115695" cy="301625"/>
            </a:xfrm>
            <a:custGeom>
              <a:avLst/>
              <a:gdLst/>
              <a:ahLst/>
              <a:cxnLst/>
              <a:rect l="l" t="t" r="r" b="b"/>
              <a:pathLst>
                <a:path w="1115695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1115695" h="301625">
                  <a:moveTo>
                    <a:pt x="1115314" y="275958"/>
                  </a:moveTo>
                  <a:lnTo>
                    <a:pt x="1102626" y="269621"/>
                  </a:lnTo>
                  <a:lnTo>
                    <a:pt x="1064514" y="250571"/>
                  </a:lnTo>
                  <a:lnTo>
                    <a:pt x="1064514" y="269621"/>
                  </a:lnTo>
                  <a:lnTo>
                    <a:pt x="1022731" y="269621"/>
                  </a:lnTo>
                  <a:lnTo>
                    <a:pt x="1022731" y="31750"/>
                  </a:lnTo>
                  <a:lnTo>
                    <a:pt x="1022731" y="25400"/>
                  </a:lnTo>
                  <a:lnTo>
                    <a:pt x="1022731" y="21894"/>
                  </a:lnTo>
                  <a:lnTo>
                    <a:pt x="1019937" y="19050"/>
                  </a:lnTo>
                  <a:lnTo>
                    <a:pt x="917448" y="19050"/>
                  </a:lnTo>
                  <a:lnTo>
                    <a:pt x="917448" y="31750"/>
                  </a:lnTo>
                  <a:lnTo>
                    <a:pt x="1010031" y="31750"/>
                  </a:lnTo>
                  <a:lnTo>
                    <a:pt x="1010031" y="279476"/>
                  </a:lnTo>
                  <a:lnTo>
                    <a:pt x="1012825" y="282321"/>
                  </a:lnTo>
                  <a:lnTo>
                    <a:pt x="1064514" y="282321"/>
                  </a:lnTo>
                  <a:lnTo>
                    <a:pt x="1064514" y="301371"/>
                  </a:lnTo>
                  <a:lnTo>
                    <a:pt x="1102588" y="282321"/>
                  </a:lnTo>
                  <a:lnTo>
                    <a:pt x="1115314" y="27595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471916" y="5852159"/>
              <a:ext cx="3205480" cy="492759"/>
            </a:xfrm>
            <a:custGeom>
              <a:avLst/>
              <a:gdLst/>
              <a:ahLst/>
              <a:cxnLst/>
              <a:rect l="l" t="t" r="r" b="b"/>
              <a:pathLst>
                <a:path w="3205479" h="492760">
                  <a:moveTo>
                    <a:pt x="0" y="492251"/>
                  </a:moveTo>
                  <a:lnTo>
                    <a:pt x="3204972" y="492251"/>
                  </a:lnTo>
                  <a:lnTo>
                    <a:pt x="3204972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  <a:path w="3205479" h="492760">
                  <a:moveTo>
                    <a:pt x="121919" y="245363"/>
                  </a:moveTo>
                  <a:lnTo>
                    <a:pt x="3204971" y="245363"/>
                  </a:lnTo>
                  <a:lnTo>
                    <a:pt x="3204971" y="0"/>
                  </a:lnTo>
                  <a:lnTo>
                    <a:pt x="121919" y="0"/>
                  </a:lnTo>
                  <a:lnTo>
                    <a:pt x="121919" y="245363"/>
                  </a:lnTo>
                  <a:close/>
                </a:path>
                <a:path w="3205479" h="492760">
                  <a:moveTo>
                    <a:pt x="0" y="492251"/>
                  </a:moveTo>
                  <a:lnTo>
                    <a:pt x="121920" y="492251"/>
                  </a:lnTo>
                  <a:lnTo>
                    <a:pt x="121920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78113" y="5922136"/>
              <a:ext cx="114553" cy="97790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9087612" y="5893307"/>
              <a:ext cx="260985" cy="154305"/>
            </a:xfrm>
            <a:custGeom>
              <a:avLst/>
              <a:gdLst/>
              <a:ahLst/>
              <a:cxnLst/>
              <a:rect l="l" t="t" r="r" b="b"/>
              <a:pathLst>
                <a:path w="260984" h="154304">
                  <a:moveTo>
                    <a:pt x="0" y="25653"/>
                  </a:moveTo>
                  <a:lnTo>
                    <a:pt x="2008" y="15666"/>
                  </a:lnTo>
                  <a:lnTo>
                    <a:pt x="7493" y="7512"/>
                  </a:lnTo>
                  <a:lnTo>
                    <a:pt x="15644" y="2015"/>
                  </a:lnTo>
                  <a:lnTo>
                    <a:pt x="25654" y="0"/>
                  </a:lnTo>
                  <a:lnTo>
                    <a:pt x="234950" y="0"/>
                  </a:lnTo>
                  <a:lnTo>
                    <a:pt x="244959" y="2015"/>
                  </a:lnTo>
                  <a:lnTo>
                    <a:pt x="253111" y="7512"/>
                  </a:lnTo>
                  <a:lnTo>
                    <a:pt x="258595" y="15666"/>
                  </a:lnTo>
                  <a:lnTo>
                    <a:pt x="260604" y="25653"/>
                  </a:lnTo>
                  <a:lnTo>
                    <a:pt x="260604" y="128269"/>
                  </a:lnTo>
                  <a:lnTo>
                    <a:pt x="258595" y="138257"/>
                  </a:lnTo>
                  <a:lnTo>
                    <a:pt x="253111" y="146411"/>
                  </a:lnTo>
                  <a:lnTo>
                    <a:pt x="244959" y="151908"/>
                  </a:lnTo>
                  <a:lnTo>
                    <a:pt x="234950" y="153923"/>
                  </a:lnTo>
                  <a:lnTo>
                    <a:pt x="25654" y="153923"/>
                  </a:lnTo>
                  <a:lnTo>
                    <a:pt x="15644" y="151908"/>
                  </a:lnTo>
                  <a:lnTo>
                    <a:pt x="7493" y="146411"/>
                  </a:lnTo>
                  <a:lnTo>
                    <a:pt x="2008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</a:pathLst>
            </a:custGeom>
            <a:ln w="634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69294" y="6163309"/>
              <a:ext cx="133603" cy="11684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9546336" y="5893307"/>
              <a:ext cx="1637030" cy="405765"/>
            </a:xfrm>
            <a:custGeom>
              <a:avLst/>
              <a:gdLst/>
              <a:ahLst/>
              <a:cxnLst/>
              <a:rect l="l" t="t" r="r" b="b"/>
              <a:pathLst>
                <a:path w="1637029" h="405764">
                  <a:moveTo>
                    <a:pt x="0" y="25653"/>
                  </a:moveTo>
                  <a:lnTo>
                    <a:pt x="2008" y="15666"/>
                  </a:lnTo>
                  <a:lnTo>
                    <a:pt x="7493" y="7512"/>
                  </a:lnTo>
                  <a:lnTo>
                    <a:pt x="15644" y="2015"/>
                  </a:lnTo>
                  <a:lnTo>
                    <a:pt x="25654" y="0"/>
                  </a:lnTo>
                  <a:lnTo>
                    <a:pt x="234950" y="0"/>
                  </a:lnTo>
                  <a:lnTo>
                    <a:pt x="244959" y="2015"/>
                  </a:lnTo>
                  <a:lnTo>
                    <a:pt x="253111" y="7512"/>
                  </a:lnTo>
                  <a:lnTo>
                    <a:pt x="258595" y="15666"/>
                  </a:lnTo>
                  <a:lnTo>
                    <a:pt x="260604" y="25653"/>
                  </a:lnTo>
                  <a:lnTo>
                    <a:pt x="260604" y="128269"/>
                  </a:lnTo>
                  <a:lnTo>
                    <a:pt x="258595" y="138257"/>
                  </a:lnTo>
                  <a:lnTo>
                    <a:pt x="253111" y="146411"/>
                  </a:lnTo>
                  <a:lnTo>
                    <a:pt x="244959" y="151908"/>
                  </a:lnTo>
                  <a:lnTo>
                    <a:pt x="234950" y="153923"/>
                  </a:lnTo>
                  <a:lnTo>
                    <a:pt x="25654" y="153923"/>
                  </a:lnTo>
                  <a:lnTo>
                    <a:pt x="15644" y="151908"/>
                  </a:lnTo>
                  <a:lnTo>
                    <a:pt x="7493" y="146411"/>
                  </a:lnTo>
                  <a:lnTo>
                    <a:pt x="2008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  <a:path w="1637029" h="405764">
                  <a:moveTo>
                    <a:pt x="458724" y="277113"/>
                  </a:moveTo>
                  <a:lnTo>
                    <a:pt x="460732" y="267126"/>
                  </a:lnTo>
                  <a:lnTo>
                    <a:pt x="466217" y="258972"/>
                  </a:lnTo>
                  <a:lnTo>
                    <a:pt x="474368" y="253475"/>
                  </a:lnTo>
                  <a:lnTo>
                    <a:pt x="484378" y="251459"/>
                  </a:lnTo>
                  <a:lnTo>
                    <a:pt x="693674" y="251459"/>
                  </a:lnTo>
                  <a:lnTo>
                    <a:pt x="703683" y="253475"/>
                  </a:lnTo>
                  <a:lnTo>
                    <a:pt x="711835" y="258972"/>
                  </a:lnTo>
                  <a:lnTo>
                    <a:pt x="717319" y="267126"/>
                  </a:lnTo>
                  <a:lnTo>
                    <a:pt x="719328" y="277113"/>
                  </a:lnTo>
                  <a:lnTo>
                    <a:pt x="719328" y="379729"/>
                  </a:lnTo>
                  <a:lnTo>
                    <a:pt x="717319" y="389717"/>
                  </a:lnTo>
                  <a:lnTo>
                    <a:pt x="711835" y="397871"/>
                  </a:lnTo>
                  <a:lnTo>
                    <a:pt x="703683" y="403368"/>
                  </a:lnTo>
                  <a:lnTo>
                    <a:pt x="693674" y="405383"/>
                  </a:lnTo>
                  <a:lnTo>
                    <a:pt x="484378" y="405383"/>
                  </a:lnTo>
                  <a:lnTo>
                    <a:pt x="474368" y="403368"/>
                  </a:lnTo>
                  <a:lnTo>
                    <a:pt x="466217" y="397871"/>
                  </a:lnTo>
                  <a:lnTo>
                    <a:pt x="460732" y="389717"/>
                  </a:lnTo>
                  <a:lnTo>
                    <a:pt x="458724" y="379729"/>
                  </a:lnTo>
                  <a:lnTo>
                    <a:pt x="458724" y="277113"/>
                  </a:lnTo>
                  <a:close/>
                </a:path>
                <a:path w="1637029" h="405764">
                  <a:moveTo>
                    <a:pt x="917448" y="25653"/>
                  </a:moveTo>
                  <a:lnTo>
                    <a:pt x="919456" y="15666"/>
                  </a:lnTo>
                  <a:lnTo>
                    <a:pt x="924941" y="7512"/>
                  </a:lnTo>
                  <a:lnTo>
                    <a:pt x="933092" y="2015"/>
                  </a:lnTo>
                  <a:lnTo>
                    <a:pt x="943102" y="0"/>
                  </a:lnTo>
                  <a:lnTo>
                    <a:pt x="1152398" y="0"/>
                  </a:lnTo>
                  <a:lnTo>
                    <a:pt x="1162407" y="2015"/>
                  </a:lnTo>
                  <a:lnTo>
                    <a:pt x="1170559" y="7512"/>
                  </a:lnTo>
                  <a:lnTo>
                    <a:pt x="1176043" y="15666"/>
                  </a:lnTo>
                  <a:lnTo>
                    <a:pt x="1178052" y="25653"/>
                  </a:lnTo>
                  <a:lnTo>
                    <a:pt x="1178052" y="128269"/>
                  </a:lnTo>
                  <a:lnTo>
                    <a:pt x="1176043" y="138257"/>
                  </a:lnTo>
                  <a:lnTo>
                    <a:pt x="1170559" y="146411"/>
                  </a:lnTo>
                  <a:lnTo>
                    <a:pt x="1162407" y="151908"/>
                  </a:lnTo>
                  <a:lnTo>
                    <a:pt x="1152398" y="153923"/>
                  </a:lnTo>
                  <a:lnTo>
                    <a:pt x="943102" y="153923"/>
                  </a:lnTo>
                  <a:lnTo>
                    <a:pt x="933092" y="151908"/>
                  </a:lnTo>
                  <a:lnTo>
                    <a:pt x="924941" y="146411"/>
                  </a:lnTo>
                  <a:lnTo>
                    <a:pt x="919456" y="138257"/>
                  </a:lnTo>
                  <a:lnTo>
                    <a:pt x="917448" y="128269"/>
                  </a:lnTo>
                  <a:lnTo>
                    <a:pt x="917448" y="25653"/>
                  </a:lnTo>
                  <a:close/>
                </a:path>
                <a:path w="1637029" h="405764">
                  <a:moveTo>
                    <a:pt x="1376172" y="277113"/>
                  </a:moveTo>
                  <a:lnTo>
                    <a:pt x="1378180" y="267126"/>
                  </a:lnTo>
                  <a:lnTo>
                    <a:pt x="1383665" y="258972"/>
                  </a:lnTo>
                  <a:lnTo>
                    <a:pt x="1391816" y="253475"/>
                  </a:lnTo>
                  <a:lnTo>
                    <a:pt x="1401826" y="251459"/>
                  </a:lnTo>
                  <a:lnTo>
                    <a:pt x="1611122" y="251459"/>
                  </a:lnTo>
                  <a:lnTo>
                    <a:pt x="1621131" y="253475"/>
                  </a:lnTo>
                  <a:lnTo>
                    <a:pt x="1629283" y="258972"/>
                  </a:lnTo>
                  <a:lnTo>
                    <a:pt x="1634767" y="267126"/>
                  </a:lnTo>
                  <a:lnTo>
                    <a:pt x="1636776" y="277113"/>
                  </a:lnTo>
                  <a:lnTo>
                    <a:pt x="1636776" y="379729"/>
                  </a:lnTo>
                  <a:lnTo>
                    <a:pt x="1634767" y="389717"/>
                  </a:lnTo>
                  <a:lnTo>
                    <a:pt x="1629282" y="397871"/>
                  </a:lnTo>
                  <a:lnTo>
                    <a:pt x="1621131" y="403368"/>
                  </a:lnTo>
                  <a:lnTo>
                    <a:pt x="1611122" y="405383"/>
                  </a:lnTo>
                  <a:lnTo>
                    <a:pt x="1401826" y="405383"/>
                  </a:lnTo>
                  <a:lnTo>
                    <a:pt x="1391816" y="403368"/>
                  </a:lnTo>
                  <a:lnTo>
                    <a:pt x="1383665" y="397871"/>
                  </a:lnTo>
                  <a:lnTo>
                    <a:pt x="1378180" y="389717"/>
                  </a:lnTo>
                  <a:lnTo>
                    <a:pt x="1376172" y="379729"/>
                  </a:lnTo>
                  <a:lnTo>
                    <a:pt x="1376172" y="277113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348216" y="5945631"/>
              <a:ext cx="2033270" cy="301625"/>
            </a:xfrm>
            <a:custGeom>
              <a:avLst/>
              <a:gdLst/>
              <a:ahLst/>
              <a:cxnLst/>
              <a:rect l="l" t="t" r="r" b="b"/>
              <a:pathLst>
                <a:path w="2033270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2033270" h="301625">
                  <a:moveTo>
                    <a:pt x="1115314" y="25400"/>
                  </a:moveTo>
                  <a:lnTo>
                    <a:pt x="1102614" y="19050"/>
                  </a:lnTo>
                  <a:lnTo>
                    <a:pt x="1064514" y="0"/>
                  </a:lnTo>
                  <a:lnTo>
                    <a:pt x="1064514" y="19050"/>
                  </a:lnTo>
                  <a:lnTo>
                    <a:pt x="1012825" y="19050"/>
                  </a:lnTo>
                  <a:lnTo>
                    <a:pt x="1010031" y="21894"/>
                  </a:lnTo>
                  <a:lnTo>
                    <a:pt x="1010031" y="269621"/>
                  </a:lnTo>
                  <a:lnTo>
                    <a:pt x="917448" y="269621"/>
                  </a:lnTo>
                  <a:lnTo>
                    <a:pt x="917448" y="282321"/>
                  </a:lnTo>
                  <a:lnTo>
                    <a:pt x="1019937" y="282321"/>
                  </a:lnTo>
                  <a:lnTo>
                    <a:pt x="1022731" y="279476"/>
                  </a:lnTo>
                  <a:lnTo>
                    <a:pt x="1022731" y="275971"/>
                  </a:lnTo>
                  <a:lnTo>
                    <a:pt x="1022731" y="269621"/>
                  </a:lnTo>
                  <a:lnTo>
                    <a:pt x="1022731" y="31750"/>
                  </a:lnTo>
                  <a:lnTo>
                    <a:pt x="1064514" y="31750"/>
                  </a:lnTo>
                  <a:lnTo>
                    <a:pt x="1064514" y="50800"/>
                  </a:lnTo>
                  <a:lnTo>
                    <a:pt x="1102614" y="31750"/>
                  </a:lnTo>
                  <a:lnTo>
                    <a:pt x="1115314" y="25400"/>
                  </a:lnTo>
                  <a:close/>
                </a:path>
                <a:path w="2033270" h="301625">
                  <a:moveTo>
                    <a:pt x="1574038" y="275958"/>
                  </a:moveTo>
                  <a:lnTo>
                    <a:pt x="1561350" y="269621"/>
                  </a:lnTo>
                  <a:lnTo>
                    <a:pt x="1523238" y="250571"/>
                  </a:lnTo>
                  <a:lnTo>
                    <a:pt x="1523238" y="269621"/>
                  </a:lnTo>
                  <a:lnTo>
                    <a:pt x="1481455" y="269621"/>
                  </a:lnTo>
                  <a:lnTo>
                    <a:pt x="1481455" y="31750"/>
                  </a:lnTo>
                  <a:lnTo>
                    <a:pt x="1481455" y="25400"/>
                  </a:lnTo>
                  <a:lnTo>
                    <a:pt x="1481455" y="21894"/>
                  </a:lnTo>
                  <a:lnTo>
                    <a:pt x="1478661" y="19050"/>
                  </a:lnTo>
                  <a:lnTo>
                    <a:pt x="1376172" y="19050"/>
                  </a:lnTo>
                  <a:lnTo>
                    <a:pt x="1376172" y="31750"/>
                  </a:lnTo>
                  <a:lnTo>
                    <a:pt x="1468755" y="31750"/>
                  </a:lnTo>
                  <a:lnTo>
                    <a:pt x="1468755" y="279476"/>
                  </a:lnTo>
                  <a:lnTo>
                    <a:pt x="1471549" y="282321"/>
                  </a:lnTo>
                  <a:lnTo>
                    <a:pt x="1523238" y="282321"/>
                  </a:lnTo>
                  <a:lnTo>
                    <a:pt x="1523238" y="301371"/>
                  </a:lnTo>
                  <a:lnTo>
                    <a:pt x="1561312" y="282321"/>
                  </a:lnTo>
                  <a:lnTo>
                    <a:pt x="1574038" y="275958"/>
                  </a:lnTo>
                  <a:close/>
                </a:path>
                <a:path w="2033270" h="301625">
                  <a:moveTo>
                    <a:pt x="2032762" y="275336"/>
                  </a:moveTo>
                  <a:lnTo>
                    <a:pt x="2020062" y="268986"/>
                  </a:lnTo>
                  <a:lnTo>
                    <a:pt x="1981962" y="249936"/>
                  </a:lnTo>
                  <a:lnTo>
                    <a:pt x="1981962" y="268986"/>
                  </a:lnTo>
                  <a:lnTo>
                    <a:pt x="1834896" y="268986"/>
                  </a:lnTo>
                  <a:lnTo>
                    <a:pt x="1834896" y="281686"/>
                  </a:lnTo>
                  <a:lnTo>
                    <a:pt x="1981962" y="281686"/>
                  </a:lnTo>
                  <a:lnTo>
                    <a:pt x="1981962" y="300736"/>
                  </a:lnTo>
                  <a:lnTo>
                    <a:pt x="2020062" y="281686"/>
                  </a:lnTo>
                  <a:lnTo>
                    <a:pt x="2032762" y="27533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482078" y="3499865"/>
              <a:ext cx="4201795" cy="239395"/>
            </a:xfrm>
            <a:custGeom>
              <a:avLst/>
              <a:gdLst/>
              <a:ahLst/>
              <a:cxnLst/>
              <a:rect l="l" t="t" r="r" b="b"/>
              <a:pathLst>
                <a:path w="4201795" h="239395">
                  <a:moveTo>
                    <a:pt x="0" y="239268"/>
                  </a:moveTo>
                  <a:lnTo>
                    <a:pt x="4201668" y="239268"/>
                  </a:lnTo>
                  <a:lnTo>
                    <a:pt x="4201668" y="0"/>
                  </a:lnTo>
                  <a:lnTo>
                    <a:pt x="0" y="0"/>
                  </a:lnTo>
                  <a:lnTo>
                    <a:pt x="0" y="239268"/>
                  </a:lnTo>
                  <a:close/>
                </a:path>
              </a:pathLst>
            </a:custGeom>
            <a:ln w="1904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8739885" y="3511042"/>
            <a:ext cx="16840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Sourcing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&amp;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Procurement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481316" y="3813047"/>
            <a:ext cx="995680" cy="393700"/>
          </a:xfrm>
          <a:custGeom>
            <a:avLst/>
            <a:gdLst/>
            <a:ahLst/>
            <a:cxnLst/>
            <a:rect l="l" t="t" r="r" b="b"/>
            <a:pathLst>
              <a:path w="995679" h="393700">
                <a:moveTo>
                  <a:pt x="0" y="393191"/>
                </a:moveTo>
                <a:lnTo>
                  <a:pt x="995172" y="393191"/>
                </a:lnTo>
                <a:lnTo>
                  <a:pt x="995172" y="0"/>
                </a:lnTo>
                <a:lnTo>
                  <a:pt x="0" y="0"/>
                </a:lnTo>
                <a:lnTo>
                  <a:pt x="0" y="393191"/>
                </a:lnTo>
                <a:close/>
              </a:path>
            </a:pathLst>
          </a:custGeom>
          <a:ln w="12700">
            <a:solidFill>
              <a:srgbClr val="FFB50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7599680" y="3810380"/>
            <a:ext cx="7594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P</a:t>
            </a:r>
            <a:r>
              <a:rPr sz="1200" spc="-5" dirty="0">
                <a:latin typeface="Arial MT"/>
                <a:cs typeface="Arial MT"/>
              </a:rPr>
              <a:t>la</a:t>
            </a:r>
            <a:r>
              <a:rPr sz="1200" dirty="0">
                <a:latin typeface="Arial MT"/>
                <a:cs typeface="Arial MT"/>
              </a:rPr>
              <a:t>n</a:t>
            </a:r>
            <a:r>
              <a:rPr sz="1200" spc="-5" dirty="0">
                <a:latin typeface="Arial MT"/>
                <a:cs typeface="Arial MT"/>
              </a:rPr>
              <a:t>ni</a:t>
            </a:r>
            <a:r>
              <a:rPr sz="1200" spc="-15" dirty="0">
                <a:latin typeface="Arial MT"/>
                <a:cs typeface="Arial MT"/>
              </a:rPr>
              <a:t>n</a:t>
            </a:r>
            <a:r>
              <a:rPr sz="1200" spc="-5" dirty="0">
                <a:latin typeface="Arial MT"/>
                <a:cs typeface="Arial MT"/>
              </a:rPr>
              <a:t>g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&amp;</a:t>
            </a:r>
            <a:endParaRPr sz="1200">
              <a:latin typeface="Arial MT"/>
              <a:cs typeface="Arial MT"/>
            </a:endParaRPr>
          </a:p>
          <a:p>
            <a:pPr marL="79375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Sourcing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549640" y="3813047"/>
            <a:ext cx="996950" cy="393700"/>
          </a:xfrm>
          <a:custGeom>
            <a:avLst/>
            <a:gdLst/>
            <a:ahLst/>
            <a:cxnLst/>
            <a:rect l="l" t="t" r="r" b="b"/>
            <a:pathLst>
              <a:path w="996950" h="393700">
                <a:moveTo>
                  <a:pt x="0" y="393191"/>
                </a:moveTo>
                <a:lnTo>
                  <a:pt x="996696" y="393191"/>
                </a:lnTo>
                <a:lnTo>
                  <a:pt x="996696" y="0"/>
                </a:lnTo>
                <a:lnTo>
                  <a:pt x="0" y="0"/>
                </a:lnTo>
                <a:lnTo>
                  <a:pt x="0" y="393191"/>
                </a:lnTo>
                <a:close/>
              </a:path>
            </a:pathLst>
          </a:custGeom>
          <a:ln w="12700">
            <a:solidFill>
              <a:srgbClr val="FFB50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8598154" y="3901516"/>
            <a:ext cx="89979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Procure</a:t>
            </a:r>
            <a:r>
              <a:rPr sz="1200" spc="5" dirty="0">
                <a:latin typeface="Arial MT"/>
                <a:cs typeface="Arial MT"/>
              </a:rPr>
              <a:t>m</a:t>
            </a:r>
            <a:r>
              <a:rPr sz="1200" spc="-10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9619488" y="3813047"/>
            <a:ext cx="995680" cy="393700"/>
          </a:xfrm>
          <a:custGeom>
            <a:avLst/>
            <a:gdLst/>
            <a:ahLst/>
            <a:cxnLst/>
            <a:rect l="l" t="t" r="r" b="b"/>
            <a:pathLst>
              <a:path w="995679" h="393700">
                <a:moveTo>
                  <a:pt x="0" y="393191"/>
                </a:moveTo>
                <a:lnTo>
                  <a:pt x="995172" y="393191"/>
                </a:lnTo>
                <a:lnTo>
                  <a:pt x="995172" y="0"/>
                </a:lnTo>
                <a:lnTo>
                  <a:pt x="0" y="0"/>
                </a:lnTo>
                <a:lnTo>
                  <a:pt x="0" y="393191"/>
                </a:lnTo>
                <a:close/>
              </a:path>
            </a:pathLst>
          </a:custGeom>
          <a:ln w="12700">
            <a:solidFill>
              <a:srgbClr val="FFB50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9659493" y="3810380"/>
            <a:ext cx="9150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Supplier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latin typeface="Arial MT"/>
                <a:cs typeface="Arial MT"/>
              </a:rPr>
              <a:t>Management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0687811" y="3813047"/>
            <a:ext cx="995680" cy="393700"/>
          </a:xfrm>
          <a:custGeom>
            <a:avLst/>
            <a:gdLst/>
            <a:ahLst/>
            <a:cxnLst/>
            <a:rect l="l" t="t" r="r" b="b"/>
            <a:pathLst>
              <a:path w="995679" h="393700">
                <a:moveTo>
                  <a:pt x="0" y="393191"/>
                </a:moveTo>
                <a:lnTo>
                  <a:pt x="995172" y="393191"/>
                </a:lnTo>
                <a:lnTo>
                  <a:pt x="995172" y="0"/>
                </a:lnTo>
                <a:lnTo>
                  <a:pt x="0" y="0"/>
                </a:lnTo>
                <a:lnTo>
                  <a:pt x="0" y="393191"/>
                </a:lnTo>
                <a:close/>
              </a:path>
            </a:pathLst>
          </a:custGeom>
          <a:ln w="12700">
            <a:solidFill>
              <a:srgbClr val="FFB50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11097259" y="3901516"/>
            <a:ext cx="1784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…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888223" y="4450079"/>
            <a:ext cx="3794760" cy="239395"/>
          </a:xfrm>
          <a:custGeom>
            <a:avLst/>
            <a:gdLst/>
            <a:ahLst/>
            <a:cxnLst/>
            <a:rect l="l" t="t" r="r" b="b"/>
            <a:pathLst>
              <a:path w="3794759" h="239395">
                <a:moveTo>
                  <a:pt x="0" y="239268"/>
                </a:moveTo>
                <a:lnTo>
                  <a:pt x="3794760" y="239268"/>
                </a:lnTo>
                <a:lnTo>
                  <a:pt x="3794760" y="0"/>
                </a:lnTo>
                <a:lnTo>
                  <a:pt x="0" y="0"/>
                </a:lnTo>
                <a:lnTo>
                  <a:pt x="0" y="239268"/>
                </a:lnTo>
                <a:close/>
              </a:path>
            </a:pathLst>
          </a:custGeom>
          <a:ln w="12699">
            <a:solidFill>
              <a:srgbClr val="FFB50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9085326" y="4461764"/>
            <a:ext cx="1403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Planning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&amp;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Sourcing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513969" y="1979929"/>
            <a:ext cx="11182985" cy="3186430"/>
            <a:chOff x="513969" y="1979929"/>
            <a:chExt cx="11182985" cy="3186430"/>
          </a:xfrm>
        </p:grpSpPr>
        <p:sp>
          <p:nvSpPr>
            <p:cNvPr id="97" name="object 97"/>
            <p:cNvSpPr/>
            <p:nvPr/>
          </p:nvSpPr>
          <p:spPr>
            <a:xfrm>
              <a:off x="7888986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6" y="196850"/>
                  </a:lnTo>
                  <a:lnTo>
                    <a:pt x="402336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888986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1291" y="5067300"/>
              <a:ext cx="76200" cy="64007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8562594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5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5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562594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5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5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6424" y="5067300"/>
              <a:ext cx="74675" cy="64007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9912858" y="491718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361442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1442" y="236219"/>
                  </a:lnTo>
                  <a:lnTo>
                    <a:pt x="376755" y="233122"/>
                  </a:lnTo>
                  <a:lnTo>
                    <a:pt x="389270" y="224678"/>
                  </a:lnTo>
                  <a:lnTo>
                    <a:pt x="397714" y="212163"/>
                  </a:lnTo>
                  <a:lnTo>
                    <a:pt x="400812" y="196850"/>
                  </a:lnTo>
                  <a:lnTo>
                    <a:pt x="400812" y="39369"/>
                  </a:lnTo>
                  <a:lnTo>
                    <a:pt x="397714" y="24056"/>
                  </a:lnTo>
                  <a:lnTo>
                    <a:pt x="389270" y="11541"/>
                  </a:lnTo>
                  <a:lnTo>
                    <a:pt x="376755" y="3097"/>
                  </a:lnTo>
                  <a:lnTo>
                    <a:pt x="36144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912858" y="491718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1442" y="0"/>
                  </a:lnTo>
                  <a:lnTo>
                    <a:pt x="376755" y="3097"/>
                  </a:lnTo>
                  <a:lnTo>
                    <a:pt x="389270" y="11541"/>
                  </a:lnTo>
                  <a:lnTo>
                    <a:pt x="397714" y="24056"/>
                  </a:lnTo>
                  <a:lnTo>
                    <a:pt x="400812" y="39369"/>
                  </a:lnTo>
                  <a:lnTo>
                    <a:pt x="400812" y="196850"/>
                  </a:lnTo>
                  <a:lnTo>
                    <a:pt x="397714" y="212163"/>
                  </a:lnTo>
                  <a:lnTo>
                    <a:pt x="389270" y="224678"/>
                  </a:lnTo>
                  <a:lnTo>
                    <a:pt x="376755" y="233122"/>
                  </a:lnTo>
                  <a:lnTo>
                    <a:pt x="361442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75163" y="5067300"/>
              <a:ext cx="74675" cy="64007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1058646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5" y="0"/>
                  </a:moveTo>
                  <a:lnTo>
                    <a:pt x="39369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69" y="236219"/>
                  </a:lnTo>
                  <a:lnTo>
                    <a:pt x="362965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58646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69" y="0"/>
                  </a:lnTo>
                  <a:lnTo>
                    <a:pt x="362965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5" y="236219"/>
                  </a:lnTo>
                  <a:lnTo>
                    <a:pt x="39369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48772" y="5067300"/>
              <a:ext cx="76200" cy="64007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923772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23772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00032" y="5067300"/>
              <a:ext cx="76200" cy="64007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112615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12615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23903" y="5067300"/>
              <a:ext cx="74675" cy="64007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805422" y="1992629"/>
              <a:ext cx="4878705" cy="283845"/>
            </a:xfrm>
            <a:custGeom>
              <a:avLst/>
              <a:gdLst/>
              <a:ahLst/>
              <a:cxnLst/>
              <a:rect l="l" t="t" r="r" b="b"/>
              <a:pathLst>
                <a:path w="4878705" h="283844">
                  <a:moveTo>
                    <a:pt x="4831080" y="0"/>
                  </a:moveTo>
                  <a:lnTo>
                    <a:pt x="47244" y="0"/>
                  </a:lnTo>
                  <a:lnTo>
                    <a:pt x="28878" y="3720"/>
                  </a:lnTo>
                  <a:lnTo>
                    <a:pt x="13858" y="13858"/>
                  </a:lnTo>
                  <a:lnTo>
                    <a:pt x="3720" y="28878"/>
                  </a:lnTo>
                  <a:lnTo>
                    <a:pt x="0" y="47244"/>
                  </a:lnTo>
                  <a:lnTo>
                    <a:pt x="0" y="236220"/>
                  </a:lnTo>
                  <a:lnTo>
                    <a:pt x="3720" y="254585"/>
                  </a:lnTo>
                  <a:lnTo>
                    <a:pt x="13858" y="269605"/>
                  </a:lnTo>
                  <a:lnTo>
                    <a:pt x="28878" y="279743"/>
                  </a:lnTo>
                  <a:lnTo>
                    <a:pt x="47244" y="283464"/>
                  </a:lnTo>
                  <a:lnTo>
                    <a:pt x="4831080" y="283464"/>
                  </a:lnTo>
                  <a:lnTo>
                    <a:pt x="4849445" y="279743"/>
                  </a:lnTo>
                  <a:lnTo>
                    <a:pt x="4864465" y="269605"/>
                  </a:lnTo>
                  <a:lnTo>
                    <a:pt x="4874603" y="254585"/>
                  </a:lnTo>
                  <a:lnTo>
                    <a:pt x="4878324" y="236220"/>
                  </a:lnTo>
                  <a:lnTo>
                    <a:pt x="4878324" y="47244"/>
                  </a:lnTo>
                  <a:lnTo>
                    <a:pt x="4874603" y="28878"/>
                  </a:lnTo>
                  <a:lnTo>
                    <a:pt x="4864465" y="13858"/>
                  </a:lnTo>
                  <a:lnTo>
                    <a:pt x="4849445" y="3720"/>
                  </a:lnTo>
                  <a:lnTo>
                    <a:pt x="4831080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805422" y="1992629"/>
              <a:ext cx="4878705" cy="283845"/>
            </a:xfrm>
            <a:custGeom>
              <a:avLst/>
              <a:gdLst/>
              <a:ahLst/>
              <a:cxnLst/>
              <a:rect l="l" t="t" r="r" b="b"/>
              <a:pathLst>
                <a:path w="4878705" h="283844">
                  <a:moveTo>
                    <a:pt x="0" y="47244"/>
                  </a:moveTo>
                  <a:lnTo>
                    <a:pt x="3720" y="28878"/>
                  </a:lnTo>
                  <a:lnTo>
                    <a:pt x="13858" y="13858"/>
                  </a:lnTo>
                  <a:lnTo>
                    <a:pt x="28878" y="3720"/>
                  </a:lnTo>
                  <a:lnTo>
                    <a:pt x="47244" y="0"/>
                  </a:lnTo>
                  <a:lnTo>
                    <a:pt x="4831080" y="0"/>
                  </a:lnTo>
                  <a:lnTo>
                    <a:pt x="4849445" y="3720"/>
                  </a:lnTo>
                  <a:lnTo>
                    <a:pt x="4864465" y="13858"/>
                  </a:lnTo>
                  <a:lnTo>
                    <a:pt x="4874603" y="28878"/>
                  </a:lnTo>
                  <a:lnTo>
                    <a:pt x="4878324" y="47244"/>
                  </a:lnTo>
                  <a:lnTo>
                    <a:pt x="4878324" y="236220"/>
                  </a:lnTo>
                  <a:lnTo>
                    <a:pt x="4874603" y="254585"/>
                  </a:lnTo>
                  <a:lnTo>
                    <a:pt x="4864465" y="269605"/>
                  </a:lnTo>
                  <a:lnTo>
                    <a:pt x="4849445" y="279743"/>
                  </a:lnTo>
                  <a:lnTo>
                    <a:pt x="4831080" y="283464"/>
                  </a:lnTo>
                  <a:lnTo>
                    <a:pt x="47244" y="283464"/>
                  </a:lnTo>
                  <a:lnTo>
                    <a:pt x="28878" y="279743"/>
                  </a:lnTo>
                  <a:lnTo>
                    <a:pt x="13858" y="269605"/>
                  </a:lnTo>
                  <a:lnTo>
                    <a:pt x="3720" y="254585"/>
                  </a:lnTo>
                  <a:lnTo>
                    <a:pt x="0" y="236220"/>
                  </a:lnTo>
                  <a:lnTo>
                    <a:pt x="0" y="47244"/>
                  </a:lnTo>
                  <a:close/>
                </a:path>
              </a:pathLst>
            </a:custGeom>
            <a:ln w="25400">
              <a:solidFill>
                <a:srgbClr val="B4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23494" y="1992629"/>
              <a:ext cx="4876800" cy="283845"/>
            </a:xfrm>
            <a:custGeom>
              <a:avLst/>
              <a:gdLst/>
              <a:ahLst/>
              <a:cxnLst/>
              <a:rect l="l" t="t" r="r" b="b"/>
              <a:pathLst>
                <a:path w="4876800" h="283844">
                  <a:moveTo>
                    <a:pt x="4829556" y="0"/>
                  </a:moveTo>
                  <a:lnTo>
                    <a:pt x="47243" y="0"/>
                  </a:lnTo>
                  <a:lnTo>
                    <a:pt x="28851" y="3720"/>
                  </a:lnTo>
                  <a:lnTo>
                    <a:pt x="13835" y="13858"/>
                  </a:lnTo>
                  <a:lnTo>
                    <a:pt x="3711" y="28878"/>
                  </a:lnTo>
                  <a:lnTo>
                    <a:pt x="0" y="47244"/>
                  </a:lnTo>
                  <a:lnTo>
                    <a:pt x="0" y="236220"/>
                  </a:lnTo>
                  <a:lnTo>
                    <a:pt x="3711" y="254585"/>
                  </a:lnTo>
                  <a:lnTo>
                    <a:pt x="13835" y="269605"/>
                  </a:lnTo>
                  <a:lnTo>
                    <a:pt x="28851" y="279743"/>
                  </a:lnTo>
                  <a:lnTo>
                    <a:pt x="47243" y="283464"/>
                  </a:lnTo>
                  <a:lnTo>
                    <a:pt x="4829556" y="283464"/>
                  </a:lnTo>
                  <a:lnTo>
                    <a:pt x="4847921" y="279743"/>
                  </a:lnTo>
                  <a:lnTo>
                    <a:pt x="4862941" y="269605"/>
                  </a:lnTo>
                  <a:lnTo>
                    <a:pt x="4873079" y="254585"/>
                  </a:lnTo>
                  <a:lnTo>
                    <a:pt x="4876800" y="236220"/>
                  </a:lnTo>
                  <a:lnTo>
                    <a:pt x="4876800" y="47244"/>
                  </a:lnTo>
                  <a:lnTo>
                    <a:pt x="4873079" y="28878"/>
                  </a:lnTo>
                  <a:lnTo>
                    <a:pt x="4862941" y="13858"/>
                  </a:lnTo>
                  <a:lnTo>
                    <a:pt x="4847921" y="3720"/>
                  </a:lnTo>
                  <a:lnTo>
                    <a:pt x="4829556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23494" y="1992629"/>
              <a:ext cx="4876800" cy="283845"/>
            </a:xfrm>
            <a:custGeom>
              <a:avLst/>
              <a:gdLst/>
              <a:ahLst/>
              <a:cxnLst/>
              <a:rect l="l" t="t" r="r" b="b"/>
              <a:pathLst>
                <a:path w="4876800" h="283844">
                  <a:moveTo>
                    <a:pt x="0" y="47244"/>
                  </a:moveTo>
                  <a:lnTo>
                    <a:pt x="3711" y="28878"/>
                  </a:lnTo>
                  <a:lnTo>
                    <a:pt x="13835" y="13858"/>
                  </a:lnTo>
                  <a:lnTo>
                    <a:pt x="28851" y="3720"/>
                  </a:lnTo>
                  <a:lnTo>
                    <a:pt x="47243" y="0"/>
                  </a:lnTo>
                  <a:lnTo>
                    <a:pt x="4829556" y="0"/>
                  </a:lnTo>
                  <a:lnTo>
                    <a:pt x="4847921" y="3720"/>
                  </a:lnTo>
                  <a:lnTo>
                    <a:pt x="4862941" y="13858"/>
                  </a:lnTo>
                  <a:lnTo>
                    <a:pt x="4873079" y="28878"/>
                  </a:lnTo>
                  <a:lnTo>
                    <a:pt x="4876800" y="47244"/>
                  </a:lnTo>
                  <a:lnTo>
                    <a:pt x="4876800" y="236220"/>
                  </a:lnTo>
                  <a:lnTo>
                    <a:pt x="4873079" y="254585"/>
                  </a:lnTo>
                  <a:lnTo>
                    <a:pt x="4862941" y="269605"/>
                  </a:lnTo>
                  <a:lnTo>
                    <a:pt x="4847921" y="279743"/>
                  </a:lnTo>
                  <a:lnTo>
                    <a:pt x="4829556" y="283464"/>
                  </a:lnTo>
                  <a:lnTo>
                    <a:pt x="47243" y="283464"/>
                  </a:lnTo>
                  <a:lnTo>
                    <a:pt x="28851" y="279743"/>
                  </a:lnTo>
                  <a:lnTo>
                    <a:pt x="13835" y="269605"/>
                  </a:lnTo>
                  <a:lnTo>
                    <a:pt x="3711" y="254585"/>
                  </a:lnTo>
                  <a:lnTo>
                    <a:pt x="0" y="236220"/>
                  </a:lnTo>
                  <a:lnTo>
                    <a:pt x="0" y="47244"/>
                  </a:lnTo>
                  <a:close/>
                </a:path>
              </a:pathLst>
            </a:custGeom>
            <a:ln w="19050">
              <a:solidFill>
                <a:srgbClr val="6D04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507898" y="1254633"/>
            <a:ext cx="10067925" cy="993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(end-to-end)</a:t>
            </a:r>
            <a:r>
              <a:rPr sz="1600" spc="5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view and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functional (capability)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view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need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match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at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level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modular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processes</a:t>
            </a:r>
            <a:endParaRPr sz="1600" dirty="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combined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picture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enables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business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user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consistently navigate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by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activity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role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description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 dirty="0">
              <a:latin typeface="Arial MT"/>
              <a:cs typeface="Arial MT"/>
            </a:endParaRPr>
          </a:p>
          <a:p>
            <a:pPr marL="356235">
              <a:lnSpc>
                <a:spcPct val="100000"/>
              </a:lnSpc>
              <a:tabLst>
                <a:tab pos="7418705" algn="l"/>
              </a:tabLst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End-to-end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journeys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(operations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view)	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Operating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(functional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view)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432816" y="1818132"/>
            <a:ext cx="11325225" cy="3487420"/>
          </a:xfrm>
          <a:custGeom>
            <a:avLst/>
            <a:gdLst/>
            <a:ahLst/>
            <a:cxnLst/>
            <a:rect l="l" t="t" r="r" b="b"/>
            <a:pathLst>
              <a:path w="11325225" h="3487420">
                <a:moveTo>
                  <a:pt x="11324844" y="0"/>
                </a:moveTo>
                <a:lnTo>
                  <a:pt x="0" y="0"/>
                </a:lnTo>
                <a:lnTo>
                  <a:pt x="0" y="3486912"/>
                </a:lnTo>
                <a:lnTo>
                  <a:pt x="11324844" y="3486912"/>
                </a:lnTo>
                <a:lnTo>
                  <a:pt x="11324844" y="0"/>
                </a:lnTo>
                <a:close/>
              </a:path>
            </a:pathLst>
          </a:custGeom>
          <a:solidFill>
            <a:srgbClr val="FFFFFF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98881" y="5513070"/>
            <a:ext cx="11798935" cy="932815"/>
          </a:xfrm>
          <a:custGeom>
            <a:avLst/>
            <a:gdLst/>
            <a:ahLst/>
            <a:cxnLst/>
            <a:rect l="l" t="t" r="r" b="b"/>
            <a:pathLst>
              <a:path w="11798935" h="932814">
                <a:moveTo>
                  <a:pt x="0" y="932687"/>
                </a:moveTo>
                <a:lnTo>
                  <a:pt x="3845052" y="932687"/>
                </a:lnTo>
                <a:lnTo>
                  <a:pt x="3845052" y="0"/>
                </a:lnTo>
                <a:lnTo>
                  <a:pt x="0" y="0"/>
                </a:lnTo>
                <a:lnTo>
                  <a:pt x="0" y="932687"/>
                </a:lnTo>
                <a:close/>
              </a:path>
              <a:path w="11798935" h="932814">
                <a:moveTo>
                  <a:pt x="7953756" y="932687"/>
                </a:moveTo>
                <a:lnTo>
                  <a:pt x="11798808" y="932687"/>
                </a:lnTo>
                <a:lnTo>
                  <a:pt x="11798808" y="0"/>
                </a:lnTo>
                <a:lnTo>
                  <a:pt x="7953756" y="0"/>
                </a:lnTo>
                <a:lnTo>
                  <a:pt x="7953756" y="932687"/>
                </a:lnTo>
                <a:close/>
              </a:path>
            </a:pathLst>
          </a:custGeom>
          <a:ln w="3810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7" grpId="0"/>
      <p:bldP spid="28" grpId="0" animBg="1"/>
      <p:bldP spid="29" grpId="0"/>
      <p:bldP spid="30" grpId="0" animBg="1"/>
      <p:bldP spid="31" grpId="0"/>
      <p:bldP spid="61" grpId="0"/>
      <p:bldP spid="62" grpId="0" animBg="1"/>
      <p:bldP spid="63" grpId="0"/>
      <p:bldP spid="64" grpId="0" animBg="1"/>
      <p:bldP spid="65" grpId="0"/>
      <p:bldP spid="66" grpId="0" animBg="1"/>
      <p:bldP spid="67" grpId="0"/>
      <p:bldP spid="68" grpId="0" animBg="1"/>
      <p:bldP spid="69" grpId="0"/>
      <p:bldP spid="70" grpId="0" animBg="1"/>
      <p:bldP spid="71" grpId="0"/>
      <p:bldP spid="72" grpId="0" animBg="1"/>
      <p:bldP spid="73" grpId="0"/>
      <p:bldP spid="85" grpId="0"/>
      <p:bldP spid="86" grpId="0" animBg="1"/>
      <p:bldP spid="87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4" grpId="0" animBg="1"/>
      <p:bldP spid="95" grpId="0"/>
      <p:bldP spid="119" grpId="0"/>
      <p:bldP spid="120" grpId="0" animBg="1"/>
      <p:bldP spid="1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878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1597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Business</a:t>
            </a:r>
            <a:r>
              <a:rPr spc="-6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models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00" y="1066800"/>
            <a:ext cx="5813181" cy="50783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7593" y="1610106"/>
            <a:ext cx="4202430" cy="2390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answer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following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questions:</a:t>
            </a: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Responsibilities </a:t>
            </a:r>
            <a:r>
              <a:rPr sz="1800" spc="-10" dirty="0">
                <a:latin typeface="Arial MT"/>
                <a:cs typeface="Arial MT"/>
              </a:rPr>
              <a:t>(who?)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59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Activities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(what?)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Decision points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(why?)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IT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(where?)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Information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flow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(which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data?)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863600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Modeling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language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 BPMN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2.0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(Business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Model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Notation)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55" y="4612764"/>
            <a:ext cx="5040630" cy="111887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Complete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objects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BPMN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2.0</a:t>
            </a: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Represent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precisely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objectively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Provide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“common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language”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5" dirty="0">
                <a:latin typeface="Arial MT"/>
                <a:cs typeface="Arial MT"/>
              </a:rPr>
              <a:t> stakeholders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0861" y="4615428"/>
            <a:ext cx="5226685" cy="76835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Sub-set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most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objects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BPMN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2.0</a:t>
            </a: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Identify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objects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really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needed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7905" y="1630426"/>
            <a:ext cx="3830320" cy="2708910"/>
            <a:chOff x="517905" y="1630426"/>
            <a:chExt cx="3830320" cy="27089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255" y="1636776"/>
              <a:ext cx="3817620" cy="26959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object 7"/>
            <p:cNvSpPr/>
            <p:nvPr/>
          </p:nvSpPr>
          <p:spPr>
            <a:xfrm>
              <a:off x="521080" y="1633601"/>
              <a:ext cx="3823970" cy="2702560"/>
            </a:xfrm>
            <a:custGeom>
              <a:avLst/>
              <a:gdLst/>
              <a:ahLst/>
              <a:cxnLst/>
              <a:rect l="l" t="t" r="r" b="b"/>
              <a:pathLst>
                <a:path w="3823970" h="2702560">
                  <a:moveTo>
                    <a:pt x="0" y="2702306"/>
                  </a:moveTo>
                  <a:lnTo>
                    <a:pt x="3823970" y="2702306"/>
                  </a:lnTo>
                  <a:lnTo>
                    <a:pt x="3823970" y="0"/>
                  </a:lnTo>
                  <a:lnTo>
                    <a:pt x="0" y="0"/>
                  </a:lnTo>
                  <a:lnTo>
                    <a:pt x="0" y="270230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852286" y="1633601"/>
            <a:ext cx="5513070" cy="2708910"/>
            <a:chOff x="6168897" y="1630426"/>
            <a:chExt cx="5513070" cy="270891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5247" y="1636776"/>
              <a:ext cx="5491919" cy="268776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72072" y="1633601"/>
              <a:ext cx="5506720" cy="2702560"/>
            </a:xfrm>
            <a:custGeom>
              <a:avLst/>
              <a:gdLst/>
              <a:ahLst/>
              <a:cxnLst/>
              <a:rect l="l" t="t" r="r" b="b"/>
              <a:pathLst>
                <a:path w="5506720" h="2702560">
                  <a:moveTo>
                    <a:pt x="0" y="2702306"/>
                  </a:moveTo>
                  <a:lnTo>
                    <a:pt x="5506465" y="2702306"/>
                  </a:lnTo>
                  <a:lnTo>
                    <a:pt x="5506465" y="0"/>
                  </a:lnTo>
                  <a:lnTo>
                    <a:pt x="0" y="0"/>
                  </a:lnTo>
                  <a:lnTo>
                    <a:pt x="0" y="270230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455485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Modeling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guidelines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conventions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55" y="4612764"/>
            <a:ext cx="4749165" cy="1042669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Complete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modeling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conventions</a:t>
            </a:r>
            <a:endParaRPr sz="20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detailing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out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architecture,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layout,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naming,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notation,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structure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64071" y="4612764"/>
            <a:ext cx="4928235" cy="1042669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Sub-set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most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rules</a:t>
            </a:r>
            <a:endParaRPr sz="20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Summarize</a:t>
            </a:r>
            <a:r>
              <a:rPr sz="1800" dirty="0">
                <a:latin typeface="Arial MT"/>
                <a:cs typeface="Arial MT"/>
              </a:rPr>
              <a:t> most</a:t>
            </a:r>
            <a:r>
              <a:rPr sz="1800" spc="-5" dirty="0">
                <a:latin typeface="Arial MT"/>
                <a:cs typeface="Arial MT"/>
              </a:rPr>
              <a:t> important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rules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naming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conventions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cheat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sheet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688581" y="1625854"/>
            <a:ext cx="4277360" cy="2801620"/>
            <a:chOff x="6688581" y="1625854"/>
            <a:chExt cx="4277360" cy="28016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8640" y="1632204"/>
              <a:ext cx="4137744" cy="27299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691756" y="1629029"/>
              <a:ext cx="4271010" cy="2795270"/>
            </a:xfrm>
            <a:custGeom>
              <a:avLst/>
              <a:gdLst/>
              <a:ahLst/>
              <a:cxnLst/>
              <a:rect l="l" t="t" r="r" b="b"/>
              <a:pathLst>
                <a:path w="4271009" h="2795270">
                  <a:moveTo>
                    <a:pt x="0" y="2795270"/>
                  </a:moveTo>
                  <a:lnTo>
                    <a:pt x="4270502" y="2795270"/>
                  </a:lnTo>
                  <a:lnTo>
                    <a:pt x="4270502" y="0"/>
                  </a:lnTo>
                  <a:lnTo>
                    <a:pt x="0" y="0"/>
                  </a:lnTo>
                  <a:lnTo>
                    <a:pt x="0" y="279527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19555" y="1708404"/>
            <a:ext cx="3804285" cy="2522220"/>
            <a:chOff x="1019555" y="1708404"/>
            <a:chExt cx="3804285" cy="252222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9687" y="2315141"/>
              <a:ext cx="1449895" cy="8559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9555" y="1708404"/>
              <a:ext cx="3803904" cy="252222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878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22142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Journey</a:t>
            </a:r>
            <a:r>
              <a:rPr spc="-5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modeling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374" y="1525395"/>
            <a:ext cx="5513070" cy="36645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Build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centralized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view</a:t>
            </a: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by visualizing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your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customers, </a:t>
            </a:r>
            <a:r>
              <a:rPr sz="1800" spc="-5" dirty="0">
                <a:latin typeface="Arial MT"/>
                <a:cs typeface="Arial MT"/>
              </a:rPr>
              <a:t>agents,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endParaRPr sz="18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employees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experience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your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business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2000" spc="-5" dirty="0">
                <a:latin typeface="Arial MT"/>
                <a:cs typeface="Arial MT"/>
              </a:rPr>
              <a:t>Collaborate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experience</a:t>
            </a: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making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customer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experience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understandable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endParaRPr sz="18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accessible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across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entire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company</a:t>
            </a:r>
            <a:endParaRPr sz="1800" dirty="0">
              <a:latin typeface="Arial MT"/>
              <a:cs typeface="Arial MT"/>
            </a:endParaRPr>
          </a:p>
          <a:p>
            <a:pPr marL="12700" marR="563880">
              <a:lnSpc>
                <a:spcPct val="100000"/>
              </a:lnSpc>
              <a:spcBef>
                <a:spcPts val="1795"/>
              </a:spcBef>
            </a:pPr>
            <a:r>
              <a:rPr sz="2000" dirty="0">
                <a:latin typeface="Arial MT"/>
                <a:cs typeface="Arial MT"/>
              </a:rPr>
              <a:t>Gather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unified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knowledge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how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processes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affect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experiences</a:t>
            </a: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by</a:t>
            </a:r>
            <a:r>
              <a:rPr sz="1800" spc="-5" dirty="0">
                <a:latin typeface="Arial MT"/>
                <a:cs typeface="Arial MT"/>
              </a:rPr>
              <a:t> linking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insights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specific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steps of</a:t>
            </a: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journey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315" y="1"/>
            <a:ext cx="5487311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0800" y="-132521"/>
            <a:ext cx="5943600" cy="71230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5026" y="-122212"/>
            <a:ext cx="5943600" cy="70564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1878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1324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solutions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supporting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lang="en-US" spc="-10" dirty="0" smtClean="0">
                <a:solidFill>
                  <a:srgbClr val="EFAB00"/>
                </a:solidFill>
              </a:rPr>
              <a:t/>
            </a:r>
            <a:br>
              <a:rPr lang="en-US" spc="-10" dirty="0" smtClean="0">
                <a:solidFill>
                  <a:srgbClr val="EFAB00"/>
                </a:solidFill>
              </a:rPr>
            </a:br>
            <a:r>
              <a:rPr spc="-5" dirty="0" smtClean="0">
                <a:solidFill>
                  <a:srgbClr val="EFAB00"/>
                </a:solidFill>
              </a:rPr>
              <a:t>discovery</a:t>
            </a:r>
            <a:endParaRPr spc="-5" dirty="0">
              <a:solidFill>
                <a:srgbClr val="EFAB00"/>
              </a:solidFill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6967" y="1213103"/>
            <a:ext cx="5225796" cy="52257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745605" y="2896615"/>
            <a:ext cx="2921635" cy="1809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Manager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Journey</a:t>
            </a:r>
            <a:r>
              <a:rPr sz="18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Modeler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18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Collaboration</a:t>
            </a:r>
            <a:r>
              <a:rPr sz="1800" spc="1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Hub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18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Intelligence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7" y="1905000"/>
            <a:ext cx="12199153" cy="2822693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197675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Success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factors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87398" y="1995652"/>
            <a:ext cx="8887460" cy="254063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Leverage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existing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documentation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before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conducting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interviews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workshops</a:t>
            </a:r>
          </a:p>
          <a:p>
            <a:pPr marL="279400" indent="-266700">
              <a:lnSpc>
                <a:spcPct val="100000"/>
              </a:lnSpc>
              <a:spcBef>
                <a:spcPts val="9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Pay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attention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accuracy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leverage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existing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sources</a:t>
            </a:r>
          </a:p>
          <a:p>
            <a:pPr marL="279400" indent="-266700">
              <a:lnSpc>
                <a:spcPct val="100000"/>
              </a:lnSpc>
              <a:spcBef>
                <a:spcPts val="9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Remind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yourself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focus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5" dirty="0">
                <a:latin typeface="Arial MT"/>
                <a:cs typeface="Arial MT"/>
              </a:rPr>
              <a:t>as-is</a:t>
            </a:r>
            <a:endParaRPr sz="2000" dirty="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9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Ensure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availability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accessibility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important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stakeholders</a:t>
            </a:r>
          </a:p>
          <a:p>
            <a:pPr marL="279400" indent="-266700">
              <a:lnSpc>
                <a:spcPct val="100000"/>
              </a:lnSpc>
              <a:spcBef>
                <a:spcPts val="9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Consider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taking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outside-in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view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combine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inside-out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view)</a:t>
            </a:r>
            <a:endParaRPr sz="2000" dirty="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9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20" dirty="0">
                <a:latin typeface="Arial MT"/>
                <a:cs typeface="Arial MT"/>
              </a:rPr>
              <a:t>Verify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understanding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as-is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important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stakeholders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24255" y="1919477"/>
            <a:ext cx="966469" cy="2821305"/>
            <a:chOff x="524255" y="1919477"/>
            <a:chExt cx="966469" cy="2821305"/>
          </a:xfrm>
        </p:grpSpPr>
        <p:sp>
          <p:nvSpPr>
            <p:cNvPr id="6" name="object 6"/>
            <p:cNvSpPr/>
            <p:nvPr/>
          </p:nvSpPr>
          <p:spPr>
            <a:xfrm>
              <a:off x="1477517" y="1919477"/>
              <a:ext cx="0" cy="2821305"/>
            </a:xfrm>
            <a:custGeom>
              <a:avLst/>
              <a:gdLst/>
              <a:ahLst/>
              <a:cxnLst/>
              <a:rect l="l" t="t" r="r" b="b"/>
              <a:pathLst>
                <a:path h="2821304">
                  <a:moveTo>
                    <a:pt x="0" y="0"/>
                  </a:moveTo>
                  <a:lnTo>
                    <a:pt x="0" y="2821178"/>
                  </a:lnTo>
                </a:path>
              </a:pathLst>
            </a:custGeom>
            <a:ln w="254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2987039"/>
              <a:ext cx="682751" cy="68427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3E4D5-2D71-4C18-AA98-648C9AA7CA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59C2898-EB8D-495E-9F25-C0BF7C327247}"/>
              </a:ext>
            </a:extLst>
          </p:cNvPr>
          <p:cNvSpPr/>
          <p:nvPr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E3E3C68-6C8A-489B-BBF7-A8DC277DF26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6094" y="3848123"/>
            <a:ext cx="9814487" cy="963349"/>
          </a:xfrm>
        </p:spPr>
        <p:txBody>
          <a:bodyPr/>
          <a:lstStyle/>
          <a:p>
            <a:r>
              <a:rPr lang="en-US" sz="6000" spc="-5" dirty="0" smtClean="0">
                <a:solidFill>
                  <a:srgbClr val="EFAB00"/>
                </a:solidFill>
                <a:latin typeface="+mn-lt"/>
                <a:cs typeface="Arial"/>
              </a:rPr>
              <a:t>2:1-</a:t>
            </a:r>
            <a:r>
              <a:rPr lang="en-US" sz="6000" spc="-5" dirty="0" smtClean="0">
                <a:solidFill>
                  <a:srgbClr val="EFAB00"/>
                </a:solidFill>
                <a:cs typeface="Arial"/>
              </a:rPr>
              <a:t>Business </a:t>
            </a:r>
            <a:r>
              <a:rPr lang="en-US" sz="6000" spc="-5" dirty="0">
                <a:solidFill>
                  <a:srgbClr val="EFAB00"/>
                </a:solidFill>
                <a:cs typeface="Arial"/>
              </a:rPr>
              <a:t>Process Management </a:t>
            </a:r>
            <a:r>
              <a:rPr lang="en-US" sz="6000" spc="-5" dirty="0" smtClean="0">
                <a:solidFill>
                  <a:srgbClr val="EFAB00"/>
                </a:solidFill>
                <a:cs typeface="Arial"/>
              </a:rPr>
              <a:t>Basics</a:t>
            </a:r>
            <a:endParaRPr lang="en-US" sz="6000" spc="-5" dirty="0">
              <a:solidFill>
                <a:srgbClr val="EFAB00"/>
              </a:solidFill>
              <a:cs typeface="Arial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F3563DD-A340-4209-81D6-F2203777B02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62026" y="3296936"/>
            <a:ext cx="11124671" cy="551187"/>
          </a:xfrm>
        </p:spPr>
        <p:txBody>
          <a:bodyPr/>
          <a:lstStyle/>
          <a:p>
            <a:pPr marL="12700">
              <a:spcBef>
                <a:spcPts val="310"/>
              </a:spcBef>
            </a:pPr>
            <a:r>
              <a:rPr lang="en-US" sz="3600" dirty="0" smtClean="0">
                <a:solidFill>
                  <a:schemeClr val="bg1"/>
                </a:solidFill>
                <a:latin typeface="+mn-lt"/>
                <a:cs typeface="Arial MT"/>
              </a:rPr>
              <a:t>UNIT:2- BPM Fundamentals</a:t>
            </a:r>
            <a:endParaRPr lang="en-US" sz="3600" dirty="0">
              <a:solidFill>
                <a:schemeClr val="bg1"/>
              </a:solidFill>
              <a:latin typeface="+mn-lt"/>
              <a:cs typeface="Arial M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60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55034" y="2491739"/>
            <a:ext cx="2092325" cy="1875789"/>
            <a:chOff x="3955034" y="2491739"/>
            <a:chExt cx="2092325" cy="1875789"/>
          </a:xfrm>
        </p:grpSpPr>
        <p:sp>
          <p:nvSpPr>
            <p:cNvPr id="3" name="object 3"/>
            <p:cNvSpPr/>
            <p:nvPr/>
          </p:nvSpPr>
          <p:spPr>
            <a:xfrm>
              <a:off x="3967734" y="3086861"/>
              <a:ext cx="2066925" cy="1268095"/>
            </a:xfrm>
            <a:custGeom>
              <a:avLst/>
              <a:gdLst/>
              <a:ahLst/>
              <a:cxnLst/>
              <a:rect l="l" t="t" r="r" b="b"/>
              <a:pathLst>
                <a:path w="2066925" h="1268095">
                  <a:moveTo>
                    <a:pt x="0" y="1267968"/>
                  </a:moveTo>
                  <a:lnTo>
                    <a:pt x="2066543" y="1267968"/>
                  </a:lnTo>
                  <a:lnTo>
                    <a:pt x="2066543" y="0"/>
                  </a:lnTo>
                  <a:lnTo>
                    <a:pt x="0" y="0"/>
                  </a:lnTo>
                  <a:lnTo>
                    <a:pt x="0" y="1267968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7692" y="3255884"/>
              <a:ext cx="532534" cy="4407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7616" y="2491739"/>
              <a:ext cx="914400" cy="9144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766570" y="2491739"/>
            <a:ext cx="2092325" cy="1877695"/>
            <a:chOff x="1766570" y="2491739"/>
            <a:chExt cx="2092325" cy="1877695"/>
          </a:xfrm>
        </p:grpSpPr>
        <p:sp>
          <p:nvSpPr>
            <p:cNvPr id="7" name="object 7"/>
            <p:cNvSpPr/>
            <p:nvPr/>
          </p:nvSpPr>
          <p:spPr>
            <a:xfrm>
              <a:off x="1779270" y="3086861"/>
              <a:ext cx="2066925" cy="1270000"/>
            </a:xfrm>
            <a:custGeom>
              <a:avLst/>
              <a:gdLst/>
              <a:ahLst/>
              <a:cxnLst/>
              <a:rect l="l" t="t" r="r" b="b"/>
              <a:pathLst>
                <a:path w="2066925" h="1270000">
                  <a:moveTo>
                    <a:pt x="0" y="1269492"/>
                  </a:moveTo>
                  <a:lnTo>
                    <a:pt x="2066544" y="1269492"/>
                  </a:lnTo>
                  <a:lnTo>
                    <a:pt x="2066544" y="0"/>
                  </a:lnTo>
                  <a:lnTo>
                    <a:pt x="0" y="0"/>
                  </a:lnTo>
                  <a:lnTo>
                    <a:pt x="0" y="126949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3859" y="3286678"/>
              <a:ext cx="489108" cy="7141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3828" y="2491739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6143497" y="2491739"/>
            <a:ext cx="2090420" cy="1875789"/>
            <a:chOff x="6143497" y="2491739"/>
            <a:chExt cx="2090420" cy="1875789"/>
          </a:xfrm>
        </p:grpSpPr>
        <p:sp>
          <p:nvSpPr>
            <p:cNvPr id="11" name="object 11"/>
            <p:cNvSpPr/>
            <p:nvPr/>
          </p:nvSpPr>
          <p:spPr>
            <a:xfrm>
              <a:off x="6156197" y="3086861"/>
              <a:ext cx="2065020" cy="1268095"/>
            </a:xfrm>
            <a:custGeom>
              <a:avLst/>
              <a:gdLst/>
              <a:ahLst/>
              <a:cxnLst/>
              <a:rect l="l" t="t" r="r" b="b"/>
              <a:pathLst>
                <a:path w="2065020" h="1268095">
                  <a:moveTo>
                    <a:pt x="0" y="1267968"/>
                  </a:moveTo>
                  <a:lnTo>
                    <a:pt x="2065020" y="1267968"/>
                  </a:lnTo>
                  <a:lnTo>
                    <a:pt x="2065020" y="0"/>
                  </a:lnTo>
                  <a:lnTo>
                    <a:pt x="0" y="0"/>
                  </a:lnTo>
                  <a:lnTo>
                    <a:pt x="0" y="1267968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4639" y="2951987"/>
              <a:ext cx="1088136" cy="10866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6935" y="2491739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8331961" y="2184179"/>
            <a:ext cx="2090420" cy="2185035"/>
            <a:chOff x="8331961" y="2184179"/>
            <a:chExt cx="2090420" cy="2185035"/>
          </a:xfrm>
        </p:grpSpPr>
        <p:sp>
          <p:nvSpPr>
            <p:cNvPr id="15" name="object 15"/>
            <p:cNvSpPr/>
            <p:nvPr/>
          </p:nvSpPr>
          <p:spPr>
            <a:xfrm>
              <a:off x="8344661" y="3086862"/>
              <a:ext cx="2065020" cy="1270000"/>
            </a:xfrm>
            <a:custGeom>
              <a:avLst/>
              <a:gdLst/>
              <a:ahLst/>
              <a:cxnLst/>
              <a:rect l="l" t="t" r="r" b="b"/>
              <a:pathLst>
                <a:path w="2065020" h="1270000">
                  <a:moveTo>
                    <a:pt x="0" y="1269492"/>
                  </a:moveTo>
                  <a:lnTo>
                    <a:pt x="2065020" y="1269492"/>
                  </a:lnTo>
                  <a:lnTo>
                    <a:pt x="2065020" y="0"/>
                  </a:lnTo>
                  <a:lnTo>
                    <a:pt x="0" y="0"/>
                  </a:lnTo>
                  <a:lnTo>
                    <a:pt x="0" y="126949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4832" y="3208200"/>
              <a:ext cx="646065" cy="5498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6775" y="3221736"/>
              <a:ext cx="210311" cy="1813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1955" y="2184179"/>
              <a:ext cx="573767" cy="5998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77299" y="2491740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448104" y="1160819"/>
            <a:ext cx="86588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980A82"/>
                </a:solidFill>
                <a:latin typeface="Arial"/>
                <a:cs typeface="Arial"/>
              </a:rPr>
              <a:t>Methodologies,</a:t>
            </a:r>
            <a:r>
              <a:rPr sz="2000" b="1" spc="-20" dirty="0">
                <a:solidFill>
                  <a:srgbClr val="980A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"/>
                <a:cs typeface="Arial"/>
              </a:rPr>
              <a:t>standards,</a:t>
            </a:r>
            <a:r>
              <a:rPr sz="2000" b="1" spc="-30" dirty="0">
                <a:solidFill>
                  <a:srgbClr val="980A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"/>
                <a:cs typeface="Arial"/>
              </a:rPr>
              <a:t>and</a:t>
            </a:r>
            <a:r>
              <a:rPr sz="2000" b="1" spc="15" dirty="0">
                <a:solidFill>
                  <a:srgbClr val="980A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"/>
                <a:cs typeface="Arial"/>
              </a:rPr>
              <a:t>guidelines</a:t>
            </a:r>
            <a:r>
              <a:rPr sz="2000" b="1" spc="-5" dirty="0">
                <a:solidFill>
                  <a:srgbClr val="980A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"/>
                <a:cs typeface="Arial"/>
              </a:rPr>
              <a:t>for</a:t>
            </a:r>
            <a:r>
              <a:rPr sz="2000" b="1" spc="-15" dirty="0">
                <a:solidFill>
                  <a:srgbClr val="980A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"/>
                <a:cs typeface="Arial"/>
              </a:rPr>
              <a:t>optimizing</a:t>
            </a:r>
            <a:r>
              <a:rPr sz="2000" b="1" spc="-10" dirty="0">
                <a:solidFill>
                  <a:srgbClr val="980A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"/>
                <a:cs typeface="Arial"/>
              </a:rPr>
              <a:t>our processes</a:t>
            </a:r>
            <a:endParaRPr sz="2000" dirty="0">
              <a:solidFill>
                <a:srgbClr val="980A82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944040" y="5774635"/>
            <a:ext cx="803275" cy="722630"/>
            <a:chOff x="5944040" y="5774635"/>
            <a:chExt cx="803275" cy="722630"/>
          </a:xfrm>
        </p:grpSpPr>
        <p:sp>
          <p:nvSpPr>
            <p:cNvPr id="22" name="object 22"/>
            <p:cNvSpPr/>
            <p:nvPr/>
          </p:nvSpPr>
          <p:spPr>
            <a:xfrm>
              <a:off x="5945819" y="5775587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51986" y="0"/>
                  </a:moveTo>
                  <a:lnTo>
                    <a:pt x="51986" y="0"/>
                  </a:lnTo>
                  <a:lnTo>
                    <a:pt x="46939" y="0"/>
                  </a:lnTo>
                </a:path>
                <a:path w="52070">
                  <a:moveTo>
                    <a:pt x="45287" y="0"/>
                  </a:moveTo>
                  <a:lnTo>
                    <a:pt x="45287" y="0"/>
                  </a:lnTo>
                  <a:lnTo>
                    <a:pt x="40240" y="0"/>
                  </a:lnTo>
                </a:path>
                <a:path w="52070">
                  <a:moveTo>
                    <a:pt x="38587" y="0"/>
                  </a:moveTo>
                  <a:lnTo>
                    <a:pt x="38587" y="0"/>
                  </a:lnTo>
                  <a:lnTo>
                    <a:pt x="33541" y="0"/>
                  </a:lnTo>
                </a:path>
                <a:path w="52070">
                  <a:moveTo>
                    <a:pt x="31866" y="0"/>
                  </a:moveTo>
                  <a:lnTo>
                    <a:pt x="31866" y="0"/>
                  </a:lnTo>
                  <a:lnTo>
                    <a:pt x="26819" y="0"/>
                  </a:lnTo>
                </a:path>
                <a:path w="52070">
                  <a:moveTo>
                    <a:pt x="25167" y="0"/>
                  </a:moveTo>
                  <a:lnTo>
                    <a:pt x="25167" y="0"/>
                  </a:lnTo>
                  <a:lnTo>
                    <a:pt x="20120" y="0"/>
                  </a:lnTo>
                </a:path>
                <a:path w="52070">
                  <a:moveTo>
                    <a:pt x="18445" y="0"/>
                  </a:moveTo>
                  <a:lnTo>
                    <a:pt x="18445" y="0"/>
                  </a:lnTo>
                  <a:lnTo>
                    <a:pt x="13398" y="0"/>
                  </a:lnTo>
                </a:path>
                <a:path w="52070">
                  <a:moveTo>
                    <a:pt x="11746" y="0"/>
                  </a:moveTo>
                  <a:lnTo>
                    <a:pt x="11746" y="0"/>
                  </a:lnTo>
                  <a:lnTo>
                    <a:pt x="6699" y="0"/>
                  </a:lnTo>
                </a:path>
                <a:path w="52070">
                  <a:moveTo>
                    <a:pt x="5046" y="0"/>
                  </a:moveTo>
                  <a:lnTo>
                    <a:pt x="5046" y="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44993" y="5776413"/>
              <a:ext cx="0" cy="715645"/>
            </a:xfrm>
            <a:custGeom>
              <a:avLst/>
              <a:gdLst/>
              <a:ahLst/>
              <a:cxnLst/>
              <a:rect l="l" t="t" r="r" b="b"/>
              <a:pathLst>
                <a:path h="715645">
                  <a:moveTo>
                    <a:pt x="0" y="0"/>
                  </a:moveTo>
                  <a:lnTo>
                    <a:pt x="0" y="71562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44993" y="6493695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0" y="0"/>
                  </a:moveTo>
                  <a:lnTo>
                    <a:pt x="0" y="2548"/>
                  </a:lnTo>
                  <a:lnTo>
                    <a:pt x="2322" y="2548"/>
                  </a:lnTo>
                </a:path>
                <a:path w="9525" h="3175">
                  <a:moveTo>
                    <a:pt x="4041" y="2548"/>
                  </a:moveTo>
                  <a:lnTo>
                    <a:pt x="4041" y="2548"/>
                  </a:lnTo>
                  <a:lnTo>
                    <a:pt x="9021" y="254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55734" y="6496244"/>
              <a:ext cx="642620" cy="0"/>
            </a:xfrm>
            <a:custGeom>
              <a:avLst/>
              <a:gdLst/>
              <a:ahLst/>
              <a:cxnLst/>
              <a:rect l="l" t="t" r="r" b="b"/>
              <a:pathLst>
                <a:path w="642620">
                  <a:moveTo>
                    <a:pt x="0" y="0"/>
                  </a:moveTo>
                  <a:lnTo>
                    <a:pt x="642284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99671" y="6496244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0" y="0"/>
                  </a:lnTo>
                  <a:lnTo>
                    <a:pt x="33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81207" y="5983369"/>
              <a:ext cx="362585" cy="0"/>
            </a:xfrm>
            <a:custGeom>
              <a:avLst/>
              <a:gdLst/>
              <a:ahLst/>
              <a:cxnLst/>
              <a:rect l="l" t="t" r="r" b="b"/>
              <a:pathLst>
                <a:path w="362584">
                  <a:moveTo>
                    <a:pt x="0" y="0"/>
                  </a:moveTo>
                  <a:lnTo>
                    <a:pt x="0" y="0"/>
                  </a:lnTo>
                  <a:lnTo>
                    <a:pt x="4488" y="0"/>
                  </a:lnTo>
                </a:path>
                <a:path w="362584">
                  <a:moveTo>
                    <a:pt x="9044" y="0"/>
                  </a:moveTo>
                  <a:lnTo>
                    <a:pt x="9044" y="0"/>
                  </a:lnTo>
                  <a:lnTo>
                    <a:pt x="13420" y="0"/>
                  </a:lnTo>
                </a:path>
                <a:path w="362584">
                  <a:moveTo>
                    <a:pt x="17909" y="0"/>
                  </a:moveTo>
                  <a:lnTo>
                    <a:pt x="17909" y="0"/>
                  </a:lnTo>
                  <a:lnTo>
                    <a:pt x="22442" y="0"/>
                  </a:lnTo>
                </a:path>
                <a:path w="362584">
                  <a:moveTo>
                    <a:pt x="26819" y="0"/>
                  </a:moveTo>
                  <a:lnTo>
                    <a:pt x="26819" y="0"/>
                  </a:lnTo>
                  <a:lnTo>
                    <a:pt x="31308" y="0"/>
                  </a:lnTo>
                </a:path>
                <a:path w="362584">
                  <a:moveTo>
                    <a:pt x="35863" y="0"/>
                  </a:moveTo>
                  <a:lnTo>
                    <a:pt x="35863" y="0"/>
                  </a:lnTo>
                  <a:lnTo>
                    <a:pt x="40240" y="0"/>
                  </a:lnTo>
                </a:path>
                <a:path w="362584">
                  <a:moveTo>
                    <a:pt x="44729" y="0"/>
                  </a:moveTo>
                  <a:lnTo>
                    <a:pt x="44729" y="0"/>
                  </a:lnTo>
                  <a:lnTo>
                    <a:pt x="49284" y="0"/>
                  </a:lnTo>
                </a:path>
                <a:path w="362584">
                  <a:moveTo>
                    <a:pt x="53661" y="0"/>
                  </a:moveTo>
                  <a:lnTo>
                    <a:pt x="53661" y="0"/>
                  </a:lnTo>
                  <a:lnTo>
                    <a:pt x="58149" y="0"/>
                  </a:lnTo>
                </a:path>
                <a:path w="362584">
                  <a:moveTo>
                    <a:pt x="62705" y="0"/>
                  </a:moveTo>
                  <a:lnTo>
                    <a:pt x="62705" y="0"/>
                  </a:lnTo>
                  <a:lnTo>
                    <a:pt x="67082" y="0"/>
                  </a:lnTo>
                </a:path>
                <a:path w="362584">
                  <a:moveTo>
                    <a:pt x="71570" y="0"/>
                  </a:moveTo>
                  <a:lnTo>
                    <a:pt x="71570" y="0"/>
                  </a:lnTo>
                  <a:lnTo>
                    <a:pt x="76104" y="0"/>
                  </a:lnTo>
                </a:path>
                <a:path w="362584">
                  <a:moveTo>
                    <a:pt x="80480" y="0"/>
                  </a:moveTo>
                  <a:lnTo>
                    <a:pt x="80480" y="0"/>
                  </a:lnTo>
                  <a:lnTo>
                    <a:pt x="84969" y="0"/>
                  </a:lnTo>
                </a:path>
                <a:path w="362584">
                  <a:moveTo>
                    <a:pt x="89525" y="0"/>
                  </a:moveTo>
                  <a:lnTo>
                    <a:pt x="89525" y="0"/>
                  </a:lnTo>
                  <a:lnTo>
                    <a:pt x="93901" y="0"/>
                  </a:lnTo>
                </a:path>
                <a:path w="362584">
                  <a:moveTo>
                    <a:pt x="98390" y="0"/>
                  </a:moveTo>
                  <a:lnTo>
                    <a:pt x="98390" y="0"/>
                  </a:lnTo>
                  <a:lnTo>
                    <a:pt x="102945" y="0"/>
                  </a:lnTo>
                </a:path>
                <a:path w="362584">
                  <a:moveTo>
                    <a:pt x="107322" y="0"/>
                  </a:moveTo>
                  <a:lnTo>
                    <a:pt x="107322" y="0"/>
                  </a:lnTo>
                  <a:lnTo>
                    <a:pt x="111811" y="0"/>
                  </a:lnTo>
                </a:path>
                <a:path w="362584">
                  <a:moveTo>
                    <a:pt x="116366" y="0"/>
                  </a:moveTo>
                  <a:lnTo>
                    <a:pt x="116366" y="0"/>
                  </a:lnTo>
                  <a:lnTo>
                    <a:pt x="120743" y="0"/>
                  </a:lnTo>
                </a:path>
                <a:path w="362584">
                  <a:moveTo>
                    <a:pt x="125232" y="0"/>
                  </a:moveTo>
                  <a:lnTo>
                    <a:pt x="125232" y="0"/>
                  </a:lnTo>
                  <a:lnTo>
                    <a:pt x="129765" y="0"/>
                  </a:lnTo>
                </a:path>
                <a:path w="362584">
                  <a:moveTo>
                    <a:pt x="134142" y="0"/>
                  </a:moveTo>
                  <a:lnTo>
                    <a:pt x="134142" y="0"/>
                  </a:lnTo>
                  <a:lnTo>
                    <a:pt x="138630" y="0"/>
                  </a:lnTo>
                </a:path>
                <a:path w="362584">
                  <a:moveTo>
                    <a:pt x="143186" y="0"/>
                  </a:moveTo>
                  <a:lnTo>
                    <a:pt x="143186" y="0"/>
                  </a:lnTo>
                  <a:lnTo>
                    <a:pt x="147563" y="0"/>
                  </a:lnTo>
                </a:path>
                <a:path w="362584">
                  <a:moveTo>
                    <a:pt x="152051" y="0"/>
                  </a:moveTo>
                  <a:lnTo>
                    <a:pt x="152051" y="0"/>
                  </a:lnTo>
                  <a:lnTo>
                    <a:pt x="156607" y="0"/>
                  </a:lnTo>
                </a:path>
                <a:path w="362584">
                  <a:moveTo>
                    <a:pt x="160984" y="0"/>
                  </a:moveTo>
                  <a:lnTo>
                    <a:pt x="160984" y="0"/>
                  </a:lnTo>
                  <a:lnTo>
                    <a:pt x="165472" y="0"/>
                  </a:lnTo>
                </a:path>
                <a:path w="362584">
                  <a:moveTo>
                    <a:pt x="170028" y="0"/>
                  </a:moveTo>
                  <a:lnTo>
                    <a:pt x="170028" y="0"/>
                  </a:lnTo>
                  <a:lnTo>
                    <a:pt x="174405" y="0"/>
                  </a:lnTo>
                </a:path>
                <a:path w="362584">
                  <a:moveTo>
                    <a:pt x="178893" y="0"/>
                  </a:moveTo>
                  <a:lnTo>
                    <a:pt x="178893" y="0"/>
                  </a:lnTo>
                  <a:lnTo>
                    <a:pt x="183426" y="0"/>
                  </a:lnTo>
                </a:path>
                <a:path w="362584">
                  <a:moveTo>
                    <a:pt x="187803" y="0"/>
                  </a:moveTo>
                  <a:lnTo>
                    <a:pt x="187803" y="0"/>
                  </a:lnTo>
                  <a:lnTo>
                    <a:pt x="192314" y="0"/>
                  </a:lnTo>
                </a:path>
                <a:path w="362584">
                  <a:moveTo>
                    <a:pt x="196847" y="0"/>
                  </a:moveTo>
                  <a:lnTo>
                    <a:pt x="196847" y="0"/>
                  </a:lnTo>
                  <a:lnTo>
                    <a:pt x="201224" y="0"/>
                  </a:lnTo>
                </a:path>
                <a:path w="362584">
                  <a:moveTo>
                    <a:pt x="205780" y="0"/>
                  </a:moveTo>
                  <a:lnTo>
                    <a:pt x="205780" y="0"/>
                  </a:lnTo>
                  <a:lnTo>
                    <a:pt x="210268" y="0"/>
                  </a:lnTo>
                </a:path>
                <a:path w="362584">
                  <a:moveTo>
                    <a:pt x="214645" y="0"/>
                  </a:moveTo>
                  <a:lnTo>
                    <a:pt x="214645" y="0"/>
                  </a:lnTo>
                  <a:lnTo>
                    <a:pt x="219178" y="0"/>
                  </a:lnTo>
                </a:path>
                <a:path w="362584">
                  <a:moveTo>
                    <a:pt x="223689" y="0"/>
                  </a:moveTo>
                  <a:lnTo>
                    <a:pt x="223689" y="0"/>
                  </a:lnTo>
                  <a:lnTo>
                    <a:pt x="228066" y="0"/>
                  </a:lnTo>
                </a:path>
                <a:path w="362584">
                  <a:moveTo>
                    <a:pt x="232599" y="0"/>
                  </a:moveTo>
                  <a:lnTo>
                    <a:pt x="232599" y="0"/>
                  </a:lnTo>
                  <a:lnTo>
                    <a:pt x="237088" y="0"/>
                  </a:lnTo>
                </a:path>
                <a:path w="362584">
                  <a:moveTo>
                    <a:pt x="241465" y="0"/>
                  </a:moveTo>
                  <a:lnTo>
                    <a:pt x="241465" y="0"/>
                  </a:lnTo>
                  <a:lnTo>
                    <a:pt x="246020" y="0"/>
                  </a:lnTo>
                </a:path>
                <a:path w="362584">
                  <a:moveTo>
                    <a:pt x="250509" y="0"/>
                  </a:moveTo>
                  <a:lnTo>
                    <a:pt x="250509" y="0"/>
                  </a:lnTo>
                  <a:lnTo>
                    <a:pt x="254886" y="0"/>
                  </a:lnTo>
                </a:path>
                <a:path w="362584">
                  <a:moveTo>
                    <a:pt x="259441" y="0"/>
                  </a:moveTo>
                  <a:lnTo>
                    <a:pt x="259441" y="0"/>
                  </a:lnTo>
                  <a:lnTo>
                    <a:pt x="263930" y="0"/>
                  </a:lnTo>
                </a:path>
                <a:path w="362584">
                  <a:moveTo>
                    <a:pt x="268307" y="0"/>
                  </a:moveTo>
                  <a:lnTo>
                    <a:pt x="268307" y="0"/>
                  </a:lnTo>
                  <a:lnTo>
                    <a:pt x="272862" y="0"/>
                  </a:lnTo>
                </a:path>
                <a:path w="362584">
                  <a:moveTo>
                    <a:pt x="277351" y="0"/>
                  </a:moveTo>
                  <a:lnTo>
                    <a:pt x="277351" y="0"/>
                  </a:lnTo>
                  <a:lnTo>
                    <a:pt x="281728" y="0"/>
                  </a:lnTo>
                </a:path>
                <a:path w="362584">
                  <a:moveTo>
                    <a:pt x="286261" y="0"/>
                  </a:moveTo>
                  <a:lnTo>
                    <a:pt x="286261" y="0"/>
                  </a:lnTo>
                  <a:lnTo>
                    <a:pt x="290749" y="0"/>
                  </a:lnTo>
                </a:path>
                <a:path w="362584">
                  <a:moveTo>
                    <a:pt x="295126" y="0"/>
                  </a:moveTo>
                  <a:lnTo>
                    <a:pt x="295126" y="0"/>
                  </a:lnTo>
                  <a:lnTo>
                    <a:pt x="299682" y="0"/>
                  </a:lnTo>
                </a:path>
                <a:path w="362584">
                  <a:moveTo>
                    <a:pt x="304170" y="0"/>
                  </a:moveTo>
                  <a:lnTo>
                    <a:pt x="304170" y="0"/>
                  </a:lnTo>
                  <a:lnTo>
                    <a:pt x="308547" y="0"/>
                  </a:lnTo>
                </a:path>
                <a:path w="362584">
                  <a:moveTo>
                    <a:pt x="313103" y="0"/>
                  </a:moveTo>
                  <a:lnTo>
                    <a:pt x="313103" y="0"/>
                  </a:lnTo>
                  <a:lnTo>
                    <a:pt x="317591" y="0"/>
                  </a:lnTo>
                </a:path>
                <a:path w="362584">
                  <a:moveTo>
                    <a:pt x="321968" y="0"/>
                  </a:moveTo>
                  <a:lnTo>
                    <a:pt x="321968" y="0"/>
                  </a:lnTo>
                  <a:lnTo>
                    <a:pt x="326524" y="0"/>
                  </a:lnTo>
                </a:path>
                <a:path w="362584">
                  <a:moveTo>
                    <a:pt x="331012" y="0"/>
                  </a:moveTo>
                  <a:lnTo>
                    <a:pt x="331012" y="0"/>
                  </a:lnTo>
                  <a:lnTo>
                    <a:pt x="335389" y="0"/>
                  </a:lnTo>
                </a:path>
                <a:path w="362584">
                  <a:moveTo>
                    <a:pt x="339922" y="0"/>
                  </a:moveTo>
                  <a:lnTo>
                    <a:pt x="339922" y="0"/>
                  </a:lnTo>
                  <a:lnTo>
                    <a:pt x="344411" y="0"/>
                  </a:lnTo>
                </a:path>
                <a:path w="362584">
                  <a:moveTo>
                    <a:pt x="348788" y="0"/>
                  </a:moveTo>
                  <a:lnTo>
                    <a:pt x="348788" y="0"/>
                  </a:lnTo>
                  <a:lnTo>
                    <a:pt x="353343" y="0"/>
                  </a:lnTo>
                </a:path>
                <a:path w="362584">
                  <a:moveTo>
                    <a:pt x="357832" y="0"/>
                  </a:moveTo>
                  <a:lnTo>
                    <a:pt x="357832" y="0"/>
                  </a:lnTo>
                  <a:lnTo>
                    <a:pt x="362209" y="0"/>
                  </a:lnTo>
                </a:path>
              </a:pathLst>
            </a:custGeom>
            <a:ln w="43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44577" y="5986761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44577" y="5995776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44577" y="600463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44577" y="6013562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44577" y="6022600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44577" y="6031459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744577" y="6040385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744577" y="6049401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742387" y="6060536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5" h="9525">
                  <a:moveTo>
                    <a:pt x="0" y="0"/>
                  </a:moveTo>
                  <a:lnTo>
                    <a:pt x="4379" y="0"/>
                  </a:lnTo>
                </a:path>
                <a:path w="4445" h="9525">
                  <a:moveTo>
                    <a:pt x="0" y="8926"/>
                  </a:moveTo>
                  <a:lnTo>
                    <a:pt x="4379" y="892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44577" y="6085128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53"/>
                  </a:moveTo>
                  <a:lnTo>
                    <a:pt x="2189" y="2253"/>
                  </a:lnTo>
                </a:path>
              </a:pathLst>
            </a:custGeom>
            <a:ln w="45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44577" y="609401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744577" y="6103025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744577" y="6111952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744577" y="6120811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744577" y="6129849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44577" y="6138753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53"/>
                  </a:moveTo>
                  <a:lnTo>
                    <a:pt x="2189" y="2253"/>
                  </a:lnTo>
                </a:path>
              </a:pathLst>
            </a:custGeom>
            <a:ln w="45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44577" y="6147635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44577" y="6156650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744577" y="616557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744577" y="617443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744577" y="6183474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744577" y="6192378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53"/>
                  </a:moveTo>
                  <a:lnTo>
                    <a:pt x="2189" y="2253"/>
                  </a:lnTo>
                </a:path>
              </a:pathLst>
            </a:custGeom>
            <a:ln w="45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744577" y="6201259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381207" y="6202420"/>
              <a:ext cx="359410" cy="3810"/>
            </a:xfrm>
            <a:custGeom>
              <a:avLst/>
              <a:gdLst/>
              <a:ahLst/>
              <a:cxnLst/>
              <a:rect l="l" t="t" r="r" b="b"/>
              <a:pathLst>
                <a:path w="359409" h="3810">
                  <a:moveTo>
                    <a:pt x="358881" y="3369"/>
                  </a:moveTo>
                  <a:lnTo>
                    <a:pt x="358881" y="3369"/>
                  </a:lnTo>
                  <a:lnTo>
                    <a:pt x="354504" y="3369"/>
                  </a:lnTo>
                </a:path>
                <a:path w="359409" h="3810">
                  <a:moveTo>
                    <a:pt x="349971" y="3369"/>
                  </a:moveTo>
                  <a:lnTo>
                    <a:pt x="349971" y="3369"/>
                  </a:lnTo>
                  <a:lnTo>
                    <a:pt x="345416" y="3369"/>
                  </a:lnTo>
                </a:path>
                <a:path w="359409" h="3810">
                  <a:moveTo>
                    <a:pt x="341083" y="3369"/>
                  </a:moveTo>
                  <a:lnTo>
                    <a:pt x="341083" y="3369"/>
                  </a:lnTo>
                  <a:lnTo>
                    <a:pt x="336550" y="3369"/>
                  </a:lnTo>
                </a:path>
                <a:path w="359409" h="3810">
                  <a:moveTo>
                    <a:pt x="331995" y="3369"/>
                  </a:moveTo>
                  <a:lnTo>
                    <a:pt x="331995" y="3369"/>
                  </a:lnTo>
                  <a:lnTo>
                    <a:pt x="327685" y="3369"/>
                  </a:lnTo>
                </a:path>
                <a:path w="359409" h="3810">
                  <a:moveTo>
                    <a:pt x="323129" y="3369"/>
                  </a:moveTo>
                  <a:lnTo>
                    <a:pt x="323129" y="3369"/>
                  </a:lnTo>
                  <a:lnTo>
                    <a:pt x="318596" y="3369"/>
                  </a:lnTo>
                </a:path>
                <a:path w="359409" h="3810">
                  <a:moveTo>
                    <a:pt x="314264" y="3369"/>
                  </a:moveTo>
                  <a:lnTo>
                    <a:pt x="314264" y="3369"/>
                  </a:lnTo>
                  <a:lnTo>
                    <a:pt x="309708" y="3369"/>
                  </a:lnTo>
                </a:path>
                <a:path w="359409" h="3810">
                  <a:moveTo>
                    <a:pt x="305175" y="3369"/>
                  </a:moveTo>
                  <a:lnTo>
                    <a:pt x="305175" y="3369"/>
                  </a:lnTo>
                  <a:lnTo>
                    <a:pt x="300843" y="3369"/>
                  </a:lnTo>
                </a:path>
                <a:path w="359409" h="3810">
                  <a:moveTo>
                    <a:pt x="296310" y="3369"/>
                  </a:moveTo>
                  <a:lnTo>
                    <a:pt x="296310" y="3369"/>
                  </a:lnTo>
                  <a:lnTo>
                    <a:pt x="291754" y="3369"/>
                  </a:lnTo>
                </a:path>
                <a:path w="359409" h="3810">
                  <a:moveTo>
                    <a:pt x="287422" y="3369"/>
                  </a:moveTo>
                  <a:lnTo>
                    <a:pt x="287422" y="3369"/>
                  </a:lnTo>
                  <a:lnTo>
                    <a:pt x="282889" y="3369"/>
                  </a:lnTo>
                </a:path>
                <a:path w="359409" h="3810">
                  <a:moveTo>
                    <a:pt x="278333" y="3369"/>
                  </a:moveTo>
                  <a:lnTo>
                    <a:pt x="278333" y="3369"/>
                  </a:lnTo>
                  <a:lnTo>
                    <a:pt x="274023" y="3369"/>
                  </a:lnTo>
                </a:path>
                <a:path w="359409" h="3810">
                  <a:moveTo>
                    <a:pt x="269468" y="3369"/>
                  </a:moveTo>
                  <a:lnTo>
                    <a:pt x="269468" y="3369"/>
                  </a:lnTo>
                  <a:lnTo>
                    <a:pt x="264935" y="3369"/>
                  </a:lnTo>
                </a:path>
                <a:path w="359409" h="3810">
                  <a:moveTo>
                    <a:pt x="260602" y="3369"/>
                  </a:moveTo>
                  <a:lnTo>
                    <a:pt x="260602" y="3369"/>
                  </a:lnTo>
                  <a:lnTo>
                    <a:pt x="256047" y="3369"/>
                  </a:lnTo>
                </a:path>
                <a:path w="359409" h="3810">
                  <a:moveTo>
                    <a:pt x="251514" y="3369"/>
                  </a:moveTo>
                  <a:lnTo>
                    <a:pt x="251514" y="3369"/>
                  </a:lnTo>
                  <a:lnTo>
                    <a:pt x="247181" y="3369"/>
                  </a:lnTo>
                </a:path>
                <a:path w="359409" h="3810">
                  <a:moveTo>
                    <a:pt x="242648" y="3369"/>
                  </a:moveTo>
                  <a:lnTo>
                    <a:pt x="242648" y="3369"/>
                  </a:lnTo>
                  <a:lnTo>
                    <a:pt x="238093" y="3369"/>
                  </a:lnTo>
                </a:path>
                <a:path w="359409" h="3810">
                  <a:moveTo>
                    <a:pt x="233761" y="3369"/>
                  </a:moveTo>
                  <a:lnTo>
                    <a:pt x="233761" y="3369"/>
                  </a:lnTo>
                  <a:lnTo>
                    <a:pt x="229227" y="3369"/>
                  </a:lnTo>
                </a:path>
                <a:path w="359409" h="3810">
                  <a:moveTo>
                    <a:pt x="224672" y="3369"/>
                  </a:moveTo>
                  <a:lnTo>
                    <a:pt x="224672" y="3369"/>
                  </a:lnTo>
                  <a:lnTo>
                    <a:pt x="220362" y="3369"/>
                  </a:lnTo>
                </a:path>
                <a:path w="359409" h="3810">
                  <a:moveTo>
                    <a:pt x="215806" y="3369"/>
                  </a:moveTo>
                  <a:lnTo>
                    <a:pt x="215806" y="3369"/>
                  </a:lnTo>
                  <a:lnTo>
                    <a:pt x="211273" y="3369"/>
                  </a:lnTo>
                </a:path>
                <a:path w="359409" h="3810">
                  <a:moveTo>
                    <a:pt x="206941" y="3369"/>
                  </a:moveTo>
                  <a:lnTo>
                    <a:pt x="206941" y="3369"/>
                  </a:lnTo>
                  <a:lnTo>
                    <a:pt x="202385" y="3369"/>
                  </a:lnTo>
                </a:path>
                <a:path w="359409" h="3810">
                  <a:moveTo>
                    <a:pt x="197852" y="3369"/>
                  </a:moveTo>
                  <a:lnTo>
                    <a:pt x="197852" y="3369"/>
                  </a:lnTo>
                  <a:lnTo>
                    <a:pt x="193520" y="3369"/>
                  </a:lnTo>
                </a:path>
                <a:path w="359409" h="3810">
                  <a:moveTo>
                    <a:pt x="188987" y="3369"/>
                  </a:moveTo>
                  <a:lnTo>
                    <a:pt x="188987" y="3369"/>
                  </a:lnTo>
                  <a:lnTo>
                    <a:pt x="184431" y="3369"/>
                  </a:lnTo>
                </a:path>
                <a:path w="359409" h="3810">
                  <a:moveTo>
                    <a:pt x="180099" y="3369"/>
                  </a:moveTo>
                  <a:lnTo>
                    <a:pt x="180099" y="3369"/>
                  </a:lnTo>
                  <a:lnTo>
                    <a:pt x="175566" y="3369"/>
                  </a:lnTo>
                </a:path>
                <a:path w="359409" h="3810">
                  <a:moveTo>
                    <a:pt x="171010" y="3369"/>
                  </a:moveTo>
                  <a:lnTo>
                    <a:pt x="171010" y="3369"/>
                  </a:lnTo>
                  <a:lnTo>
                    <a:pt x="166701" y="3369"/>
                  </a:lnTo>
                </a:path>
                <a:path w="359409" h="3810">
                  <a:moveTo>
                    <a:pt x="162145" y="3369"/>
                  </a:moveTo>
                  <a:lnTo>
                    <a:pt x="162145" y="3369"/>
                  </a:lnTo>
                  <a:lnTo>
                    <a:pt x="157589" y="3369"/>
                  </a:lnTo>
                </a:path>
                <a:path w="359409" h="3810">
                  <a:moveTo>
                    <a:pt x="153280" y="3369"/>
                  </a:moveTo>
                  <a:lnTo>
                    <a:pt x="153280" y="3369"/>
                  </a:lnTo>
                  <a:lnTo>
                    <a:pt x="148724" y="3369"/>
                  </a:lnTo>
                </a:path>
                <a:path w="359409" h="3810">
                  <a:moveTo>
                    <a:pt x="144191" y="3369"/>
                  </a:moveTo>
                  <a:lnTo>
                    <a:pt x="144191" y="3369"/>
                  </a:lnTo>
                  <a:lnTo>
                    <a:pt x="139859" y="3369"/>
                  </a:lnTo>
                </a:path>
                <a:path w="359409" h="3810">
                  <a:moveTo>
                    <a:pt x="135325" y="3369"/>
                  </a:moveTo>
                  <a:lnTo>
                    <a:pt x="135325" y="3369"/>
                  </a:lnTo>
                  <a:lnTo>
                    <a:pt x="130770" y="3369"/>
                  </a:lnTo>
                </a:path>
                <a:path w="359409" h="3810">
                  <a:moveTo>
                    <a:pt x="126438" y="3369"/>
                  </a:moveTo>
                  <a:lnTo>
                    <a:pt x="126438" y="3369"/>
                  </a:lnTo>
                  <a:lnTo>
                    <a:pt x="121904" y="3369"/>
                  </a:lnTo>
                </a:path>
                <a:path w="359409" h="3810">
                  <a:moveTo>
                    <a:pt x="117349" y="3369"/>
                  </a:moveTo>
                  <a:lnTo>
                    <a:pt x="117349" y="3369"/>
                  </a:lnTo>
                  <a:lnTo>
                    <a:pt x="113039" y="3369"/>
                  </a:lnTo>
                </a:path>
                <a:path w="359409" h="3810">
                  <a:moveTo>
                    <a:pt x="108484" y="3369"/>
                  </a:moveTo>
                  <a:lnTo>
                    <a:pt x="108484" y="3369"/>
                  </a:lnTo>
                  <a:lnTo>
                    <a:pt x="103928" y="3369"/>
                  </a:lnTo>
                </a:path>
                <a:path w="359409" h="3810">
                  <a:moveTo>
                    <a:pt x="99618" y="3369"/>
                  </a:moveTo>
                  <a:lnTo>
                    <a:pt x="99618" y="3369"/>
                  </a:lnTo>
                  <a:lnTo>
                    <a:pt x="95063" y="3369"/>
                  </a:lnTo>
                </a:path>
                <a:path w="359409" h="3810">
                  <a:moveTo>
                    <a:pt x="90529" y="3369"/>
                  </a:moveTo>
                  <a:lnTo>
                    <a:pt x="90529" y="3369"/>
                  </a:lnTo>
                  <a:lnTo>
                    <a:pt x="86197" y="3369"/>
                  </a:lnTo>
                </a:path>
                <a:path w="359409" h="3810">
                  <a:moveTo>
                    <a:pt x="81664" y="3369"/>
                  </a:moveTo>
                  <a:lnTo>
                    <a:pt x="81664" y="3369"/>
                  </a:lnTo>
                  <a:lnTo>
                    <a:pt x="77108" y="3369"/>
                  </a:lnTo>
                </a:path>
                <a:path w="359409" h="3810">
                  <a:moveTo>
                    <a:pt x="72776" y="3369"/>
                  </a:moveTo>
                  <a:lnTo>
                    <a:pt x="72776" y="3369"/>
                  </a:lnTo>
                  <a:lnTo>
                    <a:pt x="68243" y="3369"/>
                  </a:lnTo>
                </a:path>
                <a:path w="359409" h="3810">
                  <a:moveTo>
                    <a:pt x="63688" y="3369"/>
                  </a:moveTo>
                  <a:lnTo>
                    <a:pt x="63688" y="3369"/>
                  </a:lnTo>
                  <a:lnTo>
                    <a:pt x="59378" y="3369"/>
                  </a:lnTo>
                </a:path>
                <a:path w="359409" h="3810">
                  <a:moveTo>
                    <a:pt x="54822" y="3369"/>
                  </a:moveTo>
                  <a:lnTo>
                    <a:pt x="54822" y="3369"/>
                  </a:lnTo>
                  <a:lnTo>
                    <a:pt x="50267" y="3369"/>
                  </a:lnTo>
                </a:path>
                <a:path w="359409" h="3810">
                  <a:moveTo>
                    <a:pt x="45957" y="3369"/>
                  </a:moveTo>
                  <a:lnTo>
                    <a:pt x="45957" y="3369"/>
                  </a:lnTo>
                  <a:lnTo>
                    <a:pt x="41401" y="3369"/>
                  </a:lnTo>
                </a:path>
                <a:path w="359409" h="3810">
                  <a:moveTo>
                    <a:pt x="36868" y="3369"/>
                  </a:moveTo>
                  <a:lnTo>
                    <a:pt x="36868" y="3369"/>
                  </a:lnTo>
                  <a:lnTo>
                    <a:pt x="32491" y="3369"/>
                  </a:lnTo>
                </a:path>
                <a:path w="359409" h="3810">
                  <a:moveTo>
                    <a:pt x="28003" y="3369"/>
                  </a:moveTo>
                  <a:lnTo>
                    <a:pt x="28003" y="3369"/>
                  </a:lnTo>
                  <a:lnTo>
                    <a:pt x="23447" y="3369"/>
                  </a:lnTo>
                </a:path>
                <a:path w="359409" h="3810">
                  <a:moveTo>
                    <a:pt x="19070" y="3369"/>
                  </a:moveTo>
                  <a:lnTo>
                    <a:pt x="19070" y="3369"/>
                  </a:lnTo>
                  <a:lnTo>
                    <a:pt x="14582" y="3369"/>
                  </a:lnTo>
                </a:path>
                <a:path w="359409" h="3810">
                  <a:moveTo>
                    <a:pt x="10026" y="3369"/>
                  </a:moveTo>
                  <a:lnTo>
                    <a:pt x="10026" y="3369"/>
                  </a:lnTo>
                  <a:lnTo>
                    <a:pt x="5649" y="3369"/>
                  </a:lnTo>
                </a:path>
                <a:path w="359409" h="3810">
                  <a:moveTo>
                    <a:pt x="1161" y="3369"/>
                  </a:moveTo>
                  <a:lnTo>
                    <a:pt x="0" y="3369"/>
                  </a:lnTo>
                  <a:lnTo>
                    <a:pt x="0" y="0"/>
                  </a:lnTo>
                </a:path>
              </a:pathLst>
            </a:custGeom>
            <a:ln w="43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381207" y="6193560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381207" y="6184522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381207" y="617559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381207" y="6166737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381207" y="6157654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381207" y="6148795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381207" y="6139936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53"/>
                  </a:moveTo>
                  <a:lnTo>
                    <a:pt x="2189" y="2153"/>
                  </a:lnTo>
                </a:path>
              </a:pathLst>
            </a:custGeom>
            <a:ln w="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379017" y="6124248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5" h="8889">
                  <a:moveTo>
                    <a:pt x="0" y="8859"/>
                  </a:moveTo>
                  <a:lnTo>
                    <a:pt x="4379" y="8859"/>
                  </a:lnTo>
                </a:path>
                <a:path w="4445" h="8889">
                  <a:moveTo>
                    <a:pt x="0" y="0"/>
                  </a:moveTo>
                  <a:lnTo>
                    <a:pt x="4379" y="0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381207" y="6113112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381207" y="610403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381207" y="609517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381207" y="6086311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53"/>
                  </a:moveTo>
                  <a:lnTo>
                    <a:pt x="2189" y="2153"/>
                  </a:lnTo>
                </a:path>
              </a:pathLst>
            </a:custGeom>
            <a:ln w="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381207" y="6068347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381207" y="6059488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379017" y="6043811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5" h="8889">
                  <a:moveTo>
                    <a:pt x="0" y="8859"/>
                  </a:moveTo>
                  <a:lnTo>
                    <a:pt x="4379" y="8859"/>
                  </a:lnTo>
                </a:path>
                <a:path w="4445" h="8889">
                  <a:moveTo>
                    <a:pt x="0" y="0"/>
                  </a:moveTo>
                  <a:lnTo>
                    <a:pt x="4379" y="0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381207" y="6032686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53"/>
                  </a:moveTo>
                  <a:lnTo>
                    <a:pt x="2189" y="2153"/>
                  </a:lnTo>
                </a:path>
              </a:pathLst>
            </a:custGeom>
            <a:ln w="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379017" y="6016998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5" h="8889">
                  <a:moveTo>
                    <a:pt x="0" y="8859"/>
                  </a:moveTo>
                  <a:lnTo>
                    <a:pt x="4379" y="8859"/>
                  </a:lnTo>
                </a:path>
                <a:path w="4445" h="8889">
                  <a:moveTo>
                    <a:pt x="0" y="0"/>
                  </a:moveTo>
                  <a:lnTo>
                    <a:pt x="4379" y="0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381207" y="6005863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379017" y="5990186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5" h="8889">
                  <a:moveTo>
                    <a:pt x="0" y="8859"/>
                  </a:moveTo>
                  <a:lnTo>
                    <a:pt x="4379" y="8859"/>
                  </a:lnTo>
                </a:path>
                <a:path w="4445" h="8889">
                  <a:moveTo>
                    <a:pt x="0" y="0"/>
                  </a:moveTo>
                  <a:lnTo>
                    <a:pt x="4379" y="0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995483" y="5983369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385723" y="0"/>
                  </a:moveTo>
                  <a:lnTo>
                    <a:pt x="385723" y="0"/>
                  </a:lnTo>
                  <a:lnTo>
                    <a:pt x="385723" y="0"/>
                  </a:lnTo>
                  <a:close/>
                </a:path>
                <a:path w="386079">
                  <a:moveTo>
                    <a:pt x="0" y="0"/>
                  </a:moveTo>
                  <a:lnTo>
                    <a:pt x="0" y="0"/>
                  </a:lnTo>
                  <a:lnTo>
                    <a:pt x="4488" y="0"/>
                  </a:lnTo>
                </a:path>
                <a:path w="386079">
                  <a:moveTo>
                    <a:pt x="9044" y="0"/>
                  </a:moveTo>
                  <a:lnTo>
                    <a:pt x="9044" y="0"/>
                  </a:lnTo>
                  <a:lnTo>
                    <a:pt x="13420" y="0"/>
                  </a:lnTo>
                </a:path>
                <a:path w="386079">
                  <a:moveTo>
                    <a:pt x="17909" y="0"/>
                  </a:moveTo>
                  <a:lnTo>
                    <a:pt x="17909" y="0"/>
                  </a:lnTo>
                  <a:lnTo>
                    <a:pt x="22442" y="0"/>
                  </a:lnTo>
                </a:path>
                <a:path w="386079">
                  <a:moveTo>
                    <a:pt x="26841" y="0"/>
                  </a:moveTo>
                  <a:lnTo>
                    <a:pt x="26841" y="0"/>
                  </a:lnTo>
                  <a:lnTo>
                    <a:pt x="31330" y="0"/>
                  </a:lnTo>
                </a:path>
                <a:path w="386079">
                  <a:moveTo>
                    <a:pt x="35863" y="0"/>
                  </a:moveTo>
                  <a:lnTo>
                    <a:pt x="35863" y="0"/>
                  </a:lnTo>
                  <a:lnTo>
                    <a:pt x="40240" y="0"/>
                  </a:lnTo>
                </a:path>
                <a:path w="386079">
                  <a:moveTo>
                    <a:pt x="44729" y="0"/>
                  </a:moveTo>
                  <a:lnTo>
                    <a:pt x="44729" y="0"/>
                  </a:lnTo>
                  <a:lnTo>
                    <a:pt x="49284" y="0"/>
                  </a:lnTo>
                </a:path>
                <a:path w="386079">
                  <a:moveTo>
                    <a:pt x="53661" y="0"/>
                  </a:moveTo>
                  <a:lnTo>
                    <a:pt x="53661" y="0"/>
                  </a:lnTo>
                  <a:lnTo>
                    <a:pt x="58149" y="0"/>
                  </a:lnTo>
                </a:path>
                <a:path w="386079">
                  <a:moveTo>
                    <a:pt x="62705" y="0"/>
                  </a:moveTo>
                  <a:lnTo>
                    <a:pt x="62705" y="0"/>
                  </a:lnTo>
                  <a:lnTo>
                    <a:pt x="67082" y="0"/>
                  </a:lnTo>
                </a:path>
                <a:path w="386079">
                  <a:moveTo>
                    <a:pt x="71570" y="0"/>
                  </a:moveTo>
                  <a:lnTo>
                    <a:pt x="71570" y="0"/>
                  </a:lnTo>
                  <a:lnTo>
                    <a:pt x="76104" y="0"/>
                  </a:lnTo>
                </a:path>
                <a:path w="386079">
                  <a:moveTo>
                    <a:pt x="80503" y="0"/>
                  </a:moveTo>
                  <a:lnTo>
                    <a:pt x="80503" y="0"/>
                  </a:lnTo>
                  <a:lnTo>
                    <a:pt x="84991" y="0"/>
                  </a:lnTo>
                </a:path>
                <a:path w="386079">
                  <a:moveTo>
                    <a:pt x="89525" y="0"/>
                  </a:moveTo>
                  <a:lnTo>
                    <a:pt x="89525" y="0"/>
                  </a:lnTo>
                  <a:lnTo>
                    <a:pt x="93901" y="0"/>
                  </a:lnTo>
                </a:path>
                <a:path w="386079">
                  <a:moveTo>
                    <a:pt x="98390" y="0"/>
                  </a:moveTo>
                  <a:lnTo>
                    <a:pt x="98390" y="0"/>
                  </a:lnTo>
                  <a:lnTo>
                    <a:pt x="102945" y="0"/>
                  </a:lnTo>
                </a:path>
                <a:path w="386079">
                  <a:moveTo>
                    <a:pt x="107322" y="0"/>
                  </a:moveTo>
                  <a:lnTo>
                    <a:pt x="107322" y="0"/>
                  </a:lnTo>
                  <a:lnTo>
                    <a:pt x="111811" y="0"/>
                  </a:lnTo>
                </a:path>
                <a:path w="386079">
                  <a:moveTo>
                    <a:pt x="116366" y="0"/>
                  </a:moveTo>
                  <a:lnTo>
                    <a:pt x="116366" y="0"/>
                  </a:lnTo>
                  <a:lnTo>
                    <a:pt x="120743" y="0"/>
                  </a:lnTo>
                </a:path>
                <a:path w="386079">
                  <a:moveTo>
                    <a:pt x="125232" y="0"/>
                  </a:moveTo>
                  <a:lnTo>
                    <a:pt x="125232" y="0"/>
                  </a:lnTo>
                  <a:lnTo>
                    <a:pt x="129765" y="0"/>
                  </a:lnTo>
                </a:path>
                <a:path w="386079">
                  <a:moveTo>
                    <a:pt x="134164" y="0"/>
                  </a:moveTo>
                  <a:lnTo>
                    <a:pt x="134164" y="0"/>
                  </a:lnTo>
                  <a:lnTo>
                    <a:pt x="138653" y="0"/>
                  </a:lnTo>
                </a:path>
                <a:path w="386079">
                  <a:moveTo>
                    <a:pt x="143186" y="0"/>
                  </a:moveTo>
                  <a:lnTo>
                    <a:pt x="143186" y="0"/>
                  </a:lnTo>
                  <a:lnTo>
                    <a:pt x="147563" y="0"/>
                  </a:lnTo>
                </a:path>
                <a:path w="386079">
                  <a:moveTo>
                    <a:pt x="152118" y="0"/>
                  </a:moveTo>
                  <a:lnTo>
                    <a:pt x="152118" y="0"/>
                  </a:lnTo>
                  <a:lnTo>
                    <a:pt x="156607" y="0"/>
                  </a:lnTo>
                </a:path>
                <a:path w="386079">
                  <a:moveTo>
                    <a:pt x="160984" y="0"/>
                  </a:moveTo>
                  <a:lnTo>
                    <a:pt x="160984" y="0"/>
                  </a:lnTo>
                  <a:lnTo>
                    <a:pt x="165539" y="0"/>
                  </a:lnTo>
                </a:path>
                <a:path w="386079">
                  <a:moveTo>
                    <a:pt x="170028" y="0"/>
                  </a:moveTo>
                  <a:lnTo>
                    <a:pt x="170028" y="0"/>
                  </a:lnTo>
                  <a:lnTo>
                    <a:pt x="174405" y="0"/>
                  </a:lnTo>
                </a:path>
                <a:path w="386079">
                  <a:moveTo>
                    <a:pt x="178938" y="0"/>
                  </a:moveTo>
                  <a:lnTo>
                    <a:pt x="178938" y="0"/>
                  </a:lnTo>
                  <a:lnTo>
                    <a:pt x="183426" y="0"/>
                  </a:lnTo>
                </a:path>
                <a:path w="386079">
                  <a:moveTo>
                    <a:pt x="187826" y="0"/>
                  </a:moveTo>
                  <a:lnTo>
                    <a:pt x="187826" y="0"/>
                  </a:lnTo>
                  <a:lnTo>
                    <a:pt x="192359" y="0"/>
                  </a:lnTo>
                </a:path>
                <a:path w="386079">
                  <a:moveTo>
                    <a:pt x="196847" y="0"/>
                  </a:moveTo>
                  <a:lnTo>
                    <a:pt x="196847" y="0"/>
                  </a:lnTo>
                  <a:lnTo>
                    <a:pt x="201224" y="0"/>
                  </a:lnTo>
                </a:path>
                <a:path w="386079">
                  <a:moveTo>
                    <a:pt x="205780" y="0"/>
                  </a:moveTo>
                  <a:lnTo>
                    <a:pt x="205780" y="0"/>
                  </a:lnTo>
                  <a:lnTo>
                    <a:pt x="210268" y="0"/>
                  </a:lnTo>
                </a:path>
                <a:path w="386079">
                  <a:moveTo>
                    <a:pt x="214645" y="0"/>
                  </a:moveTo>
                  <a:lnTo>
                    <a:pt x="214645" y="0"/>
                  </a:lnTo>
                  <a:lnTo>
                    <a:pt x="219201" y="0"/>
                  </a:lnTo>
                </a:path>
                <a:path w="386079">
                  <a:moveTo>
                    <a:pt x="223689" y="0"/>
                  </a:moveTo>
                  <a:lnTo>
                    <a:pt x="223689" y="0"/>
                  </a:lnTo>
                  <a:lnTo>
                    <a:pt x="228066" y="0"/>
                  </a:lnTo>
                </a:path>
                <a:path w="386079">
                  <a:moveTo>
                    <a:pt x="232599" y="0"/>
                  </a:moveTo>
                  <a:lnTo>
                    <a:pt x="232599" y="0"/>
                  </a:lnTo>
                  <a:lnTo>
                    <a:pt x="237088" y="0"/>
                  </a:lnTo>
                </a:path>
                <a:path w="386079">
                  <a:moveTo>
                    <a:pt x="241487" y="0"/>
                  </a:moveTo>
                  <a:lnTo>
                    <a:pt x="241487" y="0"/>
                  </a:lnTo>
                  <a:lnTo>
                    <a:pt x="246020" y="0"/>
                  </a:lnTo>
                </a:path>
                <a:path w="386079">
                  <a:moveTo>
                    <a:pt x="250509" y="0"/>
                  </a:moveTo>
                  <a:lnTo>
                    <a:pt x="250509" y="0"/>
                  </a:lnTo>
                  <a:lnTo>
                    <a:pt x="254886" y="0"/>
                  </a:lnTo>
                </a:path>
                <a:path w="386079">
                  <a:moveTo>
                    <a:pt x="259441" y="0"/>
                  </a:moveTo>
                  <a:lnTo>
                    <a:pt x="259441" y="0"/>
                  </a:lnTo>
                  <a:lnTo>
                    <a:pt x="263930" y="0"/>
                  </a:lnTo>
                </a:path>
                <a:path w="386079">
                  <a:moveTo>
                    <a:pt x="268307" y="0"/>
                  </a:moveTo>
                  <a:lnTo>
                    <a:pt x="268307" y="0"/>
                  </a:lnTo>
                  <a:lnTo>
                    <a:pt x="272862" y="0"/>
                  </a:lnTo>
                </a:path>
                <a:path w="386079">
                  <a:moveTo>
                    <a:pt x="277351" y="0"/>
                  </a:moveTo>
                  <a:lnTo>
                    <a:pt x="277351" y="0"/>
                  </a:lnTo>
                  <a:lnTo>
                    <a:pt x="281728" y="0"/>
                  </a:lnTo>
                </a:path>
                <a:path w="386079">
                  <a:moveTo>
                    <a:pt x="286261" y="0"/>
                  </a:moveTo>
                  <a:lnTo>
                    <a:pt x="286261" y="0"/>
                  </a:lnTo>
                  <a:lnTo>
                    <a:pt x="290749" y="0"/>
                  </a:lnTo>
                </a:path>
                <a:path w="386079">
                  <a:moveTo>
                    <a:pt x="295148" y="0"/>
                  </a:moveTo>
                  <a:lnTo>
                    <a:pt x="295148" y="0"/>
                  </a:lnTo>
                  <a:lnTo>
                    <a:pt x="299682" y="0"/>
                  </a:lnTo>
                </a:path>
                <a:path w="386079">
                  <a:moveTo>
                    <a:pt x="304170" y="0"/>
                  </a:moveTo>
                  <a:lnTo>
                    <a:pt x="304170" y="0"/>
                  </a:lnTo>
                  <a:lnTo>
                    <a:pt x="308547" y="0"/>
                  </a:lnTo>
                </a:path>
                <a:path w="386079">
                  <a:moveTo>
                    <a:pt x="313103" y="0"/>
                  </a:moveTo>
                  <a:lnTo>
                    <a:pt x="313103" y="0"/>
                  </a:lnTo>
                  <a:lnTo>
                    <a:pt x="317591" y="0"/>
                  </a:lnTo>
                </a:path>
                <a:path w="386079">
                  <a:moveTo>
                    <a:pt x="321968" y="0"/>
                  </a:moveTo>
                  <a:lnTo>
                    <a:pt x="321968" y="0"/>
                  </a:lnTo>
                  <a:lnTo>
                    <a:pt x="326524" y="0"/>
                  </a:lnTo>
                </a:path>
                <a:path w="386079">
                  <a:moveTo>
                    <a:pt x="331012" y="0"/>
                  </a:moveTo>
                  <a:lnTo>
                    <a:pt x="331012" y="0"/>
                  </a:lnTo>
                  <a:lnTo>
                    <a:pt x="335389" y="0"/>
                  </a:lnTo>
                </a:path>
                <a:path w="386079">
                  <a:moveTo>
                    <a:pt x="339922" y="0"/>
                  </a:moveTo>
                  <a:lnTo>
                    <a:pt x="339922" y="0"/>
                  </a:lnTo>
                  <a:lnTo>
                    <a:pt x="344411" y="0"/>
                  </a:lnTo>
                </a:path>
                <a:path w="386079">
                  <a:moveTo>
                    <a:pt x="348810" y="0"/>
                  </a:moveTo>
                  <a:lnTo>
                    <a:pt x="348810" y="0"/>
                  </a:lnTo>
                  <a:lnTo>
                    <a:pt x="353343" y="0"/>
                  </a:lnTo>
                </a:path>
                <a:path w="386079">
                  <a:moveTo>
                    <a:pt x="357832" y="0"/>
                  </a:moveTo>
                  <a:lnTo>
                    <a:pt x="357832" y="0"/>
                  </a:lnTo>
                  <a:lnTo>
                    <a:pt x="362209" y="0"/>
                  </a:lnTo>
                </a:path>
              </a:pathLst>
            </a:custGeom>
            <a:ln w="43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360037" y="5985756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360037" y="599461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360037" y="6003475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360037" y="6012558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360037" y="6021439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360037" y="6030299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360037" y="6039381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360037" y="604824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360037" y="605710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360037" y="6066182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360037" y="6093006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360037" y="6101865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360037" y="6110724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360037" y="6119807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360037" y="6128689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360037" y="6137548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360037" y="6146630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360037" y="615549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360037" y="616441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360037" y="6173431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98"/>
                  </a:moveTo>
                  <a:lnTo>
                    <a:pt x="2189" y="2198"/>
                  </a:lnTo>
                </a:path>
              </a:pathLst>
            </a:custGeom>
            <a:ln w="43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360037" y="6182313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360037" y="6191217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360037" y="6200255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995483" y="6204629"/>
              <a:ext cx="361315" cy="1270"/>
            </a:xfrm>
            <a:custGeom>
              <a:avLst/>
              <a:gdLst/>
              <a:ahLst/>
              <a:cxnLst/>
              <a:rect l="l" t="t" r="r" b="b"/>
              <a:pathLst>
                <a:path w="361314" h="1270">
                  <a:moveTo>
                    <a:pt x="361226" y="1160"/>
                  </a:moveTo>
                  <a:lnTo>
                    <a:pt x="361226" y="1160"/>
                  </a:lnTo>
                  <a:lnTo>
                    <a:pt x="356670" y="1160"/>
                  </a:lnTo>
                </a:path>
                <a:path w="361314" h="1270">
                  <a:moveTo>
                    <a:pt x="352182" y="1160"/>
                  </a:moveTo>
                  <a:lnTo>
                    <a:pt x="352182" y="1160"/>
                  </a:lnTo>
                  <a:lnTo>
                    <a:pt x="347805" y="1160"/>
                  </a:lnTo>
                </a:path>
                <a:path w="361314" h="1270">
                  <a:moveTo>
                    <a:pt x="343249" y="1160"/>
                  </a:moveTo>
                  <a:lnTo>
                    <a:pt x="343249" y="1160"/>
                  </a:lnTo>
                  <a:lnTo>
                    <a:pt x="338761" y="1160"/>
                  </a:lnTo>
                </a:path>
                <a:path w="361314" h="1270">
                  <a:moveTo>
                    <a:pt x="334384" y="1160"/>
                  </a:moveTo>
                  <a:lnTo>
                    <a:pt x="334384" y="1160"/>
                  </a:lnTo>
                  <a:lnTo>
                    <a:pt x="329851" y="1160"/>
                  </a:lnTo>
                </a:path>
                <a:path w="361314" h="1270">
                  <a:moveTo>
                    <a:pt x="325362" y="1160"/>
                  </a:moveTo>
                  <a:lnTo>
                    <a:pt x="325362" y="1160"/>
                  </a:lnTo>
                  <a:lnTo>
                    <a:pt x="320963" y="1160"/>
                  </a:lnTo>
                </a:path>
                <a:path w="361314" h="1270">
                  <a:moveTo>
                    <a:pt x="316430" y="1160"/>
                  </a:moveTo>
                  <a:lnTo>
                    <a:pt x="316430" y="1160"/>
                  </a:lnTo>
                  <a:lnTo>
                    <a:pt x="311941" y="1160"/>
                  </a:lnTo>
                </a:path>
                <a:path w="361314" h="1270">
                  <a:moveTo>
                    <a:pt x="307565" y="1160"/>
                  </a:moveTo>
                  <a:lnTo>
                    <a:pt x="307565" y="1160"/>
                  </a:lnTo>
                  <a:lnTo>
                    <a:pt x="303009" y="1160"/>
                  </a:lnTo>
                </a:path>
                <a:path w="361314" h="1270">
                  <a:moveTo>
                    <a:pt x="298476" y="1160"/>
                  </a:moveTo>
                  <a:lnTo>
                    <a:pt x="298476" y="1160"/>
                  </a:lnTo>
                  <a:lnTo>
                    <a:pt x="294144" y="1160"/>
                  </a:lnTo>
                </a:path>
                <a:path w="361314" h="1270">
                  <a:moveTo>
                    <a:pt x="289588" y="1160"/>
                  </a:moveTo>
                  <a:lnTo>
                    <a:pt x="289588" y="1160"/>
                  </a:lnTo>
                  <a:lnTo>
                    <a:pt x="285055" y="1160"/>
                  </a:lnTo>
                </a:path>
                <a:path w="361314" h="1270">
                  <a:moveTo>
                    <a:pt x="280723" y="1160"/>
                  </a:moveTo>
                  <a:lnTo>
                    <a:pt x="280723" y="1160"/>
                  </a:lnTo>
                  <a:lnTo>
                    <a:pt x="276189" y="1160"/>
                  </a:lnTo>
                </a:path>
                <a:path w="361314" h="1270">
                  <a:moveTo>
                    <a:pt x="271634" y="1160"/>
                  </a:moveTo>
                  <a:lnTo>
                    <a:pt x="271634" y="1160"/>
                  </a:lnTo>
                  <a:lnTo>
                    <a:pt x="267302" y="1160"/>
                  </a:lnTo>
                </a:path>
                <a:path w="361314" h="1270">
                  <a:moveTo>
                    <a:pt x="262769" y="1160"/>
                  </a:moveTo>
                  <a:lnTo>
                    <a:pt x="262769" y="1160"/>
                  </a:lnTo>
                  <a:lnTo>
                    <a:pt x="258213" y="1160"/>
                  </a:lnTo>
                </a:path>
                <a:path w="361314" h="1270">
                  <a:moveTo>
                    <a:pt x="253903" y="1160"/>
                  </a:moveTo>
                  <a:lnTo>
                    <a:pt x="253903" y="1160"/>
                  </a:lnTo>
                  <a:lnTo>
                    <a:pt x="249348" y="1160"/>
                  </a:lnTo>
                </a:path>
                <a:path w="361314" h="1270">
                  <a:moveTo>
                    <a:pt x="244814" y="1160"/>
                  </a:moveTo>
                  <a:lnTo>
                    <a:pt x="244814" y="1160"/>
                  </a:lnTo>
                  <a:lnTo>
                    <a:pt x="240482" y="1160"/>
                  </a:lnTo>
                </a:path>
                <a:path w="361314" h="1270">
                  <a:moveTo>
                    <a:pt x="235927" y="1160"/>
                  </a:moveTo>
                  <a:lnTo>
                    <a:pt x="235927" y="1160"/>
                  </a:lnTo>
                  <a:lnTo>
                    <a:pt x="231393" y="1160"/>
                  </a:lnTo>
                </a:path>
                <a:path w="361314" h="1270">
                  <a:moveTo>
                    <a:pt x="227061" y="1160"/>
                  </a:moveTo>
                  <a:lnTo>
                    <a:pt x="227061" y="1160"/>
                  </a:lnTo>
                  <a:lnTo>
                    <a:pt x="222528" y="1160"/>
                  </a:lnTo>
                </a:path>
                <a:path w="361314" h="1270">
                  <a:moveTo>
                    <a:pt x="217973" y="1160"/>
                  </a:moveTo>
                  <a:lnTo>
                    <a:pt x="217973" y="1160"/>
                  </a:lnTo>
                  <a:lnTo>
                    <a:pt x="213640" y="1160"/>
                  </a:lnTo>
                </a:path>
                <a:path w="361314" h="1270">
                  <a:moveTo>
                    <a:pt x="209107" y="1160"/>
                  </a:moveTo>
                  <a:lnTo>
                    <a:pt x="209107" y="1160"/>
                  </a:lnTo>
                  <a:lnTo>
                    <a:pt x="204552" y="1160"/>
                  </a:lnTo>
                </a:path>
                <a:path w="361314" h="1270">
                  <a:moveTo>
                    <a:pt x="200242" y="1160"/>
                  </a:moveTo>
                  <a:lnTo>
                    <a:pt x="200242" y="1160"/>
                  </a:lnTo>
                  <a:lnTo>
                    <a:pt x="195686" y="1160"/>
                  </a:lnTo>
                </a:path>
                <a:path w="361314" h="1270">
                  <a:moveTo>
                    <a:pt x="191153" y="1160"/>
                  </a:moveTo>
                  <a:lnTo>
                    <a:pt x="191153" y="1160"/>
                  </a:lnTo>
                  <a:lnTo>
                    <a:pt x="186821" y="1160"/>
                  </a:lnTo>
                </a:path>
                <a:path w="361314" h="1270">
                  <a:moveTo>
                    <a:pt x="182265" y="1160"/>
                  </a:moveTo>
                  <a:lnTo>
                    <a:pt x="182265" y="1160"/>
                  </a:lnTo>
                  <a:lnTo>
                    <a:pt x="177732" y="1160"/>
                  </a:lnTo>
                </a:path>
                <a:path w="361314" h="1270">
                  <a:moveTo>
                    <a:pt x="173400" y="1160"/>
                  </a:moveTo>
                  <a:lnTo>
                    <a:pt x="173400" y="1160"/>
                  </a:lnTo>
                  <a:lnTo>
                    <a:pt x="168867" y="1160"/>
                  </a:lnTo>
                </a:path>
                <a:path w="361314" h="1270">
                  <a:moveTo>
                    <a:pt x="164311" y="1160"/>
                  </a:moveTo>
                  <a:lnTo>
                    <a:pt x="164311" y="1160"/>
                  </a:lnTo>
                  <a:lnTo>
                    <a:pt x="159979" y="1160"/>
                  </a:lnTo>
                </a:path>
                <a:path w="361314" h="1270">
                  <a:moveTo>
                    <a:pt x="155446" y="1160"/>
                  </a:moveTo>
                  <a:lnTo>
                    <a:pt x="155446" y="1160"/>
                  </a:lnTo>
                  <a:lnTo>
                    <a:pt x="150890" y="1160"/>
                  </a:lnTo>
                </a:path>
                <a:path w="361314" h="1270">
                  <a:moveTo>
                    <a:pt x="146580" y="1160"/>
                  </a:moveTo>
                  <a:lnTo>
                    <a:pt x="146580" y="1160"/>
                  </a:lnTo>
                  <a:lnTo>
                    <a:pt x="142025" y="1160"/>
                  </a:lnTo>
                </a:path>
                <a:path w="361314" h="1270">
                  <a:moveTo>
                    <a:pt x="137469" y="1160"/>
                  </a:moveTo>
                  <a:lnTo>
                    <a:pt x="137469" y="1160"/>
                  </a:lnTo>
                  <a:lnTo>
                    <a:pt x="133159" y="1160"/>
                  </a:lnTo>
                </a:path>
                <a:path w="361314" h="1270">
                  <a:moveTo>
                    <a:pt x="128604" y="1160"/>
                  </a:moveTo>
                  <a:lnTo>
                    <a:pt x="128604" y="1160"/>
                  </a:lnTo>
                  <a:lnTo>
                    <a:pt x="124071" y="1160"/>
                  </a:lnTo>
                </a:path>
                <a:path w="361314" h="1270">
                  <a:moveTo>
                    <a:pt x="119738" y="1160"/>
                  </a:moveTo>
                  <a:lnTo>
                    <a:pt x="119738" y="1160"/>
                  </a:lnTo>
                  <a:lnTo>
                    <a:pt x="115205" y="1160"/>
                  </a:lnTo>
                </a:path>
                <a:path w="361314" h="1270">
                  <a:moveTo>
                    <a:pt x="110650" y="1160"/>
                  </a:moveTo>
                  <a:lnTo>
                    <a:pt x="110650" y="1160"/>
                  </a:lnTo>
                  <a:lnTo>
                    <a:pt x="106317" y="1160"/>
                  </a:lnTo>
                </a:path>
                <a:path w="361314" h="1270">
                  <a:moveTo>
                    <a:pt x="101784" y="1160"/>
                  </a:moveTo>
                  <a:lnTo>
                    <a:pt x="101784" y="1160"/>
                  </a:lnTo>
                  <a:lnTo>
                    <a:pt x="97229" y="1160"/>
                  </a:lnTo>
                </a:path>
                <a:path w="361314" h="1270">
                  <a:moveTo>
                    <a:pt x="92919" y="1160"/>
                  </a:moveTo>
                  <a:lnTo>
                    <a:pt x="92919" y="1160"/>
                  </a:lnTo>
                  <a:lnTo>
                    <a:pt x="88363" y="1160"/>
                  </a:lnTo>
                </a:path>
                <a:path w="361314" h="1270">
                  <a:moveTo>
                    <a:pt x="83808" y="1160"/>
                  </a:moveTo>
                  <a:lnTo>
                    <a:pt x="83808" y="1160"/>
                  </a:lnTo>
                  <a:lnTo>
                    <a:pt x="79498" y="1160"/>
                  </a:lnTo>
                </a:path>
                <a:path w="361314" h="1270">
                  <a:moveTo>
                    <a:pt x="74942" y="1160"/>
                  </a:moveTo>
                  <a:lnTo>
                    <a:pt x="74942" y="1160"/>
                  </a:lnTo>
                  <a:lnTo>
                    <a:pt x="70409" y="1160"/>
                  </a:lnTo>
                </a:path>
                <a:path w="361314" h="1270">
                  <a:moveTo>
                    <a:pt x="66077" y="1160"/>
                  </a:moveTo>
                  <a:lnTo>
                    <a:pt x="66077" y="1160"/>
                  </a:lnTo>
                  <a:lnTo>
                    <a:pt x="61544" y="1160"/>
                  </a:lnTo>
                </a:path>
                <a:path w="361314" h="1270">
                  <a:moveTo>
                    <a:pt x="56988" y="1160"/>
                  </a:moveTo>
                  <a:lnTo>
                    <a:pt x="56988" y="1160"/>
                  </a:lnTo>
                  <a:lnTo>
                    <a:pt x="52656" y="1160"/>
                  </a:lnTo>
                </a:path>
                <a:path w="361314" h="1270">
                  <a:moveTo>
                    <a:pt x="48123" y="1160"/>
                  </a:moveTo>
                  <a:lnTo>
                    <a:pt x="48123" y="1160"/>
                  </a:lnTo>
                  <a:lnTo>
                    <a:pt x="43567" y="1160"/>
                  </a:lnTo>
                </a:path>
                <a:path w="361314" h="1270">
                  <a:moveTo>
                    <a:pt x="39257" y="1160"/>
                  </a:moveTo>
                  <a:lnTo>
                    <a:pt x="39257" y="1160"/>
                  </a:lnTo>
                  <a:lnTo>
                    <a:pt x="34702" y="1160"/>
                  </a:lnTo>
                </a:path>
                <a:path w="361314" h="1270">
                  <a:moveTo>
                    <a:pt x="30146" y="1160"/>
                  </a:moveTo>
                  <a:lnTo>
                    <a:pt x="30146" y="1160"/>
                  </a:lnTo>
                  <a:lnTo>
                    <a:pt x="25836" y="1160"/>
                  </a:lnTo>
                </a:path>
                <a:path w="361314" h="1270">
                  <a:moveTo>
                    <a:pt x="21281" y="1160"/>
                  </a:moveTo>
                  <a:lnTo>
                    <a:pt x="21281" y="1160"/>
                  </a:lnTo>
                  <a:lnTo>
                    <a:pt x="16748" y="1160"/>
                  </a:lnTo>
                </a:path>
                <a:path w="361314" h="1270">
                  <a:moveTo>
                    <a:pt x="12416" y="1160"/>
                  </a:moveTo>
                  <a:lnTo>
                    <a:pt x="12416" y="1160"/>
                  </a:lnTo>
                  <a:lnTo>
                    <a:pt x="7882" y="1160"/>
                  </a:lnTo>
                </a:path>
                <a:path w="361314" h="1270">
                  <a:moveTo>
                    <a:pt x="3327" y="1160"/>
                  </a:moveTo>
                  <a:lnTo>
                    <a:pt x="0" y="1160"/>
                  </a:lnTo>
                  <a:lnTo>
                    <a:pt x="0" y="0"/>
                  </a:lnTo>
                </a:path>
              </a:pathLst>
            </a:custGeom>
            <a:ln w="43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995483" y="6195703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995483" y="6186843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995483" y="6177828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995483" y="6168901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995483" y="6160042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995483" y="615096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995483" y="6142078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995483" y="6133219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995483" y="612413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995483" y="6115277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0050" y="6017289"/>
              <a:ext cx="180009" cy="124321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995483" y="6106417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53"/>
                  </a:moveTo>
                  <a:lnTo>
                    <a:pt x="2189" y="2153"/>
                  </a:lnTo>
                </a:path>
              </a:pathLst>
            </a:custGeom>
            <a:ln w="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995483" y="6097335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995483" y="6088453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995483" y="6061652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995483" y="6052793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53"/>
                  </a:moveTo>
                  <a:lnTo>
                    <a:pt x="2189" y="2153"/>
                  </a:lnTo>
                </a:path>
              </a:pathLst>
            </a:custGeom>
            <a:ln w="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995483" y="604371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995483" y="6034829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995483" y="6025969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995483" y="6016887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995483" y="6008027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995483" y="5999168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53"/>
                  </a:moveTo>
                  <a:lnTo>
                    <a:pt x="2189" y="2153"/>
                  </a:lnTo>
                </a:path>
              </a:pathLst>
            </a:custGeom>
            <a:ln w="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995483" y="599008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995483" y="5983369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2189" y="1193"/>
                  </a:moveTo>
                  <a:lnTo>
                    <a:pt x="2189" y="119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8407" y="6010097"/>
              <a:ext cx="93448" cy="79343"/>
            </a:xfrm>
            <a:prstGeom prst="rect">
              <a:avLst/>
            </a:prstGeom>
          </p:spPr>
        </p:pic>
      </p:grpSp>
      <p:sp>
        <p:nvSpPr>
          <p:cNvPr id="121" name="object 121"/>
          <p:cNvSpPr txBox="1"/>
          <p:nvPr/>
        </p:nvSpPr>
        <p:spPr>
          <a:xfrm>
            <a:off x="6458858" y="6102742"/>
            <a:ext cx="209550" cy="62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" b="1" spc="-5" dirty="0">
                <a:latin typeface="Arial"/>
                <a:cs typeface="Arial"/>
              </a:rPr>
              <a:t>St</a:t>
            </a:r>
            <a:r>
              <a:rPr sz="250" b="1" spc="-10" dirty="0">
                <a:latin typeface="Arial"/>
                <a:cs typeface="Arial"/>
              </a:rPr>
              <a:t>an</a:t>
            </a:r>
            <a:r>
              <a:rPr sz="250" b="1" spc="-5" dirty="0">
                <a:latin typeface="Arial"/>
                <a:cs typeface="Arial"/>
              </a:rPr>
              <a:t>d</a:t>
            </a:r>
            <a:r>
              <a:rPr sz="250" b="1" spc="-10" dirty="0">
                <a:latin typeface="Arial"/>
                <a:cs typeface="Arial"/>
              </a:rPr>
              <a:t>a</a:t>
            </a:r>
            <a:r>
              <a:rPr sz="250" b="1" spc="-5" dirty="0">
                <a:latin typeface="Arial"/>
                <a:cs typeface="Arial"/>
              </a:rPr>
              <a:t>rds &amp;</a:t>
            </a:r>
            <a:endParaRPr sz="25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6039102" y="6244679"/>
            <a:ext cx="316865" cy="552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" dirty="0">
                <a:latin typeface="Arial MT"/>
                <a:cs typeface="Arial MT"/>
              </a:rPr>
              <a:t>P</a:t>
            </a:r>
            <a:r>
              <a:rPr sz="200" spc="-5" dirty="0">
                <a:latin typeface="Arial MT"/>
                <a:cs typeface="Arial MT"/>
              </a:rPr>
              <a:t>eople,</a:t>
            </a:r>
            <a:r>
              <a:rPr sz="200" dirty="0"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IT</a:t>
            </a:r>
            <a:r>
              <a:rPr sz="200" spc="5" dirty="0">
                <a:latin typeface="Arial MT"/>
                <a:cs typeface="Arial MT"/>
              </a:rPr>
              <a:t> </a:t>
            </a:r>
            <a:r>
              <a:rPr sz="200" dirty="0">
                <a:latin typeface="Arial MT"/>
                <a:cs typeface="Arial MT"/>
              </a:rPr>
              <a:t>S</a:t>
            </a:r>
            <a:r>
              <a:rPr sz="200" spc="-5" dirty="0">
                <a:latin typeface="Arial MT"/>
                <a:cs typeface="Arial MT"/>
              </a:rPr>
              <a:t>y</a:t>
            </a:r>
            <a:r>
              <a:rPr sz="200" dirty="0">
                <a:latin typeface="Arial MT"/>
                <a:cs typeface="Arial MT"/>
              </a:rPr>
              <a:t>s</a:t>
            </a:r>
            <a:r>
              <a:rPr sz="200" spc="-5" dirty="0">
                <a:latin typeface="Arial MT"/>
                <a:cs typeface="Arial MT"/>
              </a:rPr>
              <a:t>tems,</a:t>
            </a:r>
            <a:r>
              <a:rPr sz="200" spc="5" dirty="0"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Data</a:t>
            </a:r>
            <a:endParaRPr sz="200">
              <a:latin typeface="Arial MT"/>
              <a:cs typeface="Arial MT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6008955" y="6139585"/>
            <a:ext cx="647065" cy="128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660">
              <a:lnSpc>
                <a:spcPct val="100000"/>
              </a:lnSpc>
              <a:spcBef>
                <a:spcPts val="95"/>
              </a:spcBef>
              <a:tabLst>
                <a:tab pos="474345" algn="l"/>
              </a:tabLst>
            </a:pPr>
            <a:r>
              <a:rPr sz="250" b="1" spc="-5" dirty="0">
                <a:latin typeface="Arial"/>
                <a:cs typeface="Arial"/>
              </a:rPr>
              <a:t>M</a:t>
            </a:r>
            <a:r>
              <a:rPr sz="250" b="1" spc="-10" dirty="0">
                <a:latin typeface="Arial"/>
                <a:cs typeface="Arial"/>
              </a:rPr>
              <a:t>e</a:t>
            </a:r>
            <a:r>
              <a:rPr sz="250" b="1" spc="-5" dirty="0">
                <a:latin typeface="Arial"/>
                <a:cs typeface="Arial"/>
              </a:rPr>
              <a:t>t</a:t>
            </a:r>
            <a:r>
              <a:rPr sz="250" b="1" spc="-10" dirty="0">
                <a:latin typeface="Arial"/>
                <a:cs typeface="Arial"/>
              </a:rPr>
              <a:t>ho</a:t>
            </a:r>
            <a:r>
              <a:rPr sz="250" b="1" spc="-5" dirty="0">
                <a:latin typeface="Arial"/>
                <a:cs typeface="Arial"/>
              </a:rPr>
              <a:t>d</a:t>
            </a:r>
            <a:r>
              <a:rPr sz="250" b="1" spc="-10" dirty="0">
                <a:latin typeface="Arial"/>
                <a:cs typeface="Arial"/>
              </a:rPr>
              <a:t>o</a:t>
            </a:r>
            <a:r>
              <a:rPr sz="250" b="1" spc="-5" dirty="0">
                <a:latin typeface="Arial"/>
                <a:cs typeface="Arial"/>
              </a:rPr>
              <a:t>l</a:t>
            </a:r>
            <a:r>
              <a:rPr sz="250" b="1" spc="-10" dirty="0">
                <a:latin typeface="Arial"/>
                <a:cs typeface="Arial"/>
              </a:rPr>
              <a:t>o</a:t>
            </a:r>
            <a:r>
              <a:rPr sz="250" b="1" spc="-5" dirty="0">
                <a:latin typeface="Arial"/>
                <a:cs typeface="Arial"/>
              </a:rPr>
              <a:t>gy</a:t>
            </a:r>
            <a:r>
              <a:rPr sz="250" b="1" dirty="0">
                <a:latin typeface="Arial"/>
                <a:cs typeface="Arial"/>
              </a:rPr>
              <a:t>	</a:t>
            </a:r>
            <a:r>
              <a:rPr sz="250" b="1" spc="-5" dirty="0">
                <a:latin typeface="Arial"/>
                <a:cs typeface="Arial"/>
              </a:rPr>
              <a:t>G</a:t>
            </a:r>
            <a:r>
              <a:rPr sz="250" b="1" spc="-10" dirty="0">
                <a:latin typeface="Arial"/>
                <a:cs typeface="Arial"/>
              </a:rPr>
              <a:t>ui</a:t>
            </a:r>
            <a:r>
              <a:rPr sz="250" b="1" spc="-5" dirty="0">
                <a:latin typeface="Arial"/>
                <a:cs typeface="Arial"/>
              </a:rPr>
              <a:t>d</a:t>
            </a:r>
            <a:r>
              <a:rPr sz="250" b="1" spc="-10" dirty="0">
                <a:latin typeface="Arial"/>
                <a:cs typeface="Arial"/>
              </a:rPr>
              <a:t>e</a:t>
            </a:r>
            <a:r>
              <a:rPr sz="250" b="1" spc="-5" dirty="0">
                <a:latin typeface="Arial"/>
                <a:cs typeface="Arial"/>
              </a:rPr>
              <a:t>l</a:t>
            </a:r>
            <a:r>
              <a:rPr sz="250" b="1" spc="-10" dirty="0">
                <a:latin typeface="Arial"/>
                <a:cs typeface="Arial"/>
              </a:rPr>
              <a:t>i</a:t>
            </a:r>
            <a:r>
              <a:rPr sz="250" b="1" spc="-5" dirty="0">
                <a:latin typeface="Arial"/>
                <a:cs typeface="Arial"/>
              </a:rPr>
              <a:t>n</a:t>
            </a:r>
            <a:r>
              <a:rPr sz="250" b="1" spc="-10" dirty="0">
                <a:latin typeface="Arial"/>
                <a:cs typeface="Arial"/>
              </a:rPr>
              <a:t>e</a:t>
            </a:r>
            <a:r>
              <a:rPr sz="250" b="1" spc="-5" dirty="0">
                <a:latin typeface="Arial"/>
                <a:cs typeface="Arial"/>
              </a:rPr>
              <a:t>s</a:t>
            </a:r>
            <a:endParaRPr sz="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">
              <a:latin typeface="Arial"/>
              <a:cs typeface="Arial"/>
            </a:endParaRPr>
          </a:p>
          <a:p>
            <a:pPr marL="42545" indent="-30480">
              <a:lnSpc>
                <a:spcPct val="100000"/>
              </a:lnSpc>
              <a:buClr>
                <a:srgbClr val="EFAB00"/>
              </a:buClr>
              <a:buSzPct val="75000"/>
              <a:buChar char="•"/>
              <a:tabLst>
                <a:tab pos="43180" algn="l"/>
              </a:tabLst>
            </a:pPr>
            <a:r>
              <a:rPr sz="200" spc="-5" dirty="0">
                <a:latin typeface="Arial MT"/>
                <a:cs typeface="Arial MT"/>
              </a:rPr>
              <a:t>Process,</a:t>
            </a:r>
            <a:r>
              <a:rPr sz="200" spc="20" dirty="0"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Roles</a:t>
            </a:r>
            <a:r>
              <a:rPr sz="200" spc="25" dirty="0"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and</a:t>
            </a:r>
            <a:r>
              <a:rPr sz="200" spc="55" dirty="0">
                <a:latin typeface="Arial MT"/>
                <a:cs typeface="Arial MT"/>
              </a:rPr>
              <a:t>         </a:t>
            </a:r>
            <a:r>
              <a:rPr sz="150" dirty="0">
                <a:solidFill>
                  <a:srgbClr val="EFAB00"/>
                </a:solidFill>
                <a:latin typeface="Arial MT"/>
                <a:cs typeface="Arial MT"/>
              </a:rPr>
              <a:t>•  </a:t>
            </a:r>
            <a:r>
              <a:rPr sz="150" spc="3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Design</a:t>
            </a:r>
            <a:r>
              <a:rPr sz="200" spc="5" dirty="0"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Standards</a:t>
            </a:r>
            <a:endParaRPr sz="200">
              <a:latin typeface="Arial MT"/>
              <a:cs typeface="Arial MT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6387957" y="6260300"/>
            <a:ext cx="31623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2545" indent="-30480">
              <a:lnSpc>
                <a:spcPct val="100000"/>
              </a:lnSpc>
              <a:spcBef>
                <a:spcPts val="90"/>
              </a:spcBef>
              <a:buClr>
                <a:srgbClr val="EFAB00"/>
              </a:buClr>
              <a:buSzPct val="75000"/>
              <a:buChar char="•"/>
              <a:tabLst>
                <a:tab pos="43180" algn="l"/>
              </a:tabLst>
            </a:pPr>
            <a:r>
              <a:rPr sz="200" spc="-5" dirty="0">
                <a:latin typeface="Arial MT"/>
                <a:cs typeface="Arial MT"/>
              </a:rPr>
              <a:t>Mo</a:t>
            </a:r>
            <a:r>
              <a:rPr sz="200" dirty="0">
                <a:latin typeface="Arial MT"/>
                <a:cs typeface="Arial MT"/>
              </a:rPr>
              <a:t>d</a:t>
            </a:r>
            <a:r>
              <a:rPr sz="200" spc="-5" dirty="0">
                <a:latin typeface="Arial MT"/>
                <a:cs typeface="Arial MT"/>
              </a:rPr>
              <a:t>eli</a:t>
            </a:r>
            <a:r>
              <a:rPr sz="200" dirty="0">
                <a:latin typeface="Arial MT"/>
                <a:cs typeface="Arial MT"/>
              </a:rPr>
              <a:t>n</a:t>
            </a:r>
            <a:r>
              <a:rPr sz="200" spc="-5" dirty="0">
                <a:latin typeface="Arial MT"/>
                <a:cs typeface="Arial MT"/>
              </a:rPr>
              <a:t>g</a:t>
            </a:r>
            <a:r>
              <a:rPr sz="200" spc="5" dirty="0"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Guidelines</a:t>
            </a:r>
            <a:endParaRPr sz="200">
              <a:latin typeface="Arial MT"/>
              <a:cs typeface="Arial MT"/>
            </a:endParaRPr>
          </a:p>
          <a:p>
            <a:pPr marL="42545" indent="-30480">
              <a:lnSpc>
                <a:spcPct val="100000"/>
              </a:lnSpc>
              <a:spcBef>
                <a:spcPts val="130"/>
              </a:spcBef>
              <a:buClr>
                <a:srgbClr val="EFAB00"/>
              </a:buClr>
              <a:buSzPct val="75000"/>
              <a:buChar char="•"/>
              <a:tabLst>
                <a:tab pos="43180" algn="l"/>
              </a:tabLst>
            </a:pPr>
            <a:r>
              <a:rPr sz="200" spc="-5" dirty="0">
                <a:latin typeface="Arial MT"/>
                <a:cs typeface="Arial MT"/>
              </a:rPr>
              <a:t>Compliance</a:t>
            </a:r>
            <a:r>
              <a:rPr sz="200" spc="5" dirty="0"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Guardrails</a:t>
            </a:r>
            <a:endParaRPr sz="200">
              <a:latin typeface="Arial MT"/>
              <a:cs typeface="Arial MT"/>
            </a:endParaRPr>
          </a:p>
          <a:p>
            <a:pPr marL="42545" indent="-30480">
              <a:lnSpc>
                <a:spcPct val="100000"/>
              </a:lnSpc>
              <a:spcBef>
                <a:spcPts val="115"/>
              </a:spcBef>
              <a:buClr>
                <a:srgbClr val="EFAB00"/>
              </a:buClr>
              <a:buSzPct val="75000"/>
              <a:buChar char="•"/>
              <a:tabLst>
                <a:tab pos="43180" algn="l"/>
              </a:tabLst>
            </a:pPr>
            <a:r>
              <a:rPr sz="200" spc="-5" dirty="0">
                <a:latin typeface="Arial MT"/>
                <a:cs typeface="Arial MT"/>
              </a:rPr>
              <a:t>Enablement</a:t>
            </a:r>
            <a:endParaRPr sz="200">
              <a:latin typeface="Arial MT"/>
              <a:cs typeface="Arial MT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6110689" y="5878460"/>
            <a:ext cx="533400" cy="161290"/>
            <a:chOff x="6110689" y="5878460"/>
            <a:chExt cx="533400" cy="161290"/>
          </a:xfrm>
        </p:grpSpPr>
        <p:pic>
          <p:nvPicPr>
            <p:cNvPr id="126" name="object 1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82992" y="5878460"/>
              <a:ext cx="160984" cy="160909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10689" y="5878460"/>
              <a:ext cx="160984" cy="160909"/>
            </a:xfrm>
            <a:prstGeom prst="rect">
              <a:avLst/>
            </a:prstGeom>
          </p:spPr>
        </p:pic>
      </p:grpSp>
      <p:sp>
        <p:nvSpPr>
          <p:cNvPr id="128" name="object 128"/>
          <p:cNvSpPr txBox="1"/>
          <p:nvPr/>
        </p:nvSpPr>
        <p:spPr>
          <a:xfrm>
            <a:off x="6156675" y="6063524"/>
            <a:ext cx="130175" cy="90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0" spc="15" dirty="0">
                <a:latin typeface="Arial MT"/>
                <a:cs typeface="Arial MT"/>
              </a:rPr>
              <a:t>m</a:t>
            </a:r>
            <a:r>
              <a:rPr sz="400" spc="10" dirty="0">
                <a:latin typeface="Arial MT"/>
                <a:cs typeface="Arial MT"/>
              </a:rPr>
              <a:t>ap</a:t>
            </a:r>
            <a:endParaRPr sz="400">
              <a:latin typeface="Arial MT"/>
              <a:cs typeface="Arial MT"/>
            </a:endParaRPr>
          </a:p>
        </p:txBody>
      </p:sp>
      <p:graphicFrame>
        <p:nvGraphicFramePr>
          <p:cNvPr id="129" name="object 129"/>
          <p:cNvGraphicFramePr>
            <a:graphicFrameLocks noGrp="1"/>
          </p:cNvGraphicFramePr>
          <p:nvPr/>
        </p:nvGraphicFramePr>
        <p:xfrm>
          <a:off x="1651507" y="1629410"/>
          <a:ext cx="8890635" cy="4555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79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87196">
                <a:tc gridSpan="4">
                  <a:txBody>
                    <a:bodyPr/>
                    <a:lstStyle/>
                    <a:p>
                      <a:pPr marR="534035" algn="r">
                        <a:lnSpc>
                          <a:spcPts val="1320"/>
                        </a:lnSpc>
                        <a:spcBef>
                          <a:spcPts val="869"/>
                        </a:spcBef>
                      </a:pPr>
                      <a:r>
                        <a:rPr sz="1200" b="1" spc="-5" dirty="0">
                          <a:solidFill>
                            <a:srgbClr val="EFAB00"/>
                          </a:solidFill>
                          <a:latin typeface="Arial"/>
                          <a:cs typeface="Arial"/>
                        </a:rPr>
                        <a:t>GOLDEN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2870835" marR="21590" algn="ctr">
                        <a:lnSpc>
                          <a:spcPts val="2280"/>
                        </a:lnSpc>
                        <a:tabLst>
                          <a:tab pos="7189470" algn="l"/>
                        </a:tabLst>
                      </a:pPr>
                      <a:r>
                        <a:rPr sz="2000" b="1" dirty="0">
                          <a:solidFill>
                            <a:srgbClr val="EFAB00"/>
                          </a:solidFill>
                          <a:latin typeface="Arial"/>
                          <a:cs typeface="Arial"/>
                        </a:rPr>
                        <a:t>Golden</a:t>
                      </a:r>
                      <a:r>
                        <a:rPr sz="2000" b="1" spc="-15" dirty="0">
                          <a:solidFill>
                            <a:srgbClr val="EFAB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EFAB00"/>
                          </a:solidFill>
                          <a:latin typeface="Arial"/>
                          <a:cs typeface="Arial"/>
                        </a:rPr>
                        <a:t>Standard	</a:t>
                      </a:r>
                      <a:r>
                        <a:rPr sz="1800" b="1" baseline="16203" dirty="0">
                          <a:latin typeface="Arial"/>
                          <a:cs typeface="Arial"/>
                        </a:rPr>
                        <a:t>Standard</a:t>
                      </a:r>
                      <a:endParaRPr sz="1800" baseline="16203" dirty="0">
                        <a:latin typeface="Arial"/>
                        <a:cs typeface="Arial"/>
                      </a:endParaRPr>
                    </a:p>
                    <a:p>
                      <a:pPr marR="8128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Process</a:t>
                      </a:r>
                      <a:r>
                        <a:rPr sz="20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Excellence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11048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9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250">
                        <a:latin typeface="Times New Roman"/>
                        <a:cs typeface="Times New Roman"/>
                      </a:endParaRPr>
                    </a:p>
                    <a:p>
                      <a:pPr marL="1112520">
                        <a:lnSpc>
                          <a:spcPts val="3125"/>
                        </a:lnSpc>
                      </a:pPr>
                      <a:r>
                        <a:rPr sz="3200" b="1" spc="-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3200" spc="-5" dirty="0">
                          <a:latin typeface="Arial MT"/>
                          <a:cs typeface="Arial MT"/>
                        </a:rPr>
                        <a:t>D</a:t>
                      </a:r>
                      <a:endParaRPr sz="3200">
                        <a:latin typeface="Arial MT"/>
                        <a:cs typeface="Arial MT"/>
                      </a:endParaRPr>
                    </a:p>
                    <a:p>
                      <a:pPr marL="1100455">
                        <a:lnSpc>
                          <a:spcPts val="2165"/>
                        </a:lnSpc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map</a:t>
                      </a:r>
                      <a:endParaRPr sz="2400">
                        <a:latin typeface="Arial MT"/>
                        <a:cs typeface="Arial MT"/>
                      </a:endParaRPr>
                    </a:p>
                    <a:p>
                      <a:pPr marL="60896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Methodology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432434" marR="154940" indent="-172720">
                        <a:lnSpc>
                          <a:spcPct val="100000"/>
                        </a:lnSpc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433070" algn="l"/>
                        </a:tabLst>
                      </a:pPr>
                      <a:r>
                        <a:rPr sz="1150" spc="-5" dirty="0">
                          <a:latin typeface="Arial MT"/>
                          <a:cs typeface="Arial MT"/>
                        </a:rPr>
                        <a:t>Process,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Roles and 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People,</a:t>
                      </a:r>
                      <a:r>
                        <a:rPr sz="115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IT</a:t>
                      </a:r>
                      <a:r>
                        <a:rPr sz="115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Systems,</a:t>
                      </a:r>
                      <a:r>
                        <a:rPr sz="115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Data</a:t>
                      </a:r>
                      <a:endParaRPr sz="1150">
                        <a:latin typeface="Arial MT"/>
                        <a:cs typeface="Arial MT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138430" algn="ctr">
                        <a:lnSpc>
                          <a:spcPts val="1639"/>
                        </a:lnSpc>
                        <a:spcBef>
                          <a:spcPts val="10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Standards</a:t>
                      </a:r>
                      <a:endParaRPr sz="1400" dirty="0">
                        <a:latin typeface="Arial"/>
                        <a:cs typeface="Arial"/>
                      </a:endParaRPr>
                    </a:p>
                    <a:p>
                      <a:pPr marL="140335" algn="ctr">
                        <a:lnSpc>
                          <a:spcPts val="1639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Guidelines</a:t>
                      </a:r>
                      <a:endParaRPr sz="14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334645" indent="-172720">
                        <a:lnSpc>
                          <a:spcPct val="100000"/>
                        </a:lnSpc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35280" algn="l"/>
                        </a:tabLst>
                      </a:pPr>
                      <a:r>
                        <a:rPr sz="1150" spc="-5" dirty="0">
                          <a:latin typeface="Arial MT"/>
                          <a:cs typeface="Arial MT"/>
                        </a:rPr>
                        <a:t>Design</a:t>
                      </a:r>
                      <a:r>
                        <a:rPr sz="115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Standards</a:t>
                      </a:r>
                      <a:endParaRPr sz="1150" dirty="0">
                        <a:latin typeface="Arial MT"/>
                        <a:cs typeface="Arial MT"/>
                      </a:endParaRPr>
                    </a:p>
                    <a:p>
                      <a:pPr marL="334645" indent="-172720">
                        <a:lnSpc>
                          <a:spcPct val="100000"/>
                        </a:lnSpc>
                        <a:spcBef>
                          <a:spcPts val="69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35280" algn="l"/>
                        </a:tabLst>
                      </a:pPr>
                      <a:r>
                        <a:rPr sz="1150" spc="-10" dirty="0">
                          <a:latin typeface="Arial MT"/>
                          <a:cs typeface="Arial MT"/>
                        </a:rPr>
                        <a:t>Modeling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Guidelines</a:t>
                      </a:r>
                      <a:endParaRPr sz="1150" dirty="0">
                        <a:latin typeface="Arial MT"/>
                        <a:cs typeface="Arial MT"/>
                      </a:endParaRPr>
                    </a:p>
                    <a:p>
                      <a:pPr marL="334645" indent="-172720">
                        <a:lnSpc>
                          <a:spcPct val="100000"/>
                        </a:lnSpc>
                        <a:spcBef>
                          <a:spcPts val="68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35280" algn="l"/>
                        </a:tabLst>
                      </a:pPr>
                      <a:r>
                        <a:rPr sz="1150" spc="-5" dirty="0">
                          <a:latin typeface="Arial MT"/>
                          <a:cs typeface="Arial MT"/>
                        </a:rPr>
                        <a:t>Compliance</a:t>
                      </a:r>
                      <a:r>
                        <a:rPr sz="115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Guardrails</a:t>
                      </a:r>
                      <a:endParaRPr sz="1150" dirty="0">
                        <a:latin typeface="Arial MT"/>
                        <a:cs typeface="Arial MT"/>
                      </a:endParaRPr>
                    </a:p>
                    <a:p>
                      <a:pPr marL="334645" indent="-172720">
                        <a:lnSpc>
                          <a:spcPct val="100000"/>
                        </a:lnSpc>
                        <a:spcBef>
                          <a:spcPts val="69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35280" algn="l"/>
                        </a:tabLst>
                      </a:pPr>
                      <a:r>
                        <a:rPr sz="1150" spc="-5" dirty="0">
                          <a:latin typeface="Arial MT"/>
                          <a:cs typeface="Arial MT"/>
                        </a:rPr>
                        <a:t>Enablement</a:t>
                      </a:r>
                      <a:endParaRPr sz="1150" dirty="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R="5715" algn="r">
                        <a:lnSpc>
                          <a:spcPts val="330"/>
                        </a:lnSpc>
                      </a:pPr>
                      <a:r>
                        <a:rPr sz="550" b="1" spc="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550" spc="5" dirty="0">
                          <a:latin typeface="Arial MT"/>
                          <a:cs typeface="Arial MT"/>
                        </a:rPr>
                        <a:t>D</a:t>
                      </a:r>
                      <a:endParaRPr sz="5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354330" marR="616585" indent="198120">
                        <a:lnSpc>
                          <a:spcPts val="1600"/>
                        </a:lnSpc>
                        <a:spcBef>
                          <a:spcPts val="1135"/>
                        </a:spcBef>
                        <a:tabLst>
                          <a:tab pos="2538730" algn="l"/>
                          <a:tab pos="2604135" algn="l"/>
                        </a:tabLst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Process		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Continuous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 Perf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rma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ce	Im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</a:t>
                      </a:r>
                      <a:endParaRPr sz="1400" dirty="0">
                        <a:latin typeface="Arial"/>
                        <a:cs typeface="Arial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84785" marR="21590" indent="-173355">
                        <a:lnSpc>
                          <a:spcPct val="100000"/>
                        </a:lnSpc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185420" algn="l"/>
                          <a:tab pos="2190750" algn="l"/>
                        </a:tabLst>
                      </a:pPr>
                      <a:r>
                        <a:rPr sz="115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150" spc="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Maturity	</a:t>
                      </a:r>
                      <a:r>
                        <a:rPr sz="1150" dirty="0">
                          <a:solidFill>
                            <a:srgbClr val="EFAB00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sz="1150" spc="495" dirty="0">
                          <a:solidFill>
                            <a:srgbClr val="EFAB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User</a:t>
                      </a:r>
                      <a:r>
                        <a:rPr sz="115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Feedback</a:t>
                      </a:r>
                      <a:endParaRPr sz="1150" dirty="0">
                        <a:latin typeface="Arial MT"/>
                        <a:cs typeface="Arial MT"/>
                      </a:endParaRPr>
                    </a:p>
                    <a:p>
                      <a:pPr marL="184785" marR="21590" indent="-173355">
                        <a:lnSpc>
                          <a:spcPct val="100000"/>
                        </a:lnSpc>
                        <a:spcBef>
                          <a:spcPts val="700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185420" algn="l"/>
                          <a:tab pos="2190750" algn="l"/>
                        </a:tabLst>
                      </a:pPr>
                      <a:r>
                        <a:rPr sz="1150" dirty="0">
                          <a:latin typeface="Arial MT"/>
                          <a:cs typeface="Arial MT"/>
                        </a:rPr>
                        <a:t>KPI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 and</a:t>
                      </a:r>
                      <a:r>
                        <a:rPr sz="115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PPI	</a:t>
                      </a:r>
                      <a:r>
                        <a:rPr sz="1150" dirty="0">
                          <a:solidFill>
                            <a:srgbClr val="EFAB00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sz="1150" spc="225" dirty="0">
                          <a:solidFill>
                            <a:srgbClr val="EFAB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Improvement</a:t>
                      </a:r>
                      <a:r>
                        <a:rPr sz="115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Potential</a:t>
                      </a:r>
                      <a:endParaRPr sz="1150" dirty="0">
                        <a:latin typeface="Arial MT"/>
                        <a:cs typeface="Arial MT"/>
                      </a:endParaRPr>
                    </a:p>
                    <a:p>
                      <a:pPr marL="184785" marR="21590" indent="-173355">
                        <a:lnSpc>
                          <a:spcPct val="100000"/>
                        </a:lnSpc>
                        <a:spcBef>
                          <a:spcPts val="68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185420" algn="l"/>
                          <a:tab pos="2362835" algn="l"/>
                        </a:tabLst>
                      </a:pPr>
                      <a:r>
                        <a:rPr sz="1150" spc="-5" dirty="0">
                          <a:latin typeface="Arial MT"/>
                          <a:cs typeface="Arial MT"/>
                        </a:rPr>
                        <a:t>Business</a:t>
                      </a:r>
                      <a:r>
                        <a:rPr sz="115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Capabilities	</a:t>
                      </a:r>
                      <a:r>
                        <a:rPr sz="1725" spc="-7" baseline="33816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725" spc="-67" baseline="33816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725" baseline="33816" dirty="0">
                          <a:latin typeface="Arial MT"/>
                          <a:cs typeface="Arial MT"/>
                        </a:rPr>
                        <a:t>Recommendations</a:t>
                      </a:r>
                    </a:p>
                    <a:p>
                      <a:pPr marL="185420" marR="500380" indent="-185420">
                        <a:lnSpc>
                          <a:spcPct val="100000"/>
                        </a:lnSpc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185420" algn="l"/>
                          <a:tab pos="2190750" algn="l"/>
                        </a:tabLst>
                      </a:pPr>
                      <a:r>
                        <a:rPr sz="1725" spc="-7" baseline="-33816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725" spc="7" baseline="-33816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725" spc="-7" baseline="-33816" dirty="0">
                          <a:latin typeface="Arial MT"/>
                          <a:cs typeface="Arial MT"/>
                        </a:rPr>
                        <a:t>Mining	</a:t>
                      </a:r>
                      <a:r>
                        <a:rPr sz="1150" dirty="0">
                          <a:solidFill>
                            <a:srgbClr val="EFAB00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sz="1150" spc="225" dirty="0">
                          <a:solidFill>
                            <a:srgbClr val="EFAB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1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Performance </a:t>
                      </a:r>
                      <a:r>
                        <a:rPr sz="1150" spc="-30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Assessment</a:t>
                      </a:r>
                    </a:p>
                    <a:p>
                      <a:pPr marL="2362835" marR="21590" lvl="1" indent="-172720">
                        <a:lnSpc>
                          <a:spcPct val="100000"/>
                        </a:lnSpc>
                        <a:spcBef>
                          <a:spcPts val="69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2363470" algn="l"/>
                        </a:tabLst>
                      </a:pPr>
                      <a:r>
                        <a:rPr sz="1150" spc="-5" dirty="0">
                          <a:latin typeface="Arial MT"/>
                          <a:cs typeface="Arial MT"/>
                        </a:rPr>
                        <a:t>Annual</a:t>
                      </a:r>
                      <a:r>
                        <a:rPr sz="115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15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10" dirty="0">
                          <a:latin typeface="Arial MT"/>
                          <a:cs typeface="Arial MT"/>
                        </a:rPr>
                        <a:t>Reviews</a:t>
                      </a:r>
                      <a:endParaRPr sz="1150" dirty="0">
                        <a:latin typeface="Arial MT"/>
                        <a:cs typeface="Arial MT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 dirty="0">
                        <a:latin typeface="Times New Roman"/>
                        <a:cs typeface="Times New Roman"/>
                      </a:endParaRPr>
                    </a:p>
                    <a:p>
                      <a:pPr marL="563880">
                        <a:lnSpc>
                          <a:spcPts val="330"/>
                        </a:lnSpc>
                        <a:tabLst>
                          <a:tab pos="4271010" algn="l"/>
                        </a:tabLst>
                      </a:pPr>
                      <a:r>
                        <a:rPr sz="550" u="dash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	</a:t>
                      </a:r>
                      <a:endParaRPr sz="550" dirty="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0" name="object 130"/>
          <p:cNvGrpSpPr/>
          <p:nvPr/>
        </p:nvGrpSpPr>
        <p:grpSpPr>
          <a:xfrm>
            <a:off x="5426437" y="5518644"/>
            <a:ext cx="1348105" cy="1196340"/>
            <a:chOff x="5426437" y="5518644"/>
            <a:chExt cx="1348105" cy="1196340"/>
          </a:xfrm>
        </p:grpSpPr>
        <p:pic>
          <p:nvPicPr>
            <p:cNvPr id="131" name="object 1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10310" y="5529892"/>
              <a:ext cx="1176063" cy="1175322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55462" y="6143261"/>
              <a:ext cx="527570" cy="509489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13638" y="6146630"/>
              <a:ext cx="527793" cy="509489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03604" y="5738677"/>
              <a:ext cx="496373" cy="507325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35596" y="5518644"/>
              <a:ext cx="467209" cy="51618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97204" y="5913029"/>
              <a:ext cx="402471" cy="556397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26437" y="5704177"/>
              <a:ext cx="411382" cy="1010566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58853" y="5695149"/>
              <a:ext cx="415326" cy="1016760"/>
            </a:xfrm>
            <a:prstGeom prst="rect">
              <a:avLst/>
            </a:prstGeom>
          </p:spPr>
        </p:pic>
      </p:grpSp>
      <p:pic>
        <p:nvPicPr>
          <p:cNvPr id="139" name="object 13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582931" y="5439379"/>
            <a:ext cx="1039754" cy="299320"/>
          </a:xfrm>
          <a:prstGeom prst="rect">
            <a:avLst/>
          </a:prstGeom>
        </p:spPr>
      </p:pic>
      <p:sp>
        <p:nvSpPr>
          <p:cNvPr id="140" name="object 140"/>
          <p:cNvSpPr txBox="1"/>
          <p:nvPr/>
        </p:nvSpPr>
        <p:spPr>
          <a:xfrm>
            <a:off x="491439" y="240538"/>
            <a:ext cx="1878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41" name="object 141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05359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BPM at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 Process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excellence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through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the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golden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standard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for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business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processes</a:t>
            </a:r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1" grpId="0"/>
      <p:bldP spid="122" grpId="0"/>
      <p:bldP spid="123" grpId="0"/>
      <p:bldP spid="124" grpId="0"/>
      <p:bldP spid="128" grpId="0"/>
      <p:bldP spid="140" grpId="0"/>
      <p:bldP spid="14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153" y="5174360"/>
            <a:ext cx="54019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749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Improving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end-to-end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integration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via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4D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map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helps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holistic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manner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utilize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tool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best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possible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way.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7626" y="1611630"/>
            <a:ext cx="80175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AB3B9B"/>
                </a:solidFill>
                <a:latin typeface="Arial"/>
                <a:cs typeface="Arial"/>
              </a:rPr>
              <a:t>Apply</a:t>
            </a:r>
            <a:r>
              <a:rPr sz="3200" b="1" spc="-30" dirty="0">
                <a:solidFill>
                  <a:srgbClr val="AB3B9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AB3B9B"/>
                </a:solidFill>
                <a:latin typeface="Arial"/>
                <a:cs typeface="Arial"/>
              </a:rPr>
              <a:t>4</a:t>
            </a:r>
            <a:r>
              <a:rPr sz="3200" b="1" spc="-25" dirty="0">
                <a:solidFill>
                  <a:srgbClr val="AB3B9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AB3B9B"/>
                </a:solidFill>
                <a:latin typeface="Arial"/>
                <a:cs typeface="Arial"/>
              </a:rPr>
              <a:t>“</a:t>
            </a:r>
            <a:r>
              <a:rPr sz="3200" dirty="0">
                <a:solidFill>
                  <a:srgbClr val="AB3B9B"/>
                </a:solidFill>
                <a:latin typeface="Arial MT"/>
                <a:cs typeface="Arial MT"/>
              </a:rPr>
              <a:t>DIMENSIONS</a:t>
            </a:r>
            <a:r>
              <a:rPr sz="3200" b="1" dirty="0">
                <a:solidFill>
                  <a:srgbClr val="AB3B9B"/>
                </a:solidFill>
                <a:latin typeface="Arial"/>
                <a:cs typeface="Arial"/>
              </a:rPr>
              <a:t>”…</a:t>
            </a:r>
            <a:r>
              <a:rPr sz="3200" b="1" spc="-35" dirty="0">
                <a:solidFill>
                  <a:srgbClr val="AB3B9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AB3B9B"/>
                </a:solidFill>
                <a:latin typeface="Arial"/>
                <a:cs typeface="Arial"/>
              </a:rPr>
              <a:t>in</a:t>
            </a:r>
            <a:r>
              <a:rPr sz="3200" b="1" spc="-5" dirty="0">
                <a:solidFill>
                  <a:srgbClr val="AB3B9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AB3B9B"/>
                </a:solidFill>
                <a:latin typeface="Arial"/>
                <a:cs typeface="Arial"/>
              </a:rPr>
              <a:t>“</a:t>
            </a:r>
            <a:r>
              <a:rPr sz="3200" dirty="0">
                <a:solidFill>
                  <a:srgbClr val="AB3B9B"/>
                </a:solidFill>
                <a:latin typeface="Arial MT"/>
                <a:cs typeface="Arial MT"/>
              </a:rPr>
              <a:t>ONE</a:t>
            </a:r>
            <a:r>
              <a:rPr sz="3200" spc="-30" dirty="0">
                <a:solidFill>
                  <a:srgbClr val="AB3B9B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AB3B9B"/>
                </a:solidFill>
                <a:latin typeface="Arial MT"/>
                <a:cs typeface="Arial MT"/>
              </a:rPr>
              <a:t>VIEW</a:t>
            </a:r>
            <a:r>
              <a:rPr sz="3200" b="1" dirty="0">
                <a:solidFill>
                  <a:srgbClr val="AB3B9B"/>
                </a:solidFill>
                <a:latin typeface="Arial"/>
                <a:cs typeface="Arial"/>
              </a:rPr>
              <a:t>”</a:t>
            </a:r>
            <a:endParaRPr sz="3200" dirty="0">
              <a:solidFill>
                <a:srgbClr val="AB3B9B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9302" y="2441701"/>
            <a:ext cx="5588000" cy="2614930"/>
            <a:chOff x="6099302" y="2441701"/>
            <a:chExt cx="5588000" cy="26149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3818" y="3536345"/>
              <a:ext cx="908185" cy="6891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3399" y="2691688"/>
              <a:ext cx="423739" cy="5434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61931" y="2691688"/>
              <a:ext cx="423739" cy="5434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5828" y="3569275"/>
              <a:ext cx="534280" cy="6079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8058" y="4311729"/>
              <a:ext cx="467558" cy="4595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4930" y="3741758"/>
              <a:ext cx="258402" cy="2584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85686" y="3741758"/>
              <a:ext cx="258402" cy="2584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112002" y="2454401"/>
              <a:ext cx="5562600" cy="2589530"/>
            </a:xfrm>
            <a:custGeom>
              <a:avLst/>
              <a:gdLst/>
              <a:ahLst/>
              <a:cxnLst/>
              <a:rect l="l" t="t" r="r" b="b"/>
              <a:pathLst>
                <a:path w="5562600" h="2589529">
                  <a:moveTo>
                    <a:pt x="1229868" y="2589276"/>
                  </a:moveTo>
                  <a:lnTo>
                    <a:pt x="5562600" y="2589276"/>
                  </a:lnTo>
                  <a:lnTo>
                    <a:pt x="5562600" y="0"/>
                  </a:lnTo>
                  <a:lnTo>
                    <a:pt x="1229868" y="0"/>
                  </a:lnTo>
                  <a:lnTo>
                    <a:pt x="1229868" y="2589276"/>
                  </a:lnTo>
                  <a:close/>
                </a:path>
                <a:path w="5562600" h="2589529">
                  <a:moveTo>
                    <a:pt x="0" y="2589276"/>
                  </a:moveTo>
                  <a:lnTo>
                    <a:pt x="1229868" y="2589276"/>
                  </a:lnTo>
                  <a:lnTo>
                    <a:pt x="1229868" y="0"/>
                  </a:lnTo>
                  <a:lnTo>
                    <a:pt x="0" y="0"/>
                  </a:lnTo>
                  <a:lnTo>
                    <a:pt x="0" y="2589276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112002" y="2454401"/>
            <a:ext cx="1229995" cy="258953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Times New Roman"/>
              <a:cs typeface="Times New Roman"/>
            </a:endParaRPr>
          </a:p>
          <a:p>
            <a:pPr marL="356235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Roles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03743" y="3888104"/>
            <a:ext cx="9607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Processes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31629" y="4288663"/>
            <a:ext cx="11087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Systems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&amp;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App</a:t>
            </a:r>
            <a:r>
              <a:rPr sz="1600" dirty="0">
                <a:latin typeface="Arial MT"/>
                <a:cs typeface="Arial MT"/>
              </a:rPr>
              <a:t>l</a:t>
            </a:r>
            <a:r>
              <a:rPr sz="1600" spc="-5" dirty="0">
                <a:latin typeface="Arial MT"/>
                <a:cs typeface="Arial MT"/>
              </a:rPr>
              <a:t>ications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57716" y="2706750"/>
            <a:ext cx="4406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 MT"/>
                <a:cs typeface="Arial MT"/>
              </a:rPr>
              <a:t>Data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35314" y="3392170"/>
            <a:ext cx="172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 MT"/>
                <a:cs typeface="Arial MT"/>
              </a:rPr>
              <a:t>in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45293" y="3392170"/>
            <a:ext cx="295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out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122157" y="3263646"/>
            <a:ext cx="2578735" cy="621030"/>
            <a:chOff x="8122157" y="3263646"/>
            <a:chExt cx="2578735" cy="621030"/>
          </a:xfrm>
        </p:grpSpPr>
        <p:sp>
          <p:nvSpPr>
            <p:cNvPr id="20" name="object 20"/>
            <p:cNvSpPr/>
            <p:nvPr/>
          </p:nvSpPr>
          <p:spPr>
            <a:xfrm>
              <a:off x="8122157" y="3871722"/>
              <a:ext cx="952500" cy="0"/>
            </a:xfrm>
            <a:custGeom>
              <a:avLst/>
              <a:gdLst/>
              <a:ahLst/>
              <a:cxnLst/>
              <a:rect l="l" t="t" r="r" b="b"/>
              <a:pathLst>
                <a:path w="952500">
                  <a:moveTo>
                    <a:pt x="0" y="0"/>
                  </a:moveTo>
                  <a:lnTo>
                    <a:pt x="95237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59444" y="3263645"/>
              <a:ext cx="1217295" cy="320040"/>
            </a:xfrm>
            <a:custGeom>
              <a:avLst/>
              <a:gdLst/>
              <a:ahLst/>
              <a:cxnLst/>
              <a:rect l="l" t="t" r="r" b="b"/>
              <a:pathLst>
                <a:path w="1217295" h="320039">
                  <a:moveTo>
                    <a:pt x="319659" y="311162"/>
                  </a:moveTo>
                  <a:lnTo>
                    <a:pt x="307416" y="276110"/>
                  </a:lnTo>
                  <a:lnTo>
                    <a:pt x="291592" y="230759"/>
                  </a:lnTo>
                  <a:lnTo>
                    <a:pt x="273875" y="248983"/>
                  </a:lnTo>
                  <a:lnTo>
                    <a:pt x="17780" y="0"/>
                  </a:lnTo>
                  <a:lnTo>
                    <a:pt x="0" y="18288"/>
                  </a:lnTo>
                  <a:lnTo>
                    <a:pt x="256146" y="267220"/>
                  </a:lnTo>
                  <a:lnTo>
                    <a:pt x="238506" y="285369"/>
                  </a:lnTo>
                  <a:lnTo>
                    <a:pt x="319659" y="311162"/>
                  </a:lnTo>
                  <a:close/>
                </a:path>
                <a:path w="1217295" h="320039">
                  <a:moveTo>
                    <a:pt x="1216914" y="9144"/>
                  </a:moveTo>
                  <a:lnTo>
                    <a:pt x="1136523" y="37211"/>
                  </a:lnTo>
                  <a:lnTo>
                    <a:pt x="1154734" y="54927"/>
                  </a:lnTo>
                  <a:lnTo>
                    <a:pt x="914146" y="302399"/>
                  </a:lnTo>
                  <a:lnTo>
                    <a:pt x="932434" y="320040"/>
                  </a:lnTo>
                  <a:lnTo>
                    <a:pt x="1172972" y="72644"/>
                  </a:lnTo>
                  <a:lnTo>
                    <a:pt x="1191133" y="90297"/>
                  </a:lnTo>
                  <a:lnTo>
                    <a:pt x="1205242" y="45847"/>
                  </a:lnTo>
                  <a:lnTo>
                    <a:pt x="1216914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48265" y="3871722"/>
              <a:ext cx="952500" cy="0"/>
            </a:xfrm>
            <a:custGeom>
              <a:avLst/>
              <a:gdLst/>
              <a:ahLst/>
              <a:cxnLst/>
              <a:rect l="l" t="t" r="r" b="b"/>
              <a:pathLst>
                <a:path w="952500">
                  <a:moveTo>
                    <a:pt x="0" y="0"/>
                  </a:moveTo>
                  <a:lnTo>
                    <a:pt x="95237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791716" y="2937129"/>
            <a:ext cx="1012825" cy="546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92C839"/>
                </a:solidFill>
                <a:latin typeface="Arial"/>
                <a:cs typeface="Arial"/>
              </a:rPr>
              <a:t>Role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400" spc="-5" dirty="0">
                <a:latin typeface="Arial MT"/>
                <a:cs typeface="Arial MT"/>
              </a:rPr>
              <a:t>who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doing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43605" y="2632963"/>
            <a:ext cx="1025525" cy="546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spc="-5" dirty="0">
                <a:latin typeface="Arial MT"/>
                <a:cs typeface="Arial MT"/>
              </a:rPr>
              <a:t>what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done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70559" y="4304233"/>
            <a:ext cx="1849755" cy="546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8FD2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400" spc="-5" dirty="0">
                <a:latin typeface="Arial MT"/>
                <a:cs typeface="Arial MT"/>
              </a:rPr>
              <a:t>what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comes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in/out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89236" y="3158866"/>
            <a:ext cx="2567940" cy="1900427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176324" y="3627246"/>
            <a:ext cx="1222375" cy="546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IT</a:t>
            </a:r>
            <a:r>
              <a:rPr sz="2000" b="1" spc="-9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  <a:p>
            <a:pPr marL="93345">
              <a:lnSpc>
                <a:spcPct val="100000"/>
              </a:lnSpc>
              <a:spcBef>
                <a:spcPts val="15"/>
              </a:spcBef>
            </a:pPr>
            <a:r>
              <a:rPr sz="1400" spc="-5" dirty="0">
                <a:latin typeface="Arial MT"/>
                <a:cs typeface="Arial MT"/>
              </a:rPr>
              <a:t>what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1786" y="3526790"/>
            <a:ext cx="9023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5" dirty="0">
                <a:latin typeface="Arial"/>
                <a:cs typeface="Arial"/>
              </a:rPr>
              <a:t>4</a:t>
            </a:r>
            <a:r>
              <a:rPr sz="5400" dirty="0">
                <a:latin typeface="Arial MT"/>
                <a:cs typeface="Arial MT"/>
              </a:rPr>
              <a:t>D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826223" y="4058284"/>
            <a:ext cx="10134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Arial MT"/>
                <a:cs typeface="Arial MT"/>
              </a:rPr>
              <a:t>map</a:t>
            </a:r>
            <a:endParaRPr sz="4000" dirty="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1439" y="240538"/>
            <a:ext cx="433959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BPM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at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–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4D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map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methodology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3" grpId="0" animBg="1"/>
      <p:bldP spid="14" grpId="0"/>
      <p:bldP spid="15" grpId="0"/>
      <p:bldP spid="16" grpId="0"/>
      <p:bldP spid="17" grpId="0"/>
      <p:bldP spid="18" grpId="0"/>
      <p:bldP spid="23" grpId="0"/>
      <p:bldP spid="24" grpId="0"/>
      <p:bldP spid="25" grpId="0"/>
      <p:bldP spid="27" grpId="0"/>
      <p:bldP spid="28" grpId="0"/>
      <p:bldP spid="29" grpId="0"/>
      <p:bldP spid="3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7000" contras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400" y="-76200"/>
            <a:ext cx="12496801" cy="708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bject 5"/>
          <p:cNvSpPr txBox="1"/>
          <p:nvPr/>
        </p:nvSpPr>
        <p:spPr>
          <a:xfrm>
            <a:off x="152400" y="4953000"/>
            <a:ext cx="11887200" cy="155555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lvl="0">
              <a:spcBef>
                <a:spcPts val="310"/>
              </a:spcBef>
            </a:pPr>
            <a:r>
              <a:rPr lang="en-US" sz="3600" b="1" kern="0" dirty="0">
                <a:solidFill>
                  <a:prstClr val="white"/>
                </a:solidFill>
                <a:ea typeface="Verdana" panose="020B0604030504040204" pitchFamily="34" charset="0"/>
                <a:cs typeface="Arial MT"/>
              </a:rPr>
              <a:t>UNIT:2- BPM Fundamentals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sz="6000" b="1" dirty="0" smtClean="0">
                <a:solidFill>
                  <a:srgbClr val="EFAB00"/>
                </a:solidFill>
                <a:latin typeface="Arial"/>
                <a:cs typeface="Arial"/>
              </a:rPr>
              <a:t>2.</a:t>
            </a:r>
            <a:r>
              <a:rPr sz="6000" b="1" dirty="0" smtClean="0">
                <a:solidFill>
                  <a:srgbClr val="EFAB00"/>
                </a:solidFill>
                <a:latin typeface="Arial"/>
                <a:cs typeface="Arial"/>
              </a:rPr>
              <a:t>4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:</a:t>
            </a:r>
            <a:r>
              <a:rPr sz="6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6000" b="1" spc="-1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Analysis</a:t>
            </a:r>
            <a:endParaRPr sz="60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31870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Recap: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discovery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374" y="1525395"/>
            <a:ext cx="5507990" cy="330644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previous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learned</a:t>
            </a: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elements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192405" marR="233679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most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important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governance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topics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consider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during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370840" lvl="1" indent="-179070">
              <a:lnSpc>
                <a:spcPct val="100000"/>
              </a:lnSpc>
              <a:spcBef>
                <a:spcPts val="3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conventions</a:t>
            </a:r>
            <a:endParaRPr sz="1800" dirty="0">
              <a:latin typeface="Arial MT"/>
              <a:cs typeface="Arial MT"/>
            </a:endParaRPr>
          </a:p>
          <a:p>
            <a:pPr marL="370840" lvl="1" indent="-179070">
              <a:lnSpc>
                <a:spcPct val="100000"/>
              </a:lnSpc>
              <a:spcBef>
                <a:spcPts val="3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Including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 defined</a:t>
            </a:r>
            <a:r>
              <a:rPr sz="1800" dirty="0">
                <a:latin typeface="Arial MT"/>
                <a:cs typeface="Arial MT"/>
              </a:rPr>
              <a:t> set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BPMN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2.0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objects</a:t>
            </a:r>
            <a:endParaRPr sz="1800" dirty="0">
              <a:latin typeface="Arial MT"/>
              <a:cs typeface="Arial MT"/>
            </a:endParaRPr>
          </a:p>
          <a:p>
            <a:pPr marL="370840" lvl="1" indent="-179070">
              <a:lnSpc>
                <a:spcPct val="100000"/>
              </a:lnSpc>
              <a:spcBef>
                <a:spcPts val="3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Journey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modeling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Signavio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products</a:t>
            </a:r>
            <a:r>
              <a:rPr sz="1800" dirty="0">
                <a:latin typeface="Arial MT"/>
                <a:cs typeface="Arial MT"/>
              </a:rPr>
              <a:t> to </a:t>
            </a:r>
            <a:r>
              <a:rPr sz="1800" spc="-5" dirty="0">
                <a:latin typeface="Arial MT"/>
                <a:cs typeface="Arial MT"/>
              </a:rPr>
              <a:t>support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192405" marR="52641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Some </a:t>
            </a:r>
            <a:r>
              <a:rPr sz="1800" dirty="0">
                <a:latin typeface="Arial MT"/>
                <a:cs typeface="Arial MT"/>
              </a:rPr>
              <a:t>of 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critical success factors 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1076" y="2155188"/>
            <a:ext cx="1651290" cy="2406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394970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phase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explanation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593" y="1523969"/>
            <a:ext cx="4968240" cy="291782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analysis</a:t>
            </a:r>
            <a:endParaRPr sz="2000">
              <a:latin typeface="Arial MT"/>
              <a:cs typeface="Arial MT"/>
            </a:endParaRPr>
          </a:p>
          <a:p>
            <a:pPr marL="192405" marR="73660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Identify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inefficiencies,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redundancies,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other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issues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impacting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efficiency</a:t>
            </a:r>
            <a:endParaRPr sz="18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Apply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qualitative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quantitative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techniques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analyze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Output:</a:t>
            </a:r>
            <a:endParaRPr sz="1800">
              <a:latin typeface="Arial MT"/>
              <a:cs typeface="Arial MT"/>
            </a:endParaRPr>
          </a:p>
          <a:p>
            <a:pPr marL="370840" marR="512445" lvl="1" indent="-178435">
              <a:lnSpc>
                <a:spcPct val="100000"/>
              </a:lnSpc>
              <a:spcBef>
                <a:spcPts val="3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as-is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reflecting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actual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business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marL="370840" lvl="1" indent="-179070">
              <a:lnSpc>
                <a:spcPct val="100000"/>
              </a:lnSpc>
              <a:spcBef>
                <a:spcPts val="3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weaknesses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identified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31202" y="2675382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72118" y="2081529"/>
            <a:ext cx="1416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architecture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47580" y="2663697"/>
            <a:ext cx="9410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As-is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20298" y="4726381"/>
            <a:ext cx="1157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Insights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</a:t>
            </a:r>
            <a:r>
              <a:rPr sz="1200" spc="-5" dirty="0">
                <a:latin typeface="Arial MT"/>
                <a:cs typeface="Arial MT"/>
              </a:rPr>
              <a:t>eaknesse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impact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0326" y="6007709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To-be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0428" y="4726381"/>
            <a:ext cx="781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E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dirty="0">
                <a:latin typeface="Arial MT"/>
                <a:cs typeface="Arial MT"/>
              </a:rPr>
              <a:t>ecutable 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dirty="0">
                <a:latin typeface="Arial MT"/>
                <a:cs typeface="Arial MT"/>
              </a:rPr>
              <a:t> 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1376" y="2664714"/>
            <a:ext cx="1234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Conformance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performance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insights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13114" y="2007870"/>
            <a:ext cx="76200" cy="354965"/>
          </a:xfrm>
          <a:custGeom>
            <a:avLst/>
            <a:gdLst/>
            <a:ahLst/>
            <a:cxnLst/>
            <a:rect l="l" t="t" r="r" b="b"/>
            <a:pathLst>
              <a:path w="76200" h="354964">
                <a:moveTo>
                  <a:pt x="25400" y="278256"/>
                </a:moveTo>
                <a:lnTo>
                  <a:pt x="0" y="278256"/>
                </a:lnTo>
                <a:lnTo>
                  <a:pt x="38100" y="354456"/>
                </a:lnTo>
                <a:lnTo>
                  <a:pt x="69850" y="290956"/>
                </a:lnTo>
                <a:lnTo>
                  <a:pt x="25400" y="290956"/>
                </a:lnTo>
                <a:lnTo>
                  <a:pt x="25400" y="278256"/>
                </a:lnTo>
                <a:close/>
              </a:path>
              <a:path w="76200" h="354964">
                <a:moveTo>
                  <a:pt x="50800" y="0"/>
                </a:moveTo>
                <a:lnTo>
                  <a:pt x="25400" y="0"/>
                </a:lnTo>
                <a:lnTo>
                  <a:pt x="25400" y="290956"/>
                </a:lnTo>
                <a:lnTo>
                  <a:pt x="50800" y="290956"/>
                </a:lnTo>
                <a:lnTo>
                  <a:pt x="50800" y="0"/>
                </a:lnTo>
                <a:close/>
              </a:path>
              <a:path w="76200" h="354964">
                <a:moveTo>
                  <a:pt x="76200" y="278256"/>
                </a:moveTo>
                <a:lnTo>
                  <a:pt x="50800" y="278256"/>
                </a:lnTo>
                <a:lnTo>
                  <a:pt x="50800" y="290956"/>
                </a:lnTo>
                <a:lnTo>
                  <a:pt x="69850" y="290956"/>
                </a:lnTo>
                <a:lnTo>
                  <a:pt x="76200" y="278256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606540" y="2659379"/>
            <a:ext cx="3729990" cy="3165475"/>
            <a:chOff x="6606540" y="2659379"/>
            <a:chExt cx="3729990" cy="3165475"/>
          </a:xfrm>
        </p:grpSpPr>
        <p:sp>
          <p:nvSpPr>
            <p:cNvPr id="13" name="object 13"/>
            <p:cNvSpPr/>
            <p:nvPr/>
          </p:nvSpPr>
          <p:spPr>
            <a:xfrm>
              <a:off x="10266680" y="3370579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325" y="0"/>
                  </a:moveTo>
                  <a:lnTo>
                    <a:pt x="0" y="39370"/>
                  </a:lnTo>
                  <a:lnTo>
                    <a:pt x="69596" y="80010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54796" y="2659379"/>
              <a:ext cx="83820" cy="99060"/>
            </a:xfrm>
            <a:custGeom>
              <a:avLst/>
              <a:gdLst/>
              <a:ahLst/>
              <a:cxnLst/>
              <a:rect l="l" t="t" r="r" b="b"/>
              <a:pathLst>
                <a:path w="83820" h="99060">
                  <a:moveTo>
                    <a:pt x="8382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83820" y="9906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13775" y="267246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444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40524" y="4492751"/>
              <a:ext cx="268605" cy="172720"/>
            </a:xfrm>
            <a:custGeom>
              <a:avLst/>
              <a:gdLst/>
              <a:ahLst/>
              <a:cxnLst/>
              <a:rect l="l" t="t" r="r" b="b"/>
              <a:pathLst>
                <a:path w="268604" h="172720">
                  <a:moveTo>
                    <a:pt x="26822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268224" y="172212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44664" y="4620386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59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59" h="1204595">
                  <a:moveTo>
                    <a:pt x="1000506" y="1138936"/>
                  </a:moveTo>
                  <a:lnTo>
                    <a:pt x="919988" y="1141666"/>
                  </a:lnTo>
                  <a:lnTo>
                    <a:pt x="970534" y="1204391"/>
                  </a:lnTo>
                  <a:lnTo>
                    <a:pt x="1000506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828" y="3518915"/>
              <a:ext cx="574548" cy="5090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06540" y="4020311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59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778243" y="4004564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5" dirty="0">
                <a:latin typeface="Arial"/>
                <a:cs typeface="Arial"/>
              </a:rPr>
              <a:t>O</a:t>
            </a:r>
            <a:r>
              <a:rPr sz="1050" b="1" spc="5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</a:t>
            </a:r>
            <a:r>
              <a:rPr sz="1050" b="1" spc="-5" dirty="0">
                <a:latin typeface="Arial"/>
                <a:cs typeface="Arial"/>
              </a:rPr>
              <a:t>OR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5" dirty="0">
                <a:latin typeface="Arial"/>
                <a:cs typeface="Arial"/>
              </a:rPr>
              <a:t>NG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57377" y="3956241"/>
            <a:ext cx="1743710" cy="795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30"/>
              </a:spcBef>
            </a:pP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7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Process </a:t>
            </a:r>
            <a:r>
              <a:rPr sz="1700" spc="-4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Management </a:t>
            </a:r>
            <a:r>
              <a:rPr sz="17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5568" y="2461260"/>
            <a:ext cx="464820" cy="52882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546718" y="2973451"/>
            <a:ext cx="8153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SC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VE</a:t>
            </a:r>
            <a:r>
              <a:rPr sz="1050" b="1" spc="-10" dirty="0">
                <a:latin typeface="Arial"/>
                <a:cs typeface="Arial"/>
              </a:rPr>
              <a:t>R</a:t>
            </a:r>
            <a:r>
              <a:rPr sz="1050" b="1" dirty="0">
                <a:latin typeface="Arial"/>
                <a:cs typeface="Arial"/>
              </a:rPr>
              <a:t>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184892" y="3550920"/>
            <a:ext cx="757555" cy="913130"/>
            <a:chOff x="10184892" y="3550920"/>
            <a:chExt cx="757555" cy="91313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4140" y="3550920"/>
              <a:ext cx="598931" cy="59893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184892" y="4119372"/>
              <a:ext cx="757555" cy="344805"/>
            </a:xfrm>
            <a:custGeom>
              <a:avLst/>
              <a:gdLst/>
              <a:ahLst/>
              <a:cxnLst/>
              <a:rect l="l" t="t" r="r" b="b"/>
              <a:pathLst>
                <a:path w="757554" h="344804">
                  <a:moveTo>
                    <a:pt x="757427" y="0"/>
                  </a:moveTo>
                  <a:lnTo>
                    <a:pt x="0" y="0"/>
                  </a:lnTo>
                  <a:lnTo>
                    <a:pt x="0" y="344423"/>
                  </a:lnTo>
                  <a:lnTo>
                    <a:pt x="757427" y="34442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290809" y="4103877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16133" y="4263897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540240" y="5256873"/>
            <a:ext cx="754380" cy="801370"/>
            <a:chOff x="9540240" y="5256873"/>
            <a:chExt cx="754380" cy="8013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9804" y="5256873"/>
              <a:ext cx="444769" cy="4422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540240" y="5734811"/>
              <a:ext cx="754380" cy="323215"/>
            </a:xfrm>
            <a:custGeom>
              <a:avLst/>
              <a:gdLst/>
              <a:ahLst/>
              <a:cxnLst/>
              <a:rect l="l" t="t" r="r" b="b"/>
              <a:pathLst>
                <a:path w="754379" h="323214">
                  <a:moveTo>
                    <a:pt x="75437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54379" y="323088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644253" y="5718759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55860" y="5879388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1032" y="5236522"/>
            <a:ext cx="493421" cy="45550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087869" y="5725464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9591" y="1111558"/>
            <a:ext cx="467816" cy="50647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408289" y="1638757"/>
            <a:ext cx="1092835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latin typeface="Arial"/>
                <a:cs typeface="Arial"/>
              </a:rPr>
              <a:t>IDENTIFICATION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20" grpId="0"/>
      <p:bldP spid="21" grpId="0"/>
      <p:bldP spid="23" grpId="0"/>
      <p:bldP spid="27" grpId="0"/>
      <p:bldP spid="28" grpId="0"/>
      <p:bldP spid="32" grpId="0"/>
      <p:bldP spid="33" grpId="0"/>
      <p:bldP spid="35" grpId="0"/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07619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EFAB00"/>
                </a:solidFill>
              </a:rPr>
              <a:t>Qualitative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techniques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analyze</a:t>
            </a:r>
            <a:r>
              <a:rPr spc="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51" y="3651729"/>
            <a:ext cx="3348990" cy="2635337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790"/>
              </a:spcBef>
            </a:pPr>
            <a:r>
              <a:rPr sz="1800" b="1" spc="-30" dirty="0">
                <a:solidFill>
                  <a:srgbClr val="970A82"/>
                </a:solidFill>
                <a:latin typeface="Arial MT"/>
                <a:cs typeface="Arial MT"/>
              </a:rPr>
              <a:t>Value</a:t>
            </a:r>
            <a:r>
              <a:rPr sz="1800" b="1" spc="-15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 MT"/>
                <a:cs typeface="Arial MT"/>
              </a:rPr>
              <a:t>Stream</a:t>
            </a:r>
            <a:r>
              <a:rPr sz="1800" b="1" spc="-20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sz="1800" b="1" spc="-5" dirty="0" smtClean="0">
                <a:solidFill>
                  <a:srgbClr val="970A82"/>
                </a:solidFill>
                <a:latin typeface="Arial MT"/>
                <a:cs typeface="Arial MT"/>
              </a:rPr>
              <a:t>Mapping</a:t>
            </a:r>
            <a:endParaRPr lang="en-US" sz="1800" b="1" spc="-5" dirty="0" smtClean="0">
              <a:solidFill>
                <a:srgbClr val="970A82"/>
              </a:solidFill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790"/>
              </a:spcBef>
            </a:pPr>
            <a:endParaRPr sz="1800" dirty="0">
              <a:latin typeface="Arial MT"/>
              <a:cs typeface="Arial MT"/>
            </a:endParaRPr>
          </a:p>
          <a:p>
            <a:pPr marL="192405" marR="18669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Lean manufacturing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technique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visualize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analyze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flow of </a:t>
            </a:r>
            <a:r>
              <a:rPr sz="1600" dirty="0">
                <a:latin typeface="Arial MT"/>
                <a:cs typeface="Arial MT"/>
              </a:rPr>
              <a:t> materials, </a:t>
            </a:r>
            <a:r>
              <a:rPr sz="1600" spc="-5" dirty="0">
                <a:latin typeface="Arial MT"/>
                <a:cs typeface="Arial MT"/>
              </a:rPr>
              <a:t>information,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activities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required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produce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product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service</a:t>
            </a: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Focus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optimization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customer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satisfaction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50046" y="3651729"/>
            <a:ext cx="3321685" cy="2142894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790"/>
              </a:spcBef>
            </a:pPr>
            <a:r>
              <a:rPr sz="1800" b="1" spc="-5" dirty="0">
                <a:solidFill>
                  <a:srgbClr val="970A82"/>
                </a:solidFill>
                <a:latin typeface="Arial MT"/>
                <a:cs typeface="Arial MT"/>
              </a:rPr>
              <a:t>Root</a:t>
            </a:r>
            <a:r>
              <a:rPr sz="1800" b="1" spc="-15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 MT"/>
                <a:cs typeface="Arial MT"/>
              </a:rPr>
              <a:t>Cause</a:t>
            </a:r>
            <a:r>
              <a:rPr sz="1800" b="1" spc="-105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sz="1800" b="1" spc="-10" dirty="0" smtClean="0">
                <a:solidFill>
                  <a:srgbClr val="970A82"/>
                </a:solidFill>
                <a:latin typeface="Arial MT"/>
                <a:cs typeface="Arial MT"/>
              </a:rPr>
              <a:t>Analysis</a:t>
            </a:r>
            <a:endParaRPr lang="en-US" sz="1800" b="1" spc="-10" dirty="0" smtClean="0">
              <a:solidFill>
                <a:srgbClr val="970A82"/>
              </a:solidFill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790"/>
              </a:spcBef>
            </a:pPr>
            <a:endParaRPr sz="1800" dirty="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Aims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identify 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underlying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causes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problems,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defects,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incidents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 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system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 </a:t>
            </a:r>
            <a:r>
              <a:rPr sz="1600" spc="-4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prevent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reoccurrence</a:t>
            </a:r>
            <a:endParaRPr sz="16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Also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called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Ishikawa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Diagram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4517" y="1734811"/>
            <a:ext cx="1629940" cy="14651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1659" y="1730076"/>
            <a:ext cx="1456271" cy="14562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34199" y="2014098"/>
            <a:ext cx="1936699" cy="8928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76801" y="3651729"/>
            <a:ext cx="3410585" cy="2635337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b="1" spc="-15" dirty="0">
                <a:solidFill>
                  <a:srgbClr val="AE419E"/>
                </a:solidFill>
                <a:latin typeface="Arial MT"/>
                <a:cs typeface="Arial MT"/>
              </a:rPr>
              <a:t>Waste</a:t>
            </a:r>
            <a:r>
              <a:rPr sz="1800" b="1" spc="-110" dirty="0">
                <a:solidFill>
                  <a:srgbClr val="AE419E"/>
                </a:solidFill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AE419E"/>
                </a:solidFill>
                <a:latin typeface="Arial MT"/>
                <a:cs typeface="Arial MT"/>
              </a:rPr>
              <a:t>Analysis</a:t>
            </a:r>
            <a:r>
              <a:rPr sz="1800" b="1" spc="15" dirty="0">
                <a:solidFill>
                  <a:srgbClr val="AE419E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AE419E"/>
                </a:solidFill>
                <a:latin typeface="Arial MT"/>
                <a:cs typeface="Arial MT"/>
              </a:rPr>
              <a:t>(7</a:t>
            </a:r>
            <a:r>
              <a:rPr sz="1800" b="1" spc="-50" dirty="0">
                <a:solidFill>
                  <a:srgbClr val="AE419E"/>
                </a:solidFill>
                <a:latin typeface="Arial MT"/>
                <a:cs typeface="Arial MT"/>
              </a:rPr>
              <a:t> </a:t>
            </a:r>
            <a:r>
              <a:rPr sz="1800" b="1" spc="-20" dirty="0">
                <a:solidFill>
                  <a:srgbClr val="AE419E"/>
                </a:solidFill>
                <a:latin typeface="Arial MT"/>
                <a:cs typeface="Arial MT"/>
              </a:rPr>
              <a:t>Types</a:t>
            </a:r>
            <a:r>
              <a:rPr sz="1800" b="1" spc="-20" dirty="0" smtClean="0">
                <a:solidFill>
                  <a:srgbClr val="AE419E"/>
                </a:solidFill>
                <a:latin typeface="Arial MT"/>
                <a:cs typeface="Arial MT"/>
              </a:rPr>
              <a:t>)</a:t>
            </a:r>
            <a:endParaRPr lang="en-US" sz="1800" b="1" spc="-20" dirty="0" smtClean="0">
              <a:solidFill>
                <a:srgbClr val="AE419E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endParaRPr sz="1800" dirty="0">
              <a:latin typeface="Arial MT"/>
              <a:cs typeface="Arial MT"/>
            </a:endParaRPr>
          </a:p>
          <a:p>
            <a:pPr marL="192405" marR="2222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Systematic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examination of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processes 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identify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areas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5" dirty="0">
                <a:latin typeface="Arial MT"/>
                <a:cs typeface="Arial MT"/>
              </a:rPr>
              <a:t>inefficiency, </a:t>
            </a:r>
            <a:r>
              <a:rPr sz="1600" spc="-5" dirty="0">
                <a:latin typeface="Arial MT"/>
                <a:cs typeface="Arial MT"/>
              </a:rPr>
              <a:t>wastefulness, and </a:t>
            </a:r>
            <a:r>
              <a:rPr sz="1600" dirty="0">
                <a:latin typeface="Arial MT"/>
                <a:cs typeface="Arial MT"/>
              </a:rPr>
              <a:t>non-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value-adding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activities</a:t>
            </a:r>
            <a:endParaRPr sz="1600" dirty="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Goal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identify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eliminate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any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activity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 that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doesn’t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create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value for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customer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2431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EFAB00"/>
                </a:solidFill>
              </a:rPr>
              <a:t>Quantitative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techniques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analyze</a:t>
            </a:r>
            <a:r>
              <a:rPr spc="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4304636"/>
            <a:ext cx="4251960" cy="1896673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790"/>
              </a:spcBef>
            </a:pPr>
            <a:r>
              <a:rPr sz="1800" b="1" spc="-5" dirty="0">
                <a:solidFill>
                  <a:srgbClr val="980A82"/>
                </a:solidFill>
                <a:latin typeface="Arial MT"/>
                <a:cs typeface="Arial MT"/>
              </a:rPr>
              <a:t>Process</a:t>
            </a:r>
            <a:r>
              <a:rPr sz="1800" b="1" spc="-3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1800" b="1" spc="-5" dirty="0" smtClean="0">
                <a:solidFill>
                  <a:srgbClr val="980A82"/>
                </a:solidFill>
                <a:latin typeface="Arial MT"/>
                <a:cs typeface="Arial MT"/>
              </a:rPr>
              <a:t>Mining</a:t>
            </a:r>
            <a:endParaRPr lang="en-US" sz="1800" b="1" spc="-5" dirty="0" smtClean="0">
              <a:solidFill>
                <a:srgbClr val="980A82"/>
              </a:solidFill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790"/>
              </a:spcBef>
            </a:pPr>
            <a:endParaRPr sz="1800" dirty="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10" dirty="0">
                <a:latin typeface="Arial MT"/>
                <a:cs typeface="Arial MT"/>
              </a:rPr>
              <a:t>Visualize </a:t>
            </a:r>
            <a:r>
              <a:rPr sz="1600" spc="-5" dirty="0">
                <a:latin typeface="Arial MT"/>
                <a:cs typeface="Arial MT"/>
              </a:rPr>
              <a:t>and analyze processes using data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from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event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logs (in system-based</a:t>
            </a:r>
            <a:r>
              <a:rPr sz="1600" spc="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processes)</a:t>
            </a:r>
            <a:endParaRPr sz="16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Helps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identify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bottlenecks,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inefficiencies,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endParaRPr sz="16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compliance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issues objectively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instantly</a:t>
            </a:r>
            <a:endParaRPr sz="1600" dirty="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00800" y="1624330"/>
            <a:ext cx="4359275" cy="2477135"/>
            <a:chOff x="6795261" y="1624330"/>
            <a:chExt cx="4359275" cy="2477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1611" y="1630680"/>
              <a:ext cx="4346448" cy="24643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98436" y="1627505"/>
              <a:ext cx="4352925" cy="2470785"/>
            </a:xfrm>
            <a:custGeom>
              <a:avLst/>
              <a:gdLst/>
              <a:ahLst/>
              <a:cxnLst/>
              <a:rect l="l" t="t" r="r" b="b"/>
              <a:pathLst>
                <a:path w="4352925" h="2470785">
                  <a:moveTo>
                    <a:pt x="0" y="2470658"/>
                  </a:moveTo>
                  <a:lnTo>
                    <a:pt x="4352798" y="2470658"/>
                  </a:lnTo>
                  <a:lnTo>
                    <a:pt x="4352798" y="0"/>
                  </a:lnTo>
                  <a:lnTo>
                    <a:pt x="0" y="0"/>
                  </a:lnTo>
                  <a:lnTo>
                    <a:pt x="0" y="247065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85800" y="1624330"/>
            <a:ext cx="4359275" cy="2477135"/>
            <a:chOff x="1026922" y="1624330"/>
            <a:chExt cx="4359275" cy="24771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272" y="1630680"/>
              <a:ext cx="4346448" cy="24643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30097" y="1627505"/>
              <a:ext cx="4352925" cy="2470785"/>
            </a:xfrm>
            <a:custGeom>
              <a:avLst/>
              <a:gdLst/>
              <a:ahLst/>
              <a:cxnLst/>
              <a:rect l="l" t="t" r="r" b="b"/>
              <a:pathLst>
                <a:path w="4352925" h="2470785">
                  <a:moveTo>
                    <a:pt x="0" y="2470658"/>
                  </a:moveTo>
                  <a:lnTo>
                    <a:pt x="4352798" y="2470658"/>
                  </a:lnTo>
                  <a:lnTo>
                    <a:pt x="4352798" y="0"/>
                  </a:lnTo>
                  <a:lnTo>
                    <a:pt x="0" y="0"/>
                  </a:lnTo>
                  <a:lnTo>
                    <a:pt x="0" y="247065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400800" y="4304636"/>
            <a:ext cx="3909060" cy="1896673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790"/>
              </a:spcBef>
            </a:pPr>
            <a:r>
              <a:rPr sz="1800" b="1" spc="-5" dirty="0">
                <a:solidFill>
                  <a:srgbClr val="980A82"/>
                </a:solidFill>
                <a:latin typeface="Arial MT"/>
                <a:cs typeface="Arial MT"/>
              </a:rPr>
              <a:t>Process</a:t>
            </a:r>
            <a:r>
              <a:rPr sz="1800" b="1" spc="-25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1800" b="1" spc="-5" dirty="0" smtClean="0">
                <a:solidFill>
                  <a:srgbClr val="980A82"/>
                </a:solidFill>
                <a:latin typeface="Arial MT"/>
                <a:cs typeface="Arial MT"/>
              </a:rPr>
              <a:t>Simulation</a:t>
            </a:r>
            <a:endParaRPr lang="en-US" sz="1800" b="1" spc="-5" dirty="0" smtClean="0">
              <a:solidFill>
                <a:srgbClr val="980A82"/>
              </a:solidFill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790"/>
              </a:spcBef>
            </a:pPr>
            <a:endParaRPr sz="1800" dirty="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Simulate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behavior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under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different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scenarios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conditions</a:t>
            </a:r>
            <a:endParaRPr sz="16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Evaluate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impact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changes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before</a:t>
            </a:r>
            <a:endParaRPr sz="16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implementing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them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 world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734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4410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EFAB00"/>
                </a:solidFill>
              </a:rPr>
              <a:t>Prioritization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of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weaknesses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679" y="1610308"/>
            <a:ext cx="4954270" cy="30142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Common</a:t>
            </a:r>
            <a:r>
              <a:rPr sz="2000" b="1" spc="-3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criteria</a:t>
            </a:r>
            <a:r>
              <a:rPr sz="2000" b="1" spc="-25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for</a:t>
            </a:r>
            <a:r>
              <a:rPr sz="2000" b="1" spc="-3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prioritizing</a:t>
            </a:r>
            <a:r>
              <a:rPr sz="2000" b="1" spc="-1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weaknesses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and</a:t>
            </a:r>
            <a:r>
              <a:rPr sz="2000" b="1" spc="-45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improvement</a:t>
            </a:r>
            <a:r>
              <a:rPr sz="2000" b="1" spc="-7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b="1" dirty="0" smtClean="0">
                <a:solidFill>
                  <a:srgbClr val="980A82"/>
                </a:solidFill>
                <a:latin typeface="Arial MT"/>
                <a:cs typeface="Arial MT"/>
              </a:rPr>
              <a:t>measures</a:t>
            </a:r>
            <a:endParaRPr lang="en-US" sz="2000" b="1" dirty="0" smtClean="0">
              <a:solidFill>
                <a:srgbClr val="980A82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Customer </a:t>
            </a:r>
            <a:r>
              <a:rPr sz="1800" dirty="0">
                <a:latin typeface="Arial MT"/>
                <a:cs typeface="Arial MT"/>
              </a:rPr>
              <a:t>/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employee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Financial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benefit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Social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/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environmental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impact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Implementation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effort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Need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external support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-1"/>
            <a:ext cx="5638800" cy="6803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7000" contras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0799" y="-141313"/>
            <a:ext cx="5943601" cy="708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734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70053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analysis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mining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spc="5" dirty="0">
                <a:solidFill>
                  <a:srgbClr val="EFAB00"/>
                </a:solidFill>
              </a:rPr>
              <a:t>with</a:t>
            </a:r>
            <a:r>
              <a:rPr spc="-5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solutions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4581" y="844168"/>
            <a:ext cx="6027419" cy="602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bject 5"/>
          <p:cNvSpPr txBox="1"/>
          <p:nvPr/>
        </p:nvSpPr>
        <p:spPr>
          <a:xfrm>
            <a:off x="507593" y="1610106"/>
            <a:ext cx="5133975" cy="2588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04139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Understand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how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processes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actually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run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identify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improvement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opportunities.</a:t>
            </a:r>
          </a:p>
          <a:p>
            <a:pPr marL="192405" marR="5080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Built-in </a:t>
            </a:r>
            <a:r>
              <a:rPr sz="1800" spc="-10" dirty="0">
                <a:latin typeface="Arial MT"/>
                <a:cs typeface="Arial MT"/>
              </a:rPr>
              <a:t>analysis </a:t>
            </a:r>
            <a:r>
              <a:rPr sz="1800" dirty="0">
                <a:latin typeface="Arial MT"/>
                <a:cs typeface="Arial MT"/>
              </a:rPr>
              <a:t>of SAP ERP </a:t>
            </a:r>
            <a:r>
              <a:rPr sz="1800" spc="-5" dirty="0">
                <a:latin typeface="Arial MT"/>
                <a:cs typeface="Arial MT"/>
              </a:rPr>
              <a:t>Central Component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(SAP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ECC)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S/4HANA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systems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59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Improvement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recommendations</a:t>
            </a:r>
            <a:endParaRPr sz="1800" dirty="0">
              <a:latin typeface="Arial MT"/>
              <a:cs typeface="Arial MT"/>
            </a:endParaRPr>
          </a:p>
          <a:p>
            <a:pPr marL="192405" marR="205867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System-agnostic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detailed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mining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Automated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10927080" cy="9105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analysis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1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improvement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recommendations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with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20" dirty="0">
                <a:solidFill>
                  <a:srgbClr val="EFAB00"/>
                </a:solidFill>
              </a:rPr>
              <a:t> </a:t>
            </a:r>
            <a:r>
              <a:rPr dirty="0" smtClean="0">
                <a:solidFill>
                  <a:srgbClr val="EFAB00"/>
                </a:solidFill>
              </a:rPr>
              <a:t>Process</a:t>
            </a:r>
            <a:r>
              <a:rPr lang="en-US" dirty="0" smtClean="0">
                <a:solidFill>
                  <a:srgbClr val="EFAB00"/>
                </a:solidFill>
              </a:rPr>
              <a:t/>
            </a:r>
            <a:br>
              <a:rPr lang="en-US" dirty="0" smtClean="0">
                <a:solidFill>
                  <a:srgbClr val="EFAB00"/>
                </a:solidFill>
              </a:rPr>
            </a:br>
            <a:r>
              <a:rPr dirty="0" smtClean="0">
                <a:solidFill>
                  <a:srgbClr val="EFAB00"/>
                </a:solidFill>
              </a:rPr>
              <a:t>Insights</a:t>
            </a:r>
            <a:endParaRPr dirty="0">
              <a:solidFill>
                <a:srgbClr val="EFAB00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96567" y="1267967"/>
            <a:ext cx="9212580" cy="4881880"/>
            <a:chOff x="1496567" y="1267967"/>
            <a:chExt cx="9212580" cy="48818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567" y="1267967"/>
              <a:ext cx="9212580" cy="48813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72522" y="1524795"/>
              <a:ext cx="951865" cy="167005"/>
            </a:xfrm>
            <a:custGeom>
              <a:avLst/>
              <a:gdLst/>
              <a:ahLst/>
              <a:cxnLst/>
              <a:rect l="l" t="t" r="r" b="b"/>
              <a:pathLst>
                <a:path w="951864" h="167005">
                  <a:moveTo>
                    <a:pt x="951764" y="0"/>
                  </a:moveTo>
                  <a:lnTo>
                    <a:pt x="0" y="0"/>
                  </a:lnTo>
                  <a:lnTo>
                    <a:pt x="0" y="166627"/>
                  </a:lnTo>
                  <a:lnTo>
                    <a:pt x="951764" y="166628"/>
                  </a:lnTo>
                  <a:lnTo>
                    <a:pt x="951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372522" y="1511999"/>
            <a:ext cx="951865" cy="10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>
              <a:lnSpc>
                <a:spcPct val="100000"/>
              </a:lnSpc>
              <a:spcBef>
                <a:spcPts val="100"/>
              </a:spcBef>
            </a:pPr>
            <a:r>
              <a:rPr sz="550" b="1" spc="-35" dirty="0">
                <a:solidFill>
                  <a:srgbClr val="166CD2"/>
                </a:solidFill>
                <a:latin typeface="Arial"/>
                <a:cs typeface="Arial"/>
              </a:rPr>
              <a:t>Correction</a:t>
            </a:r>
            <a:r>
              <a:rPr sz="550" b="1" spc="-20" dirty="0">
                <a:solidFill>
                  <a:srgbClr val="166CD2"/>
                </a:solidFill>
                <a:latin typeface="Arial"/>
                <a:cs typeface="Arial"/>
              </a:rPr>
              <a:t> </a:t>
            </a:r>
            <a:r>
              <a:rPr sz="550" b="1" spc="-40" dirty="0">
                <a:solidFill>
                  <a:srgbClr val="166CD2"/>
                </a:solidFill>
                <a:latin typeface="Arial"/>
                <a:cs typeface="Arial"/>
              </a:rPr>
              <a:t>Recommendations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93392" y="1264792"/>
            <a:ext cx="9218930" cy="5084445"/>
            <a:chOff x="1493392" y="1264792"/>
            <a:chExt cx="9218930" cy="5084445"/>
          </a:xfrm>
        </p:grpSpPr>
        <p:sp>
          <p:nvSpPr>
            <p:cNvPr id="8" name="object 8"/>
            <p:cNvSpPr/>
            <p:nvPr/>
          </p:nvSpPr>
          <p:spPr>
            <a:xfrm>
              <a:off x="3373299" y="1685734"/>
              <a:ext cx="903605" cy="0"/>
            </a:xfrm>
            <a:custGeom>
              <a:avLst/>
              <a:gdLst/>
              <a:ahLst/>
              <a:cxnLst/>
              <a:rect l="l" t="t" r="r" b="b"/>
              <a:pathLst>
                <a:path w="903604">
                  <a:moveTo>
                    <a:pt x="0" y="0"/>
                  </a:moveTo>
                  <a:lnTo>
                    <a:pt x="903586" y="0"/>
                  </a:lnTo>
                </a:path>
              </a:pathLst>
            </a:custGeom>
            <a:ln w="5625">
              <a:solidFill>
                <a:srgbClr val="156B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6567" y="5868923"/>
              <a:ext cx="9212580" cy="47853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96567" y="1267967"/>
              <a:ext cx="9212580" cy="5078095"/>
            </a:xfrm>
            <a:custGeom>
              <a:avLst/>
              <a:gdLst/>
              <a:ahLst/>
              <a:cxnLst/>
              <a:rect l="l" t="t" r="r" b="b"/>
              <a:pathLst>
                <a:path w="9212580" h="5078095">
                  <a:moveTo>
                    <a:pt x="0" y="5077968"/>
                  </a:moveTo>
                  <a:lnTo>
                    <a:pt x="9212580" y="5077968"/>
                  </a:lnTo>
                  <a:lnTo>
                    <a:pt x="9212580" y="0"/>
                  </a:lnTo>
                  <a:lnTo>
                    <a:pt x="0" y="0"/>
                  </a:lnTo>
                  <a:lnTo>
                    <a:pt x="0" y="5077968"/>
                  </a:lnTo>
                  <a:close/>
                </a:path>
              </a:pathLst>
            </a:custGeom>
            <a:ln w="63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1E892F-E0DC-4711-9577-9349584F703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08" y="172041"/>
            <a:ext cx="12210354" cy="6705600"/>
          </a:xfrm>
        </p:spPr>
      </p:pic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B360029-4880-4C07-B63C-AECC54528951}"/>
              </a:ext>
            </a:extLst>
          </p:cNvPr>
          <p:cNvSpPr/>
          <p:nvPr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F6D78AB-B8FF-4384-BDB1-63133AFB6736}"/>
              </a:ext>
            </a:extLst>
          </p:cNvPr>
          <p:cNvGrpSpPr/>
          <p:nvPr/>
        </p:nvGrpSpPr>
        <p:grpSpPr>
          <a:xfrm>
            <a:off x="10896600" y="-112291"/>
            <a:ext cx="566738" cy="1852675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8A5A29F2-B7B2-4F4D-9A74-F25BE4B27D03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3301C6EB-D2B4-4A8E-9322-D9074CB1B77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731DABD7-F65A-40D9-8376-DE70AECB0B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31E9B3DF-9261-455D-95FB-78CA971A76B7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71168FE9-5527-4790-A29B-2B5B2618E390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6C6FAD9-046C-4E4A-85D9-DBF0B68A3A9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2BC7DBA0-AAF6-4381-A6D5-01E45655B53E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7D0E757-326F-4722-B64C-CAB3106ED4A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432AB48-CF14-4433-97A5-8341B7269BB2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2A9C77DA-D84E-4269-8A95-BE8875EDC709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EE2F159E-6424-409A-8C37-F978E38AACD9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63A3AE5C-37B3-4BC5-B0CC-D07B8017787E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68E84C78-1C20-4631-8048-ED151D739B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869D9DC6-8110-43DB-870F-B215A56CA45F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A7C197D2-9DDA-46DC-9D6E-EC8084ACBB53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E8E53F6-885B-4C6A-8E42-CC894C130F5E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60A365B8-5FBF-4905-AFDE-71D4C3CA1400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A41A070C-1237-4711-9C6C-82B3CF868C3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004779-DEE4-4538-A4BC-2C1147F4BABB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6FE6B91-EAD9-45C7-8778-90B85581217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3314D01-722E-4780-99DE-5DB3243DF04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958FA873-48AA-4F4B-8A7A-05979F578F2A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E5E201FD-5B24-4D71-B11A-84026C98247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34E6819D-E29D-43E4-8F04-B4CC04E930F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7BC37B32-5021-4265-A85B-685954BF5420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5E081E45-37AA-4496-B187-CAE870635D2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A146955A-1086-4E97-B763-908D59A8C71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5E4C97D-6333-4F1D-BFDC-AC9506FDA82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2E51CF5C-D3A1-4123-A407-B58E0EFC20D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6E29252-DC3F-4DC6-9B6B-D0E3A922B955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E688A8C0-E45B-4F7E-8B4A-0014A157E628}"/>
              </a:ext>
            </a:extLst>
          </p:cNvPr>
          <p:cNvCxnSpPr>
            <a:cxnSpLocks/>
          </p:cNvCxnSpPr>
          <p:nvPr/>
        </p:nvCxnSpPr>
        <p:spPr>
          <a:xfrm>
            <a:off x="-941579" y="3803141"/>
            <a:ext cx="646885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bject 6"/>
          <p:cNvSpPr txBox="1"/>
          <p:nvPr/>
        </p:nvSpPr>
        <p:spPr>
          <a:xfrm>
            <a:off x="1354086" y="5219412"/>
            <a:ext cx="2468880" cy="76367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 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 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Continuous</a:t>
            </a:r>
            <a:r>
              <a:rPr kumimoji="0" sz="1600" b="0" i="0" u="none" strike="noStrike" kern="1200" cap="none" spc="-3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Improvement</a:t>
            </a:r>
            <a: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b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</a:b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57" name="object 11"/>
          <p:cNvSpPr/>
          <p:nvPr/>
        </p:nvSpPr>
        <p:spPr>
          <a:xfrm>
            <a:off x="1184542" y="508685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144018"/>
                </a:moveTo>
                <a:lnTo>
                  <a:pt x="7342" y="98511"/>
                </a:lnTo>
                <a:lnTo>
                  <a:pt x="27786" y="58978"/>
                </a:lnTo>
                <a:lnTo>
                  <a:pt x="58962" y="27797"/>
                </a:lnTo>
                <a:lnTo>
                  <a:pt x="98496" y="7345"/>
                </a:lnTo>
                <a:lnTo>
                  <a:pt x="144018" y="0"/>
                </a:lnTo>
                <a:lnTo>
                  <a:pt x="189539" y="7345"/>
                </a:lnTo>
                <a:lnTo>
                  <a:pt x="229073" y="27797"/>
                </a:lnTo>
                <a:lnTo>
                  <a:pt x="260249" y="58978"/>
                </a:lnTo>
                <a:lnTo>
                  <a:pt x="280693" y="98511"/>
                </a:lnTo>
                <a:lnTo>
                  <a:pt x="288036" y="144018"/>
                </a:lnTo>
                <a:lnTo>
                  <a:pt x="280693" y="189524"/>
                </a:lnTo>
                <a:lnTo>
                  <a:pt x="260249" y="229057"/>
                </a:lnTo>
                <a:lnTo>
                  <a:pt x="229073" y="260238"/>
                </a:lnTo>
                <a:lnTo>
                  <a:pt x="189539" y="280690"/>
                </a:lnTo>
                <a:lnTo>
                  <a:pt x="144018" y="288035"/>
                </a:lnTo>
                <a:lnTo>
                  <a:pt x="98496" y="280690"/>
                </a:lnTo>
                <a:lnTo>
                  <a:pt x="58962" y="260238"/>
                </a:lnTo>
                <a:lnTo>
                  <a:pt x="27786" y="229057"/>
                </a:lnTo>
                <a:lnTo>
                  <a:pt x="7342" y="189524"/>
                </a:lnTo>
                <a:lnTo>
                  <a:pt x="0" y="144018"/>
                </a:lnTo>
                <a:close/>
              </a:path>
            </a:pathLst>
          </a:cu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bject 12"/>
          <p:cNvSpPr txBox="1"/>
          <p:nvPr/>
        </p:nvSpPr>
        <p:spPr>
          <a:xfrm>
            <a:off x="1259472" y="5077118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6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59" name="object 13"/>
          <p:cNvGrpSpPr/>
          <p:nvPr/>
        </p:nvGrpSpPr>
        <p:grpSpPr>
          <a:xfrm>
            <a:off x="676401" y="3939187"/>
            <a:ext cx="4057650" cy="682142"/>
            <a:chOff x="676401" y="3939285"/>
            <a:chExt cx="4057650" cy="1020444"/>
          </a:xfrm>
        </p:grpSpPr>
        <p:sp>
          <p:nvSpPr>
            <p:cNvPr id="60" name="object 14"/>
            <p:cNvSpPr/>
            <p:nvPr/>
          </p:nvSpPr>
          <p:spPr>
            <a:xfrm>
              <a:off x="682751" y="3945635"/>
              <a:ext cx="4044950" cy="1007744"/>
            </a:xfrm>
            <a:custGeom>
              <a:avLst/>
              <a:gdLst/>
              <a:ahLst/>
              <a:cxnLst/>
              <a:rect l="l" t="t" r="r" b="b"/>
              <a:pathLst>
                <a:path w="4044950" h="1007745">
                  <a:moveTo>
                    <a:pt x="3876802" y="0"/>
                  </a:moveTo>
                  <a:lnTo>
                    <a:pt x="167894" y="0"/>
                  </a:lnTo>
                  <a:lnTo>
                    <a:pt x="123262" y="5998"/>
                  </a:lnTo>
                  <a:lnTo>
                    <a:pt x="83155" y="22925"/>
                  </a:lnTo>
                  <a:lnTo>
                    <a:pt x="49175" y="49180"/>
                  </a:lnTo>
                  <a:lnTo>
                    <a:pt x="22923" y="83161"/>
                  </a:lnTo>
                  <a:lnTo>
                    <a:pt x="5997" y="123266"/>
                  </a:lnTo>
                  <a:lnTo>
                    <a:pt x="0" y="167894"/>
                  </a:lnTo>
                  <a:lnTo>
                    <a:pt x="0" y="839469"/>
                  </a:lnTo>
                  <a:lnTo>
                    <a:pt x="5997" y="884097"/>
                  </a:lnTo>
                  <a:lnTo>
                    <a:pt x="22923" y="924202"/>
                  </a:lnTo>
                  <a:lnTo>
                    <a:pt x="49175" y="958183"/>
                  </a:lnTo>
                  <a:lnTo>
                    <a:pt x="83155" y="984438"/>
                  </a:lnTo>
                  <a:lnTo>
                    <a:pt x="123262" y="1001365"/>
                  </a:lnTo>
                  <a:lnTo>
                    <a:pt x="167894" y="1007363"/>
                  </a:lnTo>
                  <a:lnTo>
                    <a:pt x="3876802" y="1007363"/>
                  </a:lnTo>
                  <a:lnTo>
                    <a:pt x="3921429" y="1001365"/>
                  </a:lnTo>
                  <a:lnTo>
                    <a:pt x="3961534" y="984438"/>
                  </a:lnTo>
                  <a:lnTo>
                    <a:pt x="3995515" y="958183"/>
                  </a:lnTo>
                  <a:lnTo>
                    <a:pt x="4021770" y="924202"/>
                  </a:lnTo>
                  <a:lnTo>
                    <a:pt x="4038697" y="884097"/>
                  </a:lnTo>
                  <a:lnTo>
                    <a:pt x="4044696" y="839469"/>
                  </a:lnTo>
                  <a:lnTo>
                    <a:pt x="4044696" y="167894"/>
                  </a:lnTo>
                  <a:lnTo>
                    <a:pt x="4038697" y="123266"/>
                  </a:lnTo>
                  <a:lnTo>
                    <a:pt x="4021770" y="83161"/>
                  </a:lnTo>
                  <a:lnTo>
                    <a:pt x="3995515" y="49180"/>
                  </a:lnTo>
                  <a:lnTo>
                    <a:pt x="3961534" y="22925"/>
                  </a:lnTo>
                  <a:lnTo>
                    <a:pt x="3921429" y="5998"/>
                  </a:lnTo>
                  <a:lnTo>
                    <a:pt x="38768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bject 15"/>
            <p:cNvSpPr/>
            <p:nvPr/>
          </p:nvSpPr>
          <p:spPr>
            <a:xfrm>
              <a:off x="682751" y="3945635"/>
              <a:ext cx="4044950" cy="1007744"/>
            </a:xfrm>
            <a:custGeom>
              <a:avLst/>
              <a:gdLst/>
              <a:ahLst/>
              <a:cxnLst/>
              <a:rect l="l" t="t" r="r" b="b"/>
              <a:pathLst>
                <a:path w="4044950" h="1007745">
                  <a:moveTo>
                    <a:pt x="0" y="167894"/>
                  </a:moveTo>
                  <a:lnTo>
                    <a:pt x="5997" y="123266"/>
                  </a:lnTo>
                  <a:lnTo>
                    <a:pt x="22923" y="83161"/>
                  </a:lnTo>
                  <a:lnTo>
                    <a:pt x="49175" y="49180"/>
                  </a:lnTo>
                  <a:lnTo>
                    <a:pt x="83155" y="22925"/>
                  </a:lnTo>
                  <a:lnTo>
                    <a:pt x="123262" y="5998"/>
                  </a:lnTo>
                  <a:lnTo>
                    <a:pt x="167894" y="0"/>
                  </a:lnTo>
                  <a:lnTo>
                    <a:pt x="3876802" y="0"/>
                  </a:lnTo>
                  <a:lnTo>
                    <a:pt x="3921429" y="5998"/>
                  </a:lnTo>
                  <a:lnTo>
                    <a:pt x="3961534" y="22925"/>
                  </a:lnTo>
                  <a:lnTo>
                    <a:pt x="3995515" y="49180"/>
                  </a:lnTo>
                  <a:lnTo>
                    <a:pt x="4021770" y="83161"/>
                  </a:lnTo>
                  <a:lnTo>
                    <a:pt x="4038697" y="123266"/>
                  </a:lnTo>
                  <a:lnTo>
                    <a:pt x="4044696" y="167894"/>
                  </a:lnTo>
                  <a:lnTo>
                    <a:pt x="4044696" y="839469"/>
                  </a:lnTo>
                  <a:lnTo>
                    <a:pt x="4038697" y="884097"/>
                  </a:lnTo>
                  <a:lnTo>
                    <a:pt x="4021770" y="924202"/>
                  </a:lnTo>
                  <a:lnTo>
                    <a:pt x="3995515" y="958183"/>
                  </a:lnTo>
                  <a:lnTo>
                    <a:pt x="3961534" y="984438"/>
                  </a:lnTo>
                  <a:lnTo>
                    <a:pt x="3921429" y="1001365"/>
                  </a:lnTo>
                  <a:lnTo>
                    <a:pt x="3876802" y="1007363"/>
                  </a:lnTo>
                  <a:lnTo>
                    <a:pt x="167894" y="1007363"/>
                  </a:lnTo>
                  <a:lnTo>
                    <a:pt x="123262" y="1001365"/>
                  </a:lnTo>
                  <a:lnTo>
                    <a:pt x="83155" y="984438"/>
                  </a:lnTo>
                  <a:lnTo>
                    <a:pt x="49175" y="958183"/>
                  </a:lnTo>
                  <a:lnTo>
                    <a:pt x="22923" y="924202"/>
                  </a:lnTo>
                  <a:lnTo>
                    <a:pt x="5997" y="884097"/>
                  </a:lnTo>
                  <a:lnTo>
                    <a:pt x="0" y="839469"/>
                  </a:lnTo>
                  <a:lnTo>
                    <a:pt x="0" y="1678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2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750" y="4006595"/>
              <a:ext cx="12700" cy="88519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</p:grpSp>
      <p:sp>
        <p:nvSpPr>
          <p:cNvPr id="63" name="object 17"/>
          <p:cNvSpPr txBox="1"/>
          <p:nvPr/>
        </p:nvSpPr>
        <p:spPr>
          <a:xfrm>
            <a:off x="3048849" y="4158358"/>
            <a:ext cx="13539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To</a:t>
            </a:r>
            <a:r>
              <a:rPr kumimoji="0" lang="en-US" sz="1600" b="0" i="0" u="none" strike="noStrike" kern="1200" cap="none" spc="-1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Enablement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64" name="object 18"/>
          <p:cNvSpPr txBox="1"/>
          <p:nvPr/>
        </p:nvSpPr>
        <p:spPr>
          <a:xfrm>
            <a:off x="1284477" y="4116070"/>
            <a:ext cx="1157732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F</a:t>
            </a:r>
            <a:r>
              <a:rPr kumimoji="0" sz="1600" b="0" i="0" u="none" strike="noStrike" kern="1200" cap="none" spc="-1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r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om</a:t>
            </a:r>
            <a: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Build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65" name="object 20"/>
          <p:cNvSpPr/>
          <p:nvPr/>
        </p:nvSpPr>
        <p:spPr>
          <a:xfrm>
            <a:off x="671065" y="1591606"/>
            <a:ext cx="1684020" cy="874665"/>
          </a:xfrm>
          <a:custGeom>
            <a:avLst/>
            <a:gdLst/>
            <a:ahLst/>
            <a:cxnLst/>
            <a:rect l="l" t="t" r="r" b="b"/>
            <a:pathLst>
              <a:path w="1684020" h="1007744">
                <a:moveTo>
                  <a:pt x="1516126" y="0"/>
                </a:moveTo>
                <a:lnTo>
                  <a:pt x="167894" y="0"/>
                </a:lnTo>
                <a:lnTo>
                  <a:pt x="123262" y="5998"/>
                </a:lnTo>
                <a:lnTo>
                  <a:pt x="83155" y="22925"/>
                </a:lnTo>
                <a:lnTo>
                  <a:pt x="49175" y="49180"/>
                </a:lnTo>
                <a:lnTo>
                  <a:pt x="22923" y="83161"/>
                </a:lnTo>
                <a:lnTo>
                  <a:pt x="5997" y="123266"/>
                </a:lnTo>
                <a:lnTo>
                  <a:pt x="0" y="167893"/>
                </a:lnTo>
                <a:lnTo>
                  <a:pt x="0" y="839469"/>
                </a:lnTo>
                <a:lnTo>
                  <a:pt x="5997" y="884097"/>
                </a:lnTo>
                <a:lnTo>
                  <a:pt x="22923" y="924202"/>
                </a:lnTo>
                <a:lnTo>
                  <a:pt x="49175" y="958183"/>
                </a:lnTo>
                <a:lnTo>
                  <a:pt x="83155" y="984438"/>
                </a:lnTo>
                <a:lnTo>
                  <a:pt x="123262" y="1001365"/>
                </a:lnTo>
                <a:lnTo>
                  <a:pt x="167894" y="1007363"/>
                </a:lnTo>
                <a:lnTo>
                  <a:pt x="1516126" y="1007363"/>
                </a:lnTo>
                <a:lnTo>
                  <a:pt x="1560753" y="1001365"/>
                </a:lnTo>
                <a:lnTo>
                  <a:pt x="1600858" y="984438"/>
                </a:lnTo>
                <a:lnTo>
                  <a:pt x="1634839" y="958183"/>
                </a:lnTo>
                <a:lnTo>
                  <a:pt x="1661094" y="924202"/>
                </a:lnTo>
                <a:lnTo>
                  <a:pt x="1678021" y="884097"/>
                </a:lnTo>
                <a:lnTo>
                  <a:pt x="1684020" y="839469"/>
                </a:lnTo>
                <a:lnTo>
                  <a:pt x="1684020" y="167893"/>
                </a:lnTo>
                <a:lnTo>
                  <a:pt x="1678021" y="123266"/>
                </a:lnTo>
                <a:lnTo>
                  <a:pt x="1661094" y="83161"/>
                </a:lnTo>
                <a:lnTo>
                  <a:pt x="1634839" y="49180"/>
                </a:lnTo>
                <a:lnTo>
                  <a:pt x="1600858" y="22925"/>
                </a:lnTo>
                <a:lnTo>
                  <a:pt x="1560753" y="5998"/>
                </a:lnTo>
                <a:lnTo>
                  <a:pt x="1516126" y="0"/>
                </a:lnTo>
                <a:close/>
              </a:path>
            </a:pathLst>
          </a:custGeom>
          <a:solidFill>
            <a:schemeClr val="accent5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object 22"/>
          <p:cNvSpPr txBox="1"/>
          <p:nvPr/>
        </p:nvSpPr>
        <p:spPr>
          <a:xfrm>
            <a:off x="921816" y="1852675"/>
            <a:ext cx="12077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Introduction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67" name="object 24"/>
          <p:cNvSpPr/>
          <p:nvPr/>
        </p:nvSpPr>
        <p:spPr>
          <a:xfrm>
            <a:off x="3043427" y="1664125"/>
            <a:ext cx="1685925" cy="903562"/>
          </a:xfrm>
          <a:custGeom>
            <a:avLst/>
            <a:gdLst/>
            <a:ahLst/>
            <a:cxnLst/>
            <a:rect l="l" t="t" r="r" b="b"/>
            <a:pathLst>
              <a:path w="1685925" h="1007744">
                <a:moveTo>
                  <a:pt x="1517650" y="0"/>
                </a:moveTo>
                <a:lnTo>
                  <a:pt x="167894" y="0"/>
                </a:lnTo>
                <a:lnTo>
                  <a:pt x="123266" y="5998"/>
                </a:lnTo>
                <a:lnTo>
                  <a:pt x="83161" y="22925"/>
                </a:lnTo>
                <a:lnTo>
                  <a:pt x="49180" y="49180"/>
                </a:lnTo>
                <a:lnTo>
                  <a:pt x="22925" y="83161"/>
                </a:lnTo>
                <a:lnTo>
                  <a:pt x="5998" y="123266"/>
                </a:lnTo>
                <a:lnTo>
                  <a:pt x="0" y="167893"/>
                </a:lnTo>
                <a:lnTo>
                  <a:pt x="0" y="839470"/>
                </a:lnTo>
                <a:lnTo>
                  <a:pt x="5998" y="884097"/>
                </a:lnTo>
                <a:lnTo>
                  <a:pt x="22925" y="924202"/>
                </a:lnTo>
                <a:lnTo>
                  <a:pt x="49180" y="958183"/>
                </a:lnTo>
                <a:lnTo>
                  <a:pt x="83161" y="984438"/>
                </a:lnTo>
                <a:lnTo>
                  <a:pt x="123266" y="1001365"/>
                </a:lnTo>
                <a:lnTo>
                  <a:pt x="167894" y="1007363"/>
                </a:lnTo>
                <a:lnTo>
                  <a:pt x="1517650" y="1007363"/>
                </a:lnTo>
                <a:lnTo>
                  <a:pt x="1562277" y="1001365"/>
                </a:lnTo>
                <a:lnTo>
                  <a:pt x="1602382" y="984438"/>
                </a:lnTo>
                <a:lnTo>
                  <a:pt x="1636363" y="958183"/>
                </a:lnTo>
                <a:lnTo>
                  <a:pt x="1662618" y="924202"/>
                </a:lnTo>
                <a:lnTo>
                  <a:pt x="1679545" y="884097"/>
                </a:lnTo>
                <a:lnTo>
                  <a:pt x="1685544" y="839470"/>
                </a:lnTo>
                <a:lnTo>
                  <a:pt x="1685544" y="167893"/>
                </a:lnTo>
                <a:lnTo>
                  <a:pt x="1679545" y="123266"/>
                </a:lnTo>
                <a:lnTo>
                  <a:pt x="1662618" y="83161"/>
                </a:lnTo>
                <a:lnTo>
                  <a:pt x="1636363" y="49180"/>
                </a:lnTo>
                <a:lnTo>
                  <a:pt x="1602382" y="22925"/>
                </a:lnTo>
                <a:lnTo>
                  <a:pt x="1562277" y="5998"/>
                </a:lnTo>
                <a:lnTo>
                  <a:pt x="151765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bject 26"/>
          <p:cNvSpPr txBox="1"/>
          <p:nvPr/>
        </p:nvSpPr>
        <p:spPr>
          <a:xfrm>
            <a:off x="3230372" y="1730755"/>
            <a:ext cx="13112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BPM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Fundamentals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69" name="object 27"/>
          <p:cNvGrpSpPr/>
          <p:nvPr/>
        </p:nvGrpSpPr>
        <p:grpSpPr>
          <a:xfrm>
            <a:off x="676401" y="2701873"/>
            <a:ext cx="1696720" cy="1029259"/>
            <a:chOff x="676401" y="2709417"/>
            <a:chExt cx="1696720" cy="1021715"/>
          </a:xfrm>
        </p:grpSpPr>
        <p:sp>
          <p:nvSpPr>
            <p:cNvPr id="70" name="object 28"/>
            <p:cNvSpPr/>
            <p:nvPr/>
          </p:nvSpPr>
          <p:spPr>
            <a:xfrm>
              <a:off x="682751" y="2715767"/>
              <a:ext cx="1684020" cy="1009015"/>
            </a:xfrm>
            <a:custGeom>
              <a:avLst/>
              <a:gdLst/>
              <a:ahLst/>
              <a:cxnLst/>
              <a:rect l="l" t="t" r="r" b="b"/>
              <a:pathLst>
                <a:path w="1684020" h="1009014">
                  <a:moveTo>
                    <a:pt x="1515872" y="0"/>
                  </a:moveTo>
                  <a:lnTo>
                    <a:pt x="168148" y="0"/>
                  </a:lnTo>
                  <a:lnTo>
                    <a:pt x="123448" y="6008"/>
                  </a:lnTo>
                  <a:lnTo>
                    <a:pt x="83281" y="22963"/>
                  </a:lnTo>
                  <a:lnTo>
                    <a:pt x="49250" y="49260"/>
                  </a:lnTo>
                  <a:lnTo>
                    <a:pt x="22957" y="83293"/>
                  </a:lnTo>
                  <a:lnTo>
                    <a:pt x="6006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6" y="885430"/>
                  </a:lnTo>
                  <a:lnTo>
                    <a:pt x="22957" y="925594"/>
                  </a:lnTo>
                  <a:lnTo>
                    <a:pt x="49250" y="959627"/>
                  </a:lnTo>
                  <a:lnTo>
                    <a:pt x="83281" y="985924"/>
                  </a:lnTo>
                  <a:lnTo>
                    <a:pt x="123448" y="1002879"/>
                  </a:lnTo>
                  <a:lnTo>
                    <a:pt x="168148" y="1008888"/>
                  </a:lnTo>
                  <a:lnTo>
                    <a:pt x="1515872" y="1008888"/>
                  </a:lnTo>
                  <a:lnTo>
                    <a:pt x="1560562" y="1002879"/>
                  </a:lnTo>
                  <a:lnTo>
                    <a:pt x="1600726" y="985924"/>
                  </a:lnTo>
                  <a:lnTo>
                    <a:pt x="1634759" y="959627"/>
                  </a:lnTo>
                  <a:lnTo>
                    <a:pt x="1661056" y="925594"/>
                  </a:lnTo>
                  <a:lnTo>
                    <a:pt x="1678011" y="885430"/>
                  </a:lnTo>
                  <a:lnTo>
                    <a:pt x="1684020" y="840740"/>
                  </a:lnTo>
                  <a:lnTo>
                    <a:pt x="1684020" y="168148"/>
                  </a:lnTo>
                  <a:lnTo>
                    <a:pt x="1678011" y="123457"/>
                  </a:lnTo>
                  <a:lnTo>
                    <a:pt x="1661056" y="83293"/>
                  </a:lnTo>
                  <a:lnTo>
                    <a:pt x="1634759" y="49260"/>
                  </a:lnTo>
                  <a:lnTo>
                    <a:pt x="1600726" y="22963"/>
                  </a:lnTo>
                  <a:lnTo>
                    <a:pt x="1560562" y="6008"/>
                  </a:lnTo>
                  <a:lnTo>
                    <a:pt x="15158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object 29"/>
            <p:cNvSpPr/>
            <p:nvPr/>
          </p:nvSpPr>
          <p:spPr>
            <a:xfrm>
              <a:off x="682751" y="2715767"/>
              <a:ext cx="1684020" cy="1009015"/>
            </a:xfrm>
            <a:custGeom>
              <a:avLst/>
              <a:gdLst/>
              <a:ahLst/>
              <a:cxnLst/>
              <a:rect l="l" t="t" r="r" b="b"/>
              <a:pathLst>
                <a:path w="1684020" h="1009014">
                  <a:moveTo>
                    <a:pt x="0" y="168148"/>
                  </a:moveTo>
                  <a:lnTo>
                    <a:pt x="6006" y="123457"/>
                  </a:lnTo>
                  <a:lnTo>
                    <a:pt x="22957" y="83293"/>
                  </a:lnTo>
                  <a:lnTo>
                    <a:pt x="49250" y="49260"/>
                  </a:lnTo>
                  <a:lnTo>
                    <a:pt x="83281" y="22963"/>
                  </a:lnTo>
                  <a:lnTo>
                    <a:pt x="123448" y="6008"/>
                  </a:lnTo>
                  <a:lnTo>
                    <a:pt x="168148" y="0"/>
                  </a:lnTo>
                  <a:lnTo>
                    <a:pt x="1515872" y="0"/>
                  </a:lnTo>
                  <a:lnTo>
                    <a:pt x="1560562" y="6008"/>
                  </a:lnTo>
                  <a:lnTo>
                    <a:pt x="1600726" y="22963"/>
                  </a:lnTo>
                  <a:lnTo>
                    <a:pt x="1634759" y="49260"/>
                  </a:lnTo>
                  <a:lnTo>
                    <a:pt x="1661056" y="83293"/>
                  </a:lnTo>
                  <a:lnTo>
                    <a:pt x="1678011" y="123457"/>
                  </a:lnTo>
                  <a:lnTo>
                    <a:pt x="1684020" y="168148"/>
                  </a:lnTo>
                  <a:lnTo>
                    <a:pt x="1684020" y="840740"/>
                  </a:lnTo>
                  <a:lnTo>
                    <a:pt x="1678011" y="885430"/>
                  </a:lnTo>
                  <a:lnTo>
                    <a:pt x="1661056" y="925594"/>
                  </a:lnTo>
                  <a:lnTo>
                    <a:pt x="1634759" y="959627"/>
                  </a:lnTo>
                  <a:lnTo>
                    <a:pt x="1600726" y="985924"/>
                  </a:lnTo>
                  <a:lnTo>
                    <a:pt x="1560562" y="1002879"/>
                  </a:lnTo>
                  <a:lnTo>
                    <a:pt x="1515872" y="1008888"/>
                  </a:lnTo>
                  <a:lnTo>
                    <a:pt x="168148" y="1008888"/>
                  </a:lnTo>
                  <a:lnTo>
                    <a:pt x="123448" y="1002879"/>
                  </a:lnTo>
                  <a:lnTo>
                    <a:pt x="83281" y="985924"/>
                  </a:lnTo>
                  <a:lnTo>
                    <a:pt x="49250" y="959627"/>
                  </a:lnTo>
                  <a:lnTo>
                    <a:pt x="22957" y="925594"/>
                  </a:lnTo>
                  <a:lnTo>
                    <a:pt x="6006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2" name="object 30"/>
          <p:cNvSpPr txBox="1"/>
          <p:nvPr/>
        </p:nvSpPr>
        <p:spPr>
          <a:xfrm>
            <a:off x="953820" y="2960369"/>
            <a:ext cx="1142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9545" marR="5080" lvl="0" indent="-15748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Analyze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and </a:t>
            </a:r>
            <a:r>
              <a:rPr kumimoji="0" sz="1600" b="0" i="0" u="none" strike="noStrike" kern="1200" cap="none" spc="-4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Enhance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73" name="object 31"/>
          <p:cNvGrpSpPr/>
          <p:nvPr/>
        </p:nvGrpSpPr>
        <p:grpSpPr>
          <a:xfrm>
            <a:off x="3037077" y="2715767"/>
            <a:ext cx="1698625" cy="970323"/>
            <a:chOff x="3037077" y="2709417"/>
            <a:chExt cx="1698625" cy="1021715"/>
          </a:xfrm>
        </p:grpSpPr>
        <p:sp>
          <p:nvSpPr>
            <p:cNvPr id="74" name="object 32"/>
            <p:cNvSpPr/>
            <p:nvPr/>
          </p:nvSpPr>
          <p:spPr>
            <a:xfrm>
              <a:off x="3043427" y="2715767"/>
              <a:ext cx="1685925" cy="1009015"/>
            </a:xfrm>
            <a:custGeom>
              <a:avLst/>
              <a:gdLst/>
              <a:ahLst/>
              <a:cxnLst/>
              <a:rect l="l" t="t" r="r" b="b"/>
              <a:pathLst>
                <a:path w="1685925" h="1009014">
                  <a:moveTo>
                    <a:pt x="1517396" y="0"/>
                  </a:moveTo>
                  <a:lnTo>
                    <a:pt x="168148" y="0"/>
                  </a:lnTo>
                  <a:lnTo>
                    <a:pt x="123457" y="6008"/>
                  </a:lnTo>
                  <a:lnTo>
                    <a:pt x="83293" y="22963"/>
                  </a:lnTo>
                  <a:lnTo>
                    <a:pt x="49260" y="49260"/>
                  </a:lnTo>
                  <a:lnTo>
                    <a:pt x="22963" y="83293"/>
                  </a:lnTo>
                  <a:lnTo>
                    <a:pt x="6008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8" y="885430"/>
                  </a:lnTo>
                  <a:lnTo>
                    <a:pt x="22963" y="925594"/>
                  </a:lnTo>
                  <a:lnTo>
                    <a:pt x="49260" y="959627"/>
                  </a:lnTo>
                  <a:lnTo>
                    <a:pt x="83293" y="985924"/>
                  </a:lnTo>
                  <a:lnTo>
                    <a:pt x="123457" y="1002879"/>
                  </a:lnTo>
                  <a:lnTo>
                    <a:pt x="168148" y="1008888"/>
                  </a:lnTo>
                  <a:lnTo>
                    <a:pt x="1517396" y="1008888"/>
                  </a:lnTo>
                  <a:lnTo>
                    <a:pt x="1562086" y="1002879"/>
                  </a:lnTo>
                  <a:lnTo>
                    <a:pt x="1602250" y="985924"/>
                  </a:lnTo>
                  <a:lnTo>
                    <a:pt x="1636283" y="959627"/>
                  </a:lnTo>
                  <a:lnTo>
                    <a:pt x="1662580" y="925594"/>
                  </a:lnTo>
                  <a:lnTo>
                    <a:pt x="1679535" y="885430"/>
                  </a:lnTo>
                  <a:lnTo>
                    <a:pt x="1685544" y="840740"/>
                  </a:lnTo>
                  <a:lnTo>
                    <a:pt x="1685544" y="168148"/>
                  </a:lnTo>
                  <a:lnTo>
                    <a:pt x="1679535" y="123457"/>
                  </a:lnTo>
                  <a:lnTo>
                    <a:pt x="1662580" y="83293"/>
                  </a:lnTo>
                  <a:lnTo>
                    <a:pt x="1636283" y="49260"/>
                  </a:lnTo>
                  <a:lnTo>
                    <a:pt x="1602250" y="22963"/>
                  </a:lnTo>
                  <a:lnTo>
                    <a:pt x="1562086" y="6008"/>
                  </a:lnTo>
                  <a:lnTo>
                    <a:pt x="15173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bject 33"/>
            <p:cNvSpPr/>
            <p:nvPr/>
          </p:nvSpPr>
          <p:spPr>
            <a:xfrm>
              <a:off x="3043427" y="2715767"/>
              <a:ext cx="1685925" cy="1009015"/>
            </a:xfrm>
            <a:custGeom>
              <a:avLst/>
              <a:gdLst/>
              <a:ahLst/>
              <a:cxnLst/>
              <a:rect l="l" t="t" r="r" b="b"/>
              <a:pathLst>
                <a:path w="1685925" h="1009014">
                  <a:moveTo>
                    <a:pt x="0" y="168148"/>
                  </a:moveTo>
                  <a:lnTo>
                    <a:pt x="6008" y="123457"/>
                  </a:lnTo>
                  <a:lnTo>
                    <a:pt x="22963" y="83293"/>
                  </a:lnTo>
                  <a:lnTo>
                    <a:pt x="49260" y="49260"/>
                  </a:lnTo>
                  <a:lnTo>
                    <a:pt x="83293" y="22963"/>
                  </a:lnTo>
                  <a:lnTo>
                    <a:pt x="123457" y="6008"/>
                  </a:lnTo>
                  <a:lnTo>
                    <a:pt x="168148" y="0"/>
                  </a:lnTo>
                  <a:lnTo>
                    <a:pt x="1517396" y="0"/>
                  </a:lnTo>
                  <a:lnTo>
                    <a:pt x="1562086" y="6008"/>
                  </a:lnTo>
                  <a:lnTo>
                    <a:pt x="1602250" y="22963"/>
                  </a:lnTo>
                  <a:lnTo>
                    <a:pt x="1636283" y="49260"/>
                  </a:lnTo>
                  <a:lnTo>
                    <a:pt x="1662580" y="83293"/>
                  </a:lnTo>
                  <a:lnTo>
                    <a:pt x="1679535" y="123457"/>
                  </a:lnTo>
                  <a:lnTo>
                    <a:pt x="1685544" y="168148"/>
                  </a:lnTo>
                  <a:lnTo>
                    <a:pt x="1685544" y="840740"/>
                  </a:lnTo>
                  <a:lnTo>
                    <a:pt x="1679535" y="885430"/>
                  </a:lnTo>
                  <a:lnTo>
                    <a:pt x="1662580" y="925594"/>
                  </a:lnTo>
                  <a:lnTo>
                    <a:pt x="1636283" y="959627"/>
                  </a:lnTo>
                  <a:lnTo>
                    <a:pt x="1602250" y="985924"/>
                  </a:lnTo>
                  <a:lnTo>
                    <a:pt x="1562086" y="1002879"/>
                  </a:lnTo>
                  <a:lnTo>
                    <a:pt x="1517396" y="1008888"/>
                  </a:lnTo>
                  <a:lnTo>
                    <a:pt x="168148" y="1008888"/>
                  </a:lnTo>
                  <a:lnTo>
                    <a:pt x="123457" y="1002879"/>
                  </a:lnTo>
                  <a:lnTo>
                    <a:pt x="83293" y="985924"/>
                  </a:lnTo>
                  <a:lnTo>
                    <a:pt x="49260" y="959627"/>
                  </a:lnTo>
                  <a:lnTo>
                    <a:pt x="22963" y="925594"/>
                  </a:lnTo>
                  <a:lnTo>
                    <a:pt x="6008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object 34"/>
          <p:cNvSpPr txBox="1"/>
          <p:nvPr/>
        </p:nvSpPr>
        <p:spPr>
          <a:xfrm>
            <a:off x="3558285" y="3082289"/>
            <a:ext cx="6578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Design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77" name="object 35"/>
          <p:cNvGrpSpPr/>
          <p:nvPr/>
        </p:nvGrpSpPr>
        <p:grpSpPr>
          <a:xfrm>
            <a:off x="527684" y="3793616"/>
            <a:ext cx="307340" cy="307340"/>
            <a:chOff x="527684" y="3793616"/>
            <a:chExt cx="307340" cy="307340"/>
          </a:xfrm>
        </p:grpSpPr>
        <p:sp>
          <p:nvSpPr>
            <p:cNvPr id="78" name="object 36"/>
            <p:cNvSpPr/>
            <p:nvPr/>
          </p:nvSpPr>
          <p:spPr>
            <a:xfrm>
              <a:off x="537209" y="38031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7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5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7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bject 37"/>
            <p:cNvSpPr/>
            <p:nvPr/>
          </p:nvSpPr>
          <p:spPr>
            <a:xfrm>
              <a:off x="537209" y="38031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7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6" y="144017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5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7"/>
                  </a:lnTo>
                  <a:close/>
                </a:path>
              </a:pathLst>
            </a:custGeom>
            <a:ln w="1904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0" name="object 38"/>
          <p:cNvSpPr txBox="1"/>
          <p:nvPr/>
        </p:nvSpPr>
        <p:spPr>
          <a:xfrm>
            <a:off x="611530" y="3807967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5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81" name="object 40"/>
          <p:cNvSpPr/>
          <p:nvPr/>
        </p:nvSpPr>
        <p:spPr>
          <a:xfrm>
            <a:off x="2957575" y="149257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bject 42"/>
          <p:cNvSpPr txBox="1"/>
          <p:nvPr/>
        </p:nvSpPr>
        <p:spPr>
          <a:xfrm>
            <a:off x="3036785" y="1493133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83" name="object 47"/>
          <p:cNvGrpSpPr/>
          <p:nvPr/>
        </p:nvGrpSpPr>
        <p:grpSpPr>
          <a:xfrm>
            <a:off x="2923032" y="2678003"/>
            <a:ext cx="307340" cy="307340"/>
            <a:chOff x="2891408" y="2560701"/>
            <a:chExt cx="307340" cy="307340"/>
          </a:xfrm>
        </p:grpSpPr>
        <p:sp>
          <p:nvSpPr>
            <p:cNvPr id="84" name="object 48"/>
            <p:cNvSpPr/>
            <p:nvPr/>
          </p:nvSpPr>
          <p:spPr>
            <a:xfrm>
              <a:off x="2900933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bject 49"/>
            <p:cNvSpPr/>
            <p:nvPr/>
          </p:nvSpPr>
          <p:spPr>
            <a:xfrm>
              <a:off x="2900933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1905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object 50"/>
          <p:cNvSpPr txBox="1"/>
          <p:nvPr/>
        </p:nvSpPr>
        <p:spPr>
          <a:xfrm>
            <a:off x="3007487" y="2716820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4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87" name="object 51"/>
          <p:cNvGrpSpPr/>
          <p:nvPr/>
        </p:nvGrpSpPr>
        <p:grpSpPr>
          <a:xfrm>
            <a:off x="526161" y="2560701"/>
            <a:ext cx="307340" cy="307340"/>
            <a:chOff x="526161" y="2560701"/>
            <a:chExt cx="307340" cy="307340"/>
          </a:xfrm>
        </p:grpSpPr>
        <p:sp>
          <p:nvSpPr>
            <p:cNvPr id="88" name="object 52"/>
            <p:cNvSpPr/>
            <p:nvPr/>
          </p:nvSpPr>
          <p:spPr>
            <a:xfrm>
              <a:off x="535686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8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6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8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bject 53"/>
            <p:cNvSpPr/>
            <p:nvPr/>
          </p:nvSpPr>
          <p:spPr>
            <a:xfrm>
              <a:off x="535686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6" y="144018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6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8"/>
                  </a:lnTo>
                  <a:close/>
                </a:path>
              </a:pathLst>
            </a:custGeom>
            <a:ln w="1904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0" name="object 54"/>
          <p:cNvSpPr txBox="1"/>
          <p:nvPr/>
        </p:nvSpPr>
        <p:spPr>
          <a:xfrm>
            <a:off x="609701" y="2575305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95" name="object 40"/>
          <p:cNvSpPr/>
          <p:nvPr/>
        </p:nvSpPr>
        <p:spPr>
          <a:xfrm>
            <a:off x="566262" y="153129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66262" y="1483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97" name="object 4"/>
          <p:cNvSpPr/>
          <p:nvPr/>
        </p:nvSpPr>
        <p:spPr>
          <a:xfrm>
            <a:off x="5597021" y="865216"/>
            <a:ext cx="5581015" cy="5842633"/>
          </a:xfrm>
          <a:custGeom>
            <a:avLst/>
            <a:gdLst/>
            <a:ahLst/>
            <a:cxnLst/>
            <a:rect l="l" t="t" r="r" b="b"/>
            <a:pathLst>
              <a:path w="5581015" h="5078095">
                <a:moveTo>
                  <a:pt x="5580887" y="0"/>
                </a:moveTo>
                <a:lnTo>
                  <a:pt x="0" y="0"/>
                </a:lnTo>
                <a:lnTo>
                  <a:pt x="0" y="5077968"/>
                </a:lnTo>
                <a:lnTo>
                  <a:pt x="5580887" y="5077968"/>
                </a:lnTo>
                <a:lnTo>
                  <a:pt x="5580887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object 5"/>
          <p:cNvSpPr txBox="1"/>
          <p:nvPr/>
        </p:nvSpPr>
        <p:spPr>
          <a:xfrm>
            <a:off x="6020841" y="1371869"/>
            <a:ext cx="4724399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5080" lvl="0" indent="0" algn="ctr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B</a:t>
            </a:r>
            <a:r>
              <a:rPr kumimoji="0" lang="en-US" sz="1600" b="1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PM FUNDAMENTALS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grpSp>
        <p:nvGrpSpPr>
          <p:cNvPr id="99" name="object 15"/>
          <p:cNvGrpSpPr/>
          <p:nvPr/>
        </p:nvGrpSpPr>
        <p:grpSpPr>
          <a:xfrm>
            <a:off x="6177400" y="1900093"/>
            <a:ext cx="4743450" cy="596055"/>
            <a:chOff x="6517005" y="2194941"/>
            <a:chExt cx="4743450" cy="622935"/>
          </a:xfrm>
          <a:solidFill>
            <a:schemeClr val="bg1"/>
          </a:solidFill>
        </p:grpSpPr>
        <p:sp>
          <p:nvSpPr>
            <p:cNvPr id="100" name="object 16"/>
            <p:cNvSpPr/>
            <p:nvPr/>
          </p:nvSpPr>
          <p:spPr>
            <a:xfrm>
              <a:off x="6526530" y="2204466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4623816" y="0"/>
                  </a:moveTo>
                  <a:lnTo>
                    <a:pt x="100584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4" y="603504"/>
                  </a:lnTo>
                  <a:lnTo>
                    <a:pt x="4623816" y="603504"/>
                  </a:lnTo>
                  <a:lnTo>
                    <a:pt x="4662945" y="595592"/>
                  </a:lnTo>
                  <a:lnTo>
                    <a:pt x="4694920" y="574024"/>
                  </a:lnTo>
                  <a:lnTo>
                    <a:pt x="4716488" y="542049"/>
                  </a:lnTo>
                  <a:lnTo>
                    <a:pt x="4724400" y="502920"/>
                  </a:lnTo>
                  <a:lnTo>
                    <a:pt x="4724400" y="100584"/>
                  </a:lnTo>
                  <a:lnTo>
                    <a:pt x="4716488" y="61454"/>
                  </a:lnTo>
                  <a:lnTo>
                    <a:pt x="4694920" y="29479"/>
                  </a:lnTo>
                  <a:lnTo>
                    <a:pt x="4662945" y="7911"/>
                  </a:lnTo>
                  <a:lnTo>
                    <a:pt x="462381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object 17"/>
            <p:cNvSpPr/>
            <p:nvPr/>
          </p:nvSpPr>
          <p:spPr>
            <a:xfrm>
              <a:off x="6526530" y="2204466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4" y="0"/>
                  </a:lnTo>
                  <a:lnTo>
                    <a:pt x="4623816" y="0"/>
                  </a:lnTo>
                  <a:lnTo>
                    <a:pt x="4662945" y="7911"/>
                  </a:lnTo>
                  <a:lnTo>
                    <a:pt x="4694920" y="29479"/>
                  </a:lnTo>
                  <a:lnTo>
                    <a:pt x="4716488" y="61454"/>
                  </a:lnTo>
                  <a:lnTo>
                    <a:pt x="4724400" y="100584"/>
                  </a:lnTo>
                  <a:lnTo>
                    <a:pt x="4724400" y="502920"/>
                  </a:lnTo>
                  <a:lnTo>
                    <a:pt x="4716488" y="542049"/>
                  </a:lnTo>
                  <a:lnTo>
                    <a:pt x="4694920" y="574024"/>
                  </a:lnTo>
                  <a:lnTo>
                    <a:pt x="4662945" y="595592"/>
                  </a:lnTo>
                  <a:lnTo>
                    <a:pt x="4623816" y="603504"/>
                  </a:lnTo>
                  <a:lnTo>
                    <a:pt x="100584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grpFill/>
            <a:ln w="1904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object 18"/>
          <p:cNvSpPr txBox="1"/>
          <p:nvPr/>
        </p:nvSpPr>
        <p:spPr>
          <a:xfrm>
            <a:off x="6531716" y="2060310"/>
            <a:ext cx="3552960" cy="4571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lang="en-US" sz="1400" spc="-5" dirty="0" smtClean="0">
                <a:cs typeface="Arial"/>
              </a:rPr>
              <a:t>2.1           Business</a:t>
            </a:r>
            <a:r>
              <a:rPr lang="en-US" sz="1400" spc="-50" dirty="0" smtClean="0">
                <a:cs typeface="Arial"/>
              </a:rPr>
              <a:t> </a:t>
            </a:r>
            <a:r>
              <a:rPr lang="en-US" sz="1400" dirty="0" smtClean="0">
                <a:cs typeface="Arial"/>
              </a:rPr>
              <a:t>Process</a:t>
            </a:r>
            <a:r>
              <a:rPr lang="en-US" sz="1400" spc="-45" dirty="0" smtClean="0">
                <a:cs typeface="Arial"/>
              </a:rPr>
              <a:t> </a:t>
            </a:r>
            <a:r>
              <a:rPr lang="en-US" sz="1400" spc="-5" dirty="0" smtClean="0">
                <a:cs typeface="Arial"/>
              </a:rPr>
              <a:t>Management </a:t>
            </a:r>
            <a:r>
              <a:rPr lang="en-US" sz="1400" spc="-375" dirty="0" smtClean="0">
                <a:cs typeface="Arial"/>
              </a:rPr>
              <a:t> </a:t>
            </a:r>
            <a:r>
              <a:rPr lang="en-US" sz="1400" dirty="0" smtClean="0">
                <a:cs typeface="Arial"/>
              </a:rPr>
              <a:t>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grpSp>
        <p:nvGrpSpPr>
          <p:cNvPr id="103" name="object 19"/>
          <p:cNvGrpSpPr/>
          <p:nvPr/>
        </p:nvGrpSpPr>
        <p:grpSpPr>
          <a:xfrm>
            <a:off x="6173137" y="2610856"/>
            <a:ext cx="4733925" cy="530643"/>
            <a:chOff x="6521005" y="3011233"/>
            <a:chExt cx="4733925" cy="611505"/>
          </a:xfrm>
        </p:grpSpPr>
        <p:sp>
          <p:nvSpPr>
            <p:cNvPr id="104" name="object 20"/>
            <p:cNvSpPr/>
            <p:nvPr/>
          </p:nvSpPr>
          <p:spPr>
            <a:xfrm>
              <a:off x="6525768" y="3015995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79"/>
                  </a:lnTo>
                  <a:lnTo>
                    <a:pt x="4624070" y="601979"/>
                  </a:lnTo>
                  <a:lnTo>
                    <a:pt x="4663106" y="594090"/>
                  </a:lnTo>
                  <a:lnTo>
                    <a:pt x="4694999" y="572579"/>
                  </a:lnTo>
                  <a:lnTo>
                    <a:pt x="4716510" y="540686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object 21"/>
            <p:cNvSpPr/>
            <p:nvPr/>
          </p:nvSpPr>
          <p:spPr>
            <a:xfrm>
              <a:off x="6525768" y="3015995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686"/>
                  </a:lnTo>
                  <a:lnTo>
                    <a:pt x="4694999" y="572579"/>
                  </a:lnTo>
                  <a:lnTo>
                    <a:pt x="4663106" y="594090"/>
                  </a:lnTo>
                  <a:lnTo>
                    <a:pt x="4624070" y="601979"/>
                  </a:lnTo>
                  <a:lnTo>
                    <a:pt x="100329" y="601979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6" name="object 22"/>
          <p:cNvSpPr txBox="1"/>
          <p:nvPr/>
        </p:nvSpPr>
        <p:spPr>
          <a:xfrm>
            <a:off x="6502597" y="2716468"/>
            <a:ext cx="365397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lvl="0">
              <a:spcBef>
                <a:spcPts val="105"/>
              </a:spcBef>
            </a:pPr>
            <a:r>
              <a:rPr lang="en-US" sz="1400" dirty="0">
                <a:solidFill>
                  <a:prstClr val="black"/>
                </a:solidFill>
                <a:cs typeface="Arial MT"/>
              </a:rPr>
              <a:t>2</a:t>
            </a:r>
            <a:r>
              <a:rPr lang="en-US" sz="1400" dirty="0" smtClean="0">
                <a:solidFill>
                  <a:prstClr val="black"/>
                </a:solidFill>
                <a:cs typeface="Arial MT"/>
              </a:rPr>
              <a:t>.2                Process</a:t>
            </a:r>
            <a:r>
              <a:rPr lang="en-US" sz="1400" spc="-60" dirty="0" smtClean="0">
                <a:solidFill>
                  <a:prstClr val="black"/>
                </a:solidFill>
                <a:cs typeface="Arial MT"/>
              </a:rPr>
              <a:t> </a:t>
            </a:r>
            <a:r>
              <a:rPr lang="en-US" sz="1400" spc="-5" dirty="0" smtClean="0">
                <a:solidFill>
                  <a:prstClr val="black"/>
                </a:solidFill>
                <a:cs typeface="Arial MT"/>
              </a:rPr>
              <a:t>identification</a:t>
            </a:r>
            <a:endParaRPr lang="en-US" sz="1400" dirty="0">
              <a:solidFill>
                <a:prstClr val="black"/>
              </a:solidFill>
              <a:cs typeface="Arial MT"/>
            </a:endParaRPr>
          </a:p>
        </p:txBody>
      </p:sp>
      <p:grpSp>
        <p:nvGrpSpPr>
          <p:cNvPr id="107" name="object 23"/>
          <p:cNvGrpSpPr/>
          <p:nvPr/>
        </p:nvGrpSpPr>
        <p:grpSpPr>
          <a:xfrm>
            <a:off x="6162675" y="3219989"/>
            <a:ext cx="4733925" cy="569082"/>
            <a:chOff x="6521005" y="3822001"/>
            <a:chExt cx="4733925" cy="611505"/>
          </a:xfrm>
        </p:grpSpPr>
        <p:sp>
          <p:nvSpPr>
            <p:cNvPr id="108" name="object 24"/>
            <p:cNvSpPr/>
            <p:nvPr/>
          </p:nvSpPr>
          <p:spPr>
            <a:xfrm>
              <a:off x="6525768" y="3826764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30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0"/>
                  </a:lnTo>
                  <a:lnTo>
                    <a:pt x="4694999" y="572579"/>
                  </a:lnTo>
                  <a:lnTo>
                    <a:pt x="4716510" y="540686"/>
                  </a:lnTo>
                  <a:lnTo>
                    <a:pt x="4724400" y="501650"/>
                  </a:lnTo>
                  <a:lnTo>
                    <a:pt x="4724400" y="100330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object 25"/>
            <p:cNvSpPr/>
            <p:nvPr/>
          </p:nvSpPr>
          <p:spPr>
            <a:xfrm>
              <a:off x="6525768" y="3826764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30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30"/>
                  </a:lnTo>
                  <a:lnTo>
                    <a:pt x="4724400" y="501650"/>
                  </a:lnTo>
                  <a:lnTo>
                    <a:pt x="4716510" y="540686"/>
                  </a:lnTo>
                  <a:lnTo>
                    <a:pt x="4694999" y="572579"/>
                  </a:lnTo>
                  <a:lnTo>
                    <a:pt x="4663106" y="594090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30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0" name="object 26"/>
          <p:cNvSpPr txBox="1"/>
          <p:nvPr/>
        </p:nvSpPr>
        <p:spPr>
          <a:xfrm>
            <a:off x="6431820" y="3366305"/>
            <a:ext cx="33919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88265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2.3                Process Discovery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111" name="object 27"/>
          <p:cNvGrpSpPr/>
          <p:nvPr/>
        </p:nvGrpSpPr>
        <p:grpSpPr>
          <a:xfrm>
            <a:off x="6129118" y="3887794"/>
            <a:ext cx="4733925" cy="542920"/>
            <a:chOff x="6521005" y="4632769"/>
            <a:chExt cx="4733925" cy="613410"/>
          </a:xfrm>
        </p:grpSpPr>
        <p:sp>
          <p:nvSpPr>
            <p:cNvPr id="112" name="object 28"/>
            <p:cNvSpPr/>
            <p:nvPr/>
          </p:nvSpPr>
          <p:spPr>
            <a:xfrm>
              <a:off x="6525768" y="4637532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4623815" y="0"/>
                  </a:moveTo>
                  <a:lnTo>
                    <a:pt x="100583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3" y="603504"/>
                  </a:lnTo>
                  <a:lnTo>
                    <a:pt x="4623815" y="603504"/>
                  </a:lnTo>
                  <a:lnTo>
                    <a:pt x="4662945" y="595592"/>
                  </a:lnTo>
                  <a:lnTo>
                    <a:pt x="4694920" y="574024"/>
                  </a:lnTo>
                  <a:lnTo>
                    <a:pt x="4716488" y="542049"/>
                  </a:lnTo>
                  <a:lnTo>
                    <a:pt x="4724400" y="502920"/>
                  </a:lnTo>
                  <a:lnTo>
                    <a:pt x="4724400" y="100584"/>
                  </a:lnTo>
                  <a:lnTo>
                    <a:pt x="4716488" y="61454"/>
                  </a:lnTo>
                  <a:lnTo>
                    <a:pt x="4694920" y="29479"/>
                  </a:lnTo>
                  <a:lnTo>
                    <a:pt x="4662945" y="7911"/>
                  </a:lnTo>
                  <a:lnTo>
                    <a:pt x="46238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object 29"/>
            <p:cNvSpPr/>
            <p:nvPr/>
          </p:nvSpPr>
          <p:spPr>
            <a:xfrm>
              <a:off x="6525768" y="4637532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3" y="0"/>
                  </a:lnTo>
                  <a:lnTo>
                    <a:pt x="4623815" y="0"/>
                  </a:lnTo>
                  <a:lnTo>
                    <a:pt x="4662945" y="7911"/>
                  </a:lnTo>
                  <a:lnTo>
                    <a:pt x="4694920" y="29479"/>
                  </a:lnTo>
                  <a:lnTo>
                    <a:pt x="4716488" y="61454"/>
                  </a:lnTo>
                  <a:lnTo>
                    <a:pt x="4724400" y="100584"/>
                  </a:lnTo>
                  <a:lnTo>
                    <a:pt x="4724400" y="502920"/>
                  </a:lnTo>
                  <a:lnTo>
                    <a:pt x="4716488" y="542049"/>
                  </a:lnTo>
                  <a:lnTo>
                    <a:pt x="4694920" y="574024"/>
                  </a:lnTo>
                  <a:lnTo>
                    <a:pt x="4662945" y="595592"/>
                  </a:lnTo>
                  <a:lnTo>
                    <a:pt x="4623815" y="603504"/>
                  </a:lnTo>
                  <a:lnTo>
                    <a:pt x="100583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9524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4" name="object 30"/>
          <p:cNvSpPr txBox="1"/>
          <p:nvPr/>
        </p:nvSpPr>
        <p:spPr>
          <a:xfrm>
            <a:off x="6497576" y="4032623"/>
            <a:ext cx="243967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1905" lvl="0" indent="0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-5" dirty="0">
                <a:solidFill>
                  <a:prstClr val="black"/>
                </a:solidFill>
                <a:latin typeface="Calibri" panose="020F0502020204030204"/>
                <a:cs typeface="Arial MT"/>
              </a:rPr>
              <a:t>2</a:t>
            </a:r>
            <a:r>
              <a:rPr kumimoji="0" lang="en-US" sz="14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.4                 Process Analysis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115" name="object 31"/>
          <p:cNvGrpSpPr/>
          <p:nvPr/>
        </p:nvGrpSpPr>
        <p:grpSpPr>
          <a:xfrm>
            <a:off x="6135681" y="4486345"/>
            <a:ext cx="4733925" cy="517683"/>
            <a:chOff x="6521005" y="5445061"/>
            <a:chExt cx="4733925" cy="611505"/>
          </a:xfrm>
        </p:grpSpPr>
        <p:sp>
          <p:nvSpPr>
            <p:cNvPr id="116" name="object 32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8" name="object 34"/>
          <p:cNvSpPr txBox="1"/>
          <p:nvPr/>
        </p:nvSpPr>
        <p:spPr>
          <a:xfrm>
            <a:off x="6509406" y="4647727"/>
            <a:ext cx="26873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-5" dirty="0" smtClean="0">
                <a:solidFill>
                  <a:prstClr val="black"/>
                </a:solidFill>
                <a:latin typeface="Calibri" panose="020F0502020204030204"/>
                <a:cs typeface="Arial MT"/>
              </a:rPr>
              <a:t>2.5                 Process Redesign 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124" name="object 7"/>
          <p:cNvSpPr txBox="1"/>
          <p:nvPr/>
        </p:nvSpPr>
        <p:spPr>
          <a:xfrm>
            <a:off x="566262" y="342419"/>
            <a:ext cx="455584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5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Training</a:t>
            </a:r>
            <a:r>
              <a:rPr kumimoji="0" sz="2800" b="1" i="0" u="none" strike="noStrike" kern="1200" cap="none" spc="-5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2800" b="1" i="0" u="none" strike="noStrike" kern="1200" cap="none" spc="-5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Overview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grpSp>
        <p:nvGrpSpPr>
          <p:cNvPr id="126" name="object 31"/>
          <p:cNvGrpSpPr/>
          <p:nvPr/>
        </p:nvGrpSpPr>
        <p:grpSpPr>
          <a:xfrm>
            <a:off x="6104622" y="5116304"/>
            <a:ext cx="4733925" cy="517683"/>
            <a:chOff x="6521005" y="5445061"/>
            <a:chExt cx="4733925" cy="611505"/>
          </a:xfrm>
        </p:grpSpPr>
        <p:sp>
          <p:nvSpPr>
            <p:cNvPr id="127" name="object 32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9" name="object 31"/>
          <p:cNvGrpSpPr/>
          <p:nvPr/>
        </p:nvGrpSpPr>
        <p:grpSpPr>
          <a:xfrm>
            <a:off x="6129118" y="5724281"/>
            <a:ext cx="4733925" cy="517683"/>
            <a:chOff x="6521005" y="5445061"/>
            <a:chExt cx="4733925" cy="611505"/>
          </a:xfrm>
        </p:grpSpPr>
        <p:sp>
          <p:nvSpPr>
            <p:cNvPr id="130" name="object 32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2" name="object 34"/>
          <p:cNvSpPr txBox="1"/>
          <p:nvPr/>
        </p:nvSpPr>
        <p:spPr>
          <a:xfrm>
            <a:off x="6478851" y="5164282"/>
            <a:ext cx="3884349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 marR="5080" indent="-116205">
              <a:spcBef>
                <a:spcPts val="100"/>
              </a:spcBef>
            </a:pPr>
            <a:r>
              <a:rPr lang="en-US" sz="1400" spc="-5" dirty="0" smtClean="0">
                <a:solidFill>
                  <a:prstClr val="black"/>
                </a:solidFill>
                <a:latin typeface="Calibri" panose="020F0502020204030204"/>
                <a:cs typeface="Arial MT"/>
              </a:rPr>
              <a:t>2.6                 </a:t>
            </a:r>
            <a:r>
              <a:rPr lang="en-US" sz="1400" dirty="0" smtClean="0">
                <a:cs typeface="Arial MT"/>
              </a:rPr>
              <a:t>Process</a:t>
            </a:r>
            <a:r>
              <a:rPr lang="en-US" sz="1400" spc="-45" dirty="0" smtClean="0">
                <a:cs typeface="Arial MT"/>
              </a:rPr>
              <a:t> </a:t>
            </a:r>
            <a:r>
              <a:rPr lang="en-US" sz="1400" spc="-5" dirty="0" smtClean="0">
                <a:cs typeface="Arial MT"/>
              </a:rPr>
              <a:t>implementation</a:t>
            </a:r>
            <a:r>
              <a:rPr lang="en-US" sz="1400" spc="-45" dirty="0" smtClean="0">
                <a:cs typeface="Arial MT"/>
              </a:rPr>
              <a:t> </a:t>
            </a:r>
            <a:r>
              <a:rPr lang="en-US" sz="1400" dirty="0" smtClean="0">
                <a:cs typeface="Arial MT"/>
              </a:rPr>
              <a:t>and</a:t>
            </a:r>
            <a:r>
              <a:rPr lang="en-US" sz="1400" spc="-20" dirty="0" smtClean="0">
                <a:cs typeface="Arial MT"/>
              </a:rPr>
              <a:t> </a:t>
            </a:r>
            <a:r>
              <a:rPr lang="en-US" sz="1400" dirty="0" smtClean="0">
                <a:cs typeface="Arial MT"/>
              </a:rPr>
              <a:t>change</a:t>
            </a:r>
          </a:p>
          <a:p>
            <a:pPr marL="115570" marR="5080" indent="-116205">
              <a:spcBef>
                <a:spcPts val="100"/>
              </a:spcBef>
            </a:pPr>
            <a:r>
              <a:rPr lang="en-US" sz="1400" dirty="0">
                <a:cs typeface="Arial MT"/>
              </a:rPr>
              <a:t> </a:t>
            </a:r>
            <a:r>
              <a:rPr lang="en-US" sz="1400" dirty="0" smtClean="0">
                <a:cs typeface="Arial MT"/>
              </a:rPr>
              <a:t>                      </a:t>
            </a:r>
            <a:r>
              <a:rPr lang="en-US" sz="1400" spc="-375" dirty="0" smtClean="0">
                <a:cs typeface="Arial MT"/>
              </a:rPr>
              <a:t> </a:t>
            </a:r>
            <a:r>
              <a:rPr lang="en-US" sz="1400" dirty="0" smtClean="0">
                <a:cs typeface="Arial MT"/>
              </a:rPr>
              <a:t>management </a:t>
            </a:r>
            <a:r>
              <a:rPr lang="en-US" sz="1400" spc="-5" dirty="0" smtClean="0">
                <a:solidFill>
                  <a:prstClr val="black"/>
                </a:solidFill>
                <a:cs typeface="Arial MT"/>
              </a:rPr>
              <a:t> Redesign 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 MT"/>
            </a:endParaRPr>
          </a:p>
        </p:txBody>
      </p:sp>
      <p:sp>
        <p:nvSpPr>
          <p:cNvPr id="133" name="object 34"/>
          <p:cNvSpPr txBox="1"/>
          <p:nvPr/>
        </p:nvSpPr>
        <p:spPr>
          <a:xfrm>
            <a:off x="6433996" y="5827672"/>
            <a:ext cx="388434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 smtClean="0">
                <a:solidFill>
                  <a:prstClr val="black"/>
                </a:solidFill>
                <a:cs typeface="Arial MT"/>
              </a:rPr>
              <a:t>2.7                  </a:t>
            </a:r>
            <a:r>
              <a:rPr lang="en-US" sz="1400" dirty="0" smtClean="0">
                <a:cs typeface="Arial MT"/>
              </a:rPr>
              <a:t>Process</a:t>
            </a:r>
            <a:r>
              <a:rPr lang="en-US" sz="1400" spc="-60" dirty="0" smtClean="0">
                <a:cs typeface="Arial MT"/>
              </a:rPr>
              <a:t> </a:t>
            </a:r>
            <a:r>
              <a:rPr lang="en-US" sz="1400" dirty="0" smtClean="0">
                <a:cs typeface="Arial MT"/>
              </a:rPr>
              <a:t>monitoring</a:t>
            </a:r>
            <a:r>
              <a:rPr lang="en-US" sz="1400" spc="-60" dirty="0" smtClean="0">
                <a:cs typeface="Arial MT"/>
              </a:rPr>
              <a:t> </a:t>
            </a:r>
            <a:r>
              <a:rPr lang="en-US" sz="1400" dirty="0" smtClean="0">
                <a:cs typeface="Arial MT"/>
              </a:rPr>
              <a:t>and</a:t>
            </a:r>
            <a:r>
              <a:rPr lang="en-US" sz="1400" spc="-35" dirty="0" smtClean="0">
                <a:cs typeface="Arial MT"/>
              </a:rPr>
              <a:t> </a:t>
            </a:r>
            <a:r>
              <a:rPr lang="en-US" sz="1400" dirty="0" smtClean="0">
                <a:cs typeface="Arial MT"/>
              </a:rPr>
              <a:t>controlling</a:t>
            </a:r>
            <a:endParaRPr lang="en-US" sz="1400" dirty="0"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56527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/>
      <p:bldP spid="63" grpId="0"/>
      <p:bldP spid="64" grpId="0"/>
      <p:bldP spid="65" grpId="0" animBg="1"/>
      <p:bldP spid="66" grpId="0"/>
      <p:bldP spid="67" grpId="0" animBg="1"/>
      <p:bldP spid="68" grpId="0"/>
      <p:bldP spid="72" grpId="0"/>
      <p:bldP spid="76" grpId="0"/>
      <p:bldP spid="80" grpId="0"/>
      <p:bldP spid="81" grpId="0" animBg="1"/>
      <p:bldP spid="82" grpId="0"/>
      <p:bldP spid="86" grpId="0"/>
      <p:bldP spid="90" grpId="0"/>
      <p:bldP spid="95" grpId="0" animBg="1"/>
      <p:bldP spid="96" grpId="0"/>
      <p:bldP spid="97" grpId="0" animBg="1"/>
      <p:bldP spid="98" grpId="0"/>
      <p:bldP spid="102" grpId="0"/>
      <p:bldP spid="106" grpId="0"/>
      <p:bldP spid="110" grpId="0"/>
      <p:bldP spid="114" grpId="0"/>
      <p:bldP spid="118" grpId="0"/>
      <p:bldP spid="124" grpId="0"/>
      <p:bldP spid="132" grpId="0"/>
      <p:bldP spid="1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1227" y="-36443"/>
            <a:ext cx="5867399" cy="68944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727" y="1018032"/>
            <a:ext cx="5225796" cy="52257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1439" y="240538"/>
            <a:ext cx="1734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452161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dirty="0">
                <a:solidFill>
                  <a:srgbClr val="EFAB00"/>
                </a:solidFill>
              </a:rPr>
              <a:t> solutions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supporting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lang="en-US" spc="-15" dirty="0" smtClean="0">
                <a:solidFill>
                  <a:srgbClr val="EFAB00"/>
                </a:solidFill>
              </a:rPr>
              <a:t/>
            </a:r>
            <a:br>
              <a:rPr lang="en-US" spc="-15" dirty="0" smtClean="0">
                <a:solidFill>
                  <a:srgbClr val="EFAB00"/>
                </a:solidFill>
              </a:rPr>
            </a:br>
            <a:r>
              <a:rPr spc="-5" dirty="0" smtClean="0">
                <a:solidFill>
                  <a:srgbClr val="EFAB00"/>
                </a:solidFill>
              </a:rPr>
              <a:t>analysis</a:t>
            </a:r>
            <a:endParaRPr spc="-5" dirty="0">
              <a:solidFill>
                <a:srgbClr val="EFAB0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39000" y="2688197"/>
            <a:ext cx="2247265" cy="1809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Manager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Journey</a:t>
            </a:r>
            <a:r>
              <a:rPr sz="1800" spc="-6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Modeler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18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Insights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18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Intelligence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53" y="1917830"/>
            <a:ext cx="12199153" cy="282269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1734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Success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factors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87398" y="2166061"/>
            <a:ext cx="9830435" cy="2313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Pay </a:t>
            </a:r>
            <a:r>
              <a:rPr sz="2000" spc="-5" dirty="0">
                <a:latin typeface="Arial MT"/>
                <a:cs typeface="Arial MT"/>
              </a:rPr>
              <a:t>attention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accuracy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completeness</a:t>
            </a: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Be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prepared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face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complexity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identifying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bottlenecks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interconnectedness</a:t>
            </a: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Ensure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identify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actual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root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causes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problems</a:t>
            </a:r>
          </a:p>
          <a:p>
            <a:pPr marL="279400" indent="-266700">
              <a:lnSpc>
                <a:spcPct val="100000"/>
              </a:lnSpc>
              <a:spcBef>
                <a:spcPts val="15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Prioritize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weaknesses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wisely</a:t>
            </a: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Invest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 enablement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analysis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techniques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24255" y="1919477"/>
            <a:ext cx="966469" cy="2821305"/>
            <a:chOff x="524255" y="1919477"/>
            <a:chExt cx="966469" cy="2821305"/>
          </a:xfrm>
        </p:grpSpPr>
        <p:sp>
          <p:nvSpPr>
            <p:cNvPr id="7" name="object 7"/>
            <p:cNvSpPr/>
            <p:nvPr/>
          </p:nvSpPr>
          <p:spPr>
            <a:xfrm>
              <a:off x="1477517" y="1919477"/>
              <a:ext cx="0" cy="2821305"/>
            </a:xfrm>
            <a:custGeom>
              <a:avLst/>
              <a:gdLst/>
              <a:ahLst/>
              <a:cxnLst/>
              <a:rect l="l" t="t" r="r" b="b"/>
              <a:pathLst>
                <a:path h="2821304">
                  <a:moveTo>
                    <a:pt x="0" y="0"/>
                  </a:moveTo>
                  <a:lnTo>
                    <a:pt x="0" y="2821178"/>
                  </a:lnTo>
                </a:path>
              </a:pathLst>
            </a:custGeom>
            <a:ln w="254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2987039"/>
              <a:ext cx="682751" cy="684276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" y="-219772"/>
            <a:ext cx="12801600" cy="72975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2400" y="4876800"/>
            <a:ext cx="12192000" cy="155555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lvl="0">
              <a:spcBef>
                <a:spcPts val="310"/>
              </a:spcBef>
            </a:pPr>
            <a:r>
              <a:rPr lang="en-US" sz="3600" b="1" kern="0" dirty="0">
                <a:solidFill>
                  <a:prstClr val="white"/>
                </a:solidFill>
                <a:ea typeface="Verdana" panose="020B0604030504040204" pitchFamily="34" charset="0"/>
                <a:cs typeface="Arial MT"/>
              </a:rPr>
              <a:t>UNIT:2- BPM Fundamentals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sz="6000" b="1" dirty="0" smtClean="0">
                <a:solidFill>
                  <a:srgbClr val="EFAB00"/>
                </a:solidFill>
                <a:latin typeface="Arial"/>
                <a:cs typeface="Arial"/>
              </a:rPr>
              <a:t>2.</a:t>
            </a:r>
            <a:r>
              <a:rPr sz="6000" b="1" dirty="0" smtClean="0">
                <a:solidFill>
                  <a:srgbClr val="EFAB00"/>
                </a:solidFill>
                <a:latin typeface="Arial"/>
                <a:cs typeface="Arial"/>
              </a:rPr>
              <a:t>5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:</a:t>
            </a:r>
            <a:r>
              <a:rPr sz="6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6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Redesign</a:t>
            </a:r>
            <a:endParaRPr sz="60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300164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Recap:</a:t>
            </a:r>
            <a:r>
              <a:rPr spc="-5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374" y="1525395"/>
            <a:ext cx="5873750" cy="2094864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previous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learned</a:t>
            </a: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elements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most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common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techniques</a:t>
            </a:r>
            <a:endParaRPr sz="1800" dirty="0">
              <a:latin typeface="Arial MT"/>
              <a:cs typeface="Arial MT"/>
            </a:endParaRPr>
          </a:p>
          <a:p>
            <a:pPr marL="192405" marR="54737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Which elements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SAP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Signavio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Transformation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Suite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support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Some</a:t>
            </a:r>
            <a:r>
              <a:rPr sz="1800" dirty="0">
                <a:latin typeface="Arial MT"/>
                <a:cs typeface="Arial MT"/>
              </a:rPr>
              <a:t> 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critical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success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factors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5" dirty="0">
                <a:latin typeface="Arial MT"/>
                <a:cs typeface="Arial MT"/>
              </a:rPr>
              <a:t> 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1076" y="2155188"/>
            <a:ext cx="1651290" cy="2406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394970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phase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explanation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898" y="1524252"/>
            <a:ext cx="4540250" cy="229235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redesign</a:t>
            </a:r>
            <a:endParaRPr sz="2000">
              <a:latin typeface="Arial MT"/>
              <a:cs typeface="Arial MT"/>
            </a:endParaRPr>
          </a:p>
          <a:p>
            <a:pPr marL="192405" marR="10985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Improve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as-is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considering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identified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weaknesses</a:t>
            </a:r>
            <a:endParaRPr sz="18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15" dirty="0">
                <a:latin typeface="Arial MT"/>
                <a:cs typeface="Arial MT"/>
              </a:rPr>
              <a:t>Tradeoff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between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performance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dimensions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(time,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quality,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cost,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flexibility)</a:t>
            </a:r>
            <a:endParaRPr sz="1800">
              <a:latin typeface="Arial MT"/>
              <a:cs typeface="Arial MT"/>
            </a:endParaRPr>
          </a:p>
          <a:p>
            <a:pPr marL="192405" marR="2095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b="1" dirty="0">
                <a:latin typeface="Arial"/>
                <a:cs typeface="Arial"/>
              </a:rPr>
              <a:t>Output</a:t>
            </a:r>
            <a:r>
              <a:rPr sz="1800" dirty="0">
                <a:latin typeface="Arial MT"/>
                <a:cs typeface="Arial MT"/>
              </a:rPr>
              <a:t>: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to-be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reflecting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future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status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31202" y="2675382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72118" y="2081529"/>
            <a:ext cx="1416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architecture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47580" y="2663697"/>
            <a:ext cx="9410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As-is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20298" y="4726381"/>
            <a:ext cx="1157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Insights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</a:t>
            </a:r>
            <a:r>
              <a:rPr sz="1200" spc="-5" dirty="0">
                <a:latin typeface="Arial MT"/>
                <a:cs typeface="Arial MT"/>
              </a:rPr>
              <a:t>eaknesse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impact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0326" y="6007709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To-be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0428" y="4726381"/>
            <a:ext cx="781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E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dirty="0">
                <a:latin typeface="Arial MT"/>
                <a:cs typeface="Arial MT"/>
              </a:rPr>
              <a:t>ecutable 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dirty="0">
                <a:latin typeface="Arial MT"/>
                <a:cs typeface="Arial MT"/>
              </a:rPr>
              <a:t> 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1376" y="2664714"/>
            <a:ext cx="1234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Conformance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performance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insights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13114" y="2007870"/>
            <a:ext cx="76200" cy="354965"/>
          </a:xfrm>
          <a:custGeom>
            <a:avLst/>
            <a:gdLst/>
            <a:ahLst/>
            <a:cxnLst/>
            <a:rect l="l" t="t" r="r" b="b"/>
            <a:pathLst>
              <a:path w="76200" h="354964">
                <a:moveTo>
                  <a:pt x="25400" y="278256"/>
                </a:moveTo>
                <a:lnTo>
                  <a:pt x="0" y="278256"/>
                </a:lnTo>
                <a:lnTo>
                  <a:pt x="38100" y="354456"/>
                </a:lnTo>
                <a:lnTo>
                  <a:pt x="69850" y="290956"/>
                </a:lnTo>
                <a:lnTo>
                  <a:pt x="25400" y="290956"/>
                </a:lnTo>
                <a:lnTo>
                  <a:pt x="25400" y="278256"/>
                </a:lnTo>
                <a:close/>
              </a:path>
              <a:path w="76200" h="354964">
                <a:moveTo>
                  <a:pt x="50800" y="0"/>
                </a:moveTo>
                <a:lnTo>
                  <a:pt x="25400" y="0"/>
                </a:lnTo>
                <a:lnTo>
                  <a:pt x="25400" y="290956"/>
                </a:lnTo>
                <a:lnTo>
                  <a:pt x="50800" y="290956"/>
                </a:lnTo>
                <a:lnTo>
                  <a:pt x="50800" y="0"/>
                </a:lnTo>
                <a:close/>
              </a:path>
              <a:path w="76200" h="354964">
                <a:moveTo>
                  <a:pt x="76200" y="278256"/>
                </a:moveTo>
                <a:lnTo>
                  <a:pt x="50800" y="278256"/>
                </a:lnTo>
                <a:lnTo>
                  <a:pt x="50800" y="290956"/>
                </a:lnTo>
                <a:lnTo>
                  <a:pt x="69850" y="290956"/>
                </a:lnTo>
                <a:lnTo>
                  <a:pt x="76200" y="278256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606540" y="2659379"/>
            <a:ext cx="3729990" cy="3165475"/>
            <a:chOff x="6606540" y="2659379"/>
            <a:chExt cx="3729990" cy="3165475"/>
          </a:xfrm>
        </p:grpSpPr>
        <p:sp>
          <p:nvSpPr>
            <p:cNvPr id="13" name="object 13"/>
            <p:cNvSpPr/>
            <p:nvPr/>
          </p:nvSpPr>
          <p:spPr>
            <a:xfrm>
              <a:off x="10266680" y="3370579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325" y="0"/>
                  </a:moveTo>
                  <a:lnTo>
                    <a:pt x="0" y="39370"/>
                  </a:lnTo>
                  <a:lnTo>
                    <a:pt x="69596" y="80010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54796" y="2659379"/>
              <a:ext cx="83820" cy="99060"/>
            </a:xfrm>
            <a:custGeom>
              <a:avLst/>
              <a:gdLst/>
              <a:ahLst/>
              <a:cxnLst/>
              <a:rect l="l" t="t" r="r" b="b"/>
              <a:pathLst>
                <a:path w="83820" h="99060">
                  <a:moveTo>
                    <a:pt x="8382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83820" y="9906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13775" y="267246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444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40524" y="4492751"/>
              <a:ext cx="268605" cy="172720"/>
            </a:xfrm>
            <a:custGeom>
              <a:avLst/>
              <a:gdLst/>
              <a:ahLst/>
              <a:cxnLst/>
              <a:rect l="l" t="t" r="r" b="b"/>
              <a:pathLst>
                <a:path w="268604" h="172720">
                  <a:moveTo>
                    <a:pt x="26822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268224" y="172212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44664" y="4620386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59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59" h="1204595">
                  <a:moveTo>
                    <a:pt x="1000506" y="1138936"/>
                  </a:moveTo>
                  <a:lnTo>
                    <a:pt x="919988" y="1141666"/>
                  </a:lnTo>
                  <a:lnTo>
                    <a:pt x="970534" y="1204391"/>
                  </a:lnTo>
                  <a:lnTo>
                    <a:pt x="1000506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828" y="3518915"/>
              <a:ext cx="574548" cy="5090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06540" y="4020311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59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778243" y="4004564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5" dirty="0">
                <a:latin typeface="Arial"/>
                <a:cs typeface="Arial"/>
              </a:rPr>
              <a:t>O</a:t>
            </a:r>
            <a:r>
              <a:rPr sz="1050" b="1" spc="5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</a:t>
            </a:r>
            <a:r>
              <a:rPr sz="1050" b="1" spc="-5" dirty="0">
                <a:latin typeface="Arial"/>
                <a:cs typeface="Arial"/>
              </a:rPr>
              <a:t>OR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5" dirty="0">
                <a:latin typeface="Arial"/>
                <a:cs typeface="Arial"/>
              </a:rPr>
              <a:t>NG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57377" y="3956241"/>
            <a:ext cx="1743710" cy="795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30"/>
              </a:spcBef>
            </a:pP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7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Process </a:t>
            </a:r>
            <a:r>
              <a:rPr sz="1700" spc="-4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Management </a:t>
            </a:r>
            <a:r>
              <a:rPr sz="17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5568" y="2461260"/>
            <a:ext cx="464820" cy="52882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546718" y="2973451"/>
            <a:ext cx="8153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SC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VE</a:t>
            </a:r>
            <a:r>
              <a:rPr sz="1050" b="1" spc="-10" dirty="0">
                <a:latin typeface="Arial"/>
                <a:cs typeface="Arial"/>
              </a:rPr>
              <a:t>R</a:t>
            </a:r>
            <a:r>
              <a:rPr sz="1050" b="1" dirty="0">
                <a:latin typeface="Arial"/>
                <a:cs typeface="Arial"/>
              </a:rPr>
              <a:t>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184892" y="3550920"/>
            <a:ext cx="757555" cy="913130"/>
            <a:chOff x="10184892" y="3550920"/>
            <a:chExt cx="757555" cy="91313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4140" y="3550920"/>
              <a:ext cx="598931" cy="59893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184892" y="4119372"/>
              <a:ext cx="757555" cy="344805"/>
            </a:xfrm>
            <a:custGeom>
              <a:avLst/>
              <a:gdLst/>
              <a:ahLst/>
              <a:cxnLst/>
              <a:rect l="l" t="t" r="r" b="b"/>
              <a:pathLst>
                <a:path w="757554" h="344804">
                  <a:moveTo>
                    <a:pt x="757427" y="0"/>
                  </a:moveTo>
                  <a:lnTo>
                    <a:pt x="0" y="0"/>
                  </a:lnTo>
                  <a:lnTo>
                    <a:pt x="0" y="344423"/>
                  </a:lnTo>
                  <a:lnTo>
                    <a:pt x="757427" y="34442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290809" y="4103877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16133" y="4263897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540240" y="5256873"/>
            <a:ext cx="754380" cy="801370"/>
            <a:chOff x="9540240" y="5256873"/>
            <a:chExt cx="754380" cy="8013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9804" y="5256873"/>
              <a:ext cx="444769" cy="4422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540240" y="5734811"/>
              <a:ext cx="754380" cy="323215"/>
            </a:xfrm>
            <a:custGeom>
              <a:avLst/>
              <a:gdLst/>
              <a:ahLst/>
              <a:cxnLst/>
              <a:rect l="l" t="t" r="r" b="b"/>
              <a:pathLst>
                <a:path w="754379" h="323214">
                  <a:moveTo>
                    <a:pt x="75437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54379" y="323088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644253" y="5718759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55860" y="5879388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1032" y="5236522"/>
            <a:ext cx="493421" cy="45550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087869" y="5725464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9591" y="1111558"/>
            <a:ext cx="467816" cy="50647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408289" y="1638757"/>
            <a:ext cx="1092835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latin typeface="Arial"/>
                <a:cs typeface="Arial"/>
              </a:rPr>
              <a:t>IDENTIFICATION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20" grpId="0"/>
      <p:bldP spid="21" grpId="0"/>
      <p:bldP spid="23" grpId="0"/>
      <p:bldP spid="27" grpId="0"/>
      <p:bldP spid="28" grpId="0"/>
      <p:bldP spid="32" grpId="0"/>
      <p:bldP spid="33" grpId="0"/>
      <p:bldP spid="35" grpId="0"/>
      <p:bldP spid="3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54418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Performance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dimensions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of</a:t>
            </a:r>
            <a:r>
              <a:rPr spc="-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redesign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679" y="1611249"/>
            <a:ext cx="24098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AS-IS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11217" y="1611249"/>
            <a:ext cx="25177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 MT"/>
                <a:cs typeface="Arial MT"/>
              </a:rPr>
              <a:t>TO-BE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71522" y="3898725"/>
            <a:ext cx="2212975" cy="1958339"/>
            <a:chOff x="4171522" y="3898725"/>
            <a:chExt cx="2212975" cy="1958339"/>
          </a:xfrm>
        </p:grpSpPr>
        <p:sp>
          <p:nvSpPr>
            <p:cNvPr id="6" name="object 6"/>
            <p:cNvSpPr/>
            <p:nvPr/>
          </p:nvSpPr>
          <p:spPr>
            <a:xfrm>
              <a:off x="4176522" y="3903725"/>
              <a:ext cx="2202815" cy="1948180"/>
            </a:xfrm>
            <a:custGeom>
              <a:avLst/>
              <a:gdLst/>
              <a:ahLst/>
              <a:cxnLst/>
              <a:rect l="l" t="t" r="r" b="b"/>
              <a:pathLst>
                <a:path w="2202815" h="1948179">
                  <a:moveTo>
                    <a:pt x="775080" y="0"/>
                  </a:moveTo>
                  <a:lnTo>
                    <a:pt x="0" y="684530"/>
                  </a:lnTo>
                  <a:lnTo>
                    <a:pt x="530351" y="1948103"/>
                  </a:lnTo>
                  <a:lnTo>
                    <a:pt x="2202815" y="1053084"/>
                  </a:lnTo>
                  <a:lnTo>
                    <a:pt x="77508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76522" y="3903725"/>
              <a:ext cx="2202815" cy="1948180"/>
            </a:xfrm>
            <a:custGeom>
              <a:avLst/>
              <a:gdLst/>
              <a:ahLst/>
              <a:cxnLst/>
              <a:rect l="l" t="t" r="r" b="b"/>
              <a:pathLst>
                <a:path w="2202815" h="1948179">
                  <a:moveTo>
                    <a:pt x="775080" y="0"/>
                  </a:moveTo>
                  <a:lnTo>
                    <a:pt x="0" y="684530"/>
                  </a:lnTo>
                  <a:lnTo>
                    <a:pt x="530351" y="1948103"/>
                  </a:lnTo>
                  <a:lnTo>
                    <a:pt x="2202815" y="1053084"/>
                  </a:lnTo>
                  <a:lnTo>
                    <a:pt x="775080" y="0"/>
                  </a:lnTo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218557" y="3525392"/>
            <a:ext cx="494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</a:t>
            </a:r>
            <a:r>
              <a:rPr sz="1800" spc="-1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st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868434" y="5847999"/>
            <a:ext cx="196088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800" spc="-5" dirty="0" smtClean="0">
                <a:latin typeface="Arial MT"/>
                <a:cs typeface="Arial MT"/>
              </a:rPr>
              <a:t>Quality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29041" y="4818002"/>
            <a:ext cx="527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Arial MT"/>
                <a:cs typeface="Arial MT"/>
              </a:rPr>
              <a:t>T</a:t>
            </a:r>
            <a:r>
              <a:rPr sz="1800" spc="-5" dirty="0">
                <a:latin typeface="Arial MT"/>
                <a:cs typeface="Arial MT"/>
              </a:rPr>
              <a:t>ime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20018" y="2386918"/>
            <a:ext cx="2364740" cy="612140"/>
            <a:chOff x="520018" y="2386918"/>
            <a:chExt cx="2364740" cy="612140"/>
          </a:xfrm>
          <a:solidFill>
            <a:srgbClr val="970E83"/>
          </a:solidFill>
        </p:grpSpPr>
        <p:sp>
          <p:nvSpPr>
            <p:cNvPr id="17" name="object 17"/>
            <p:cNvSpPr/>
            <p:nvPr/>
          </p:nvSpPr>
          <p:spPr>
            <a:xfrm>
              <a:off x="880872" y="2510028"/>
              <a:ext cx="829310" cy="363220"/>
            </a:xfrm>
            <a:custGeom>
              <a:avLst/>
              <a:gdLst/>
              <a:ahLst/>
              <a:cxnLst/>
              <a:rect l="l" t="t" r="r" b="b"/>
              <a:pathLst>
                <a:path w="829310" h="363219">
                  <a:moveTo>
                    <a:pt x="7619" y="0"/>
                  </a:moveTo>
                  <a:lnTo>
                    <a:pt x="155447" y="0"/>
                  </a:lnTo>
                </a:path>
                <a:path w="829310" h="363219">
                  <a:moveTo>
                    <a:pt x="156972" y="1524"/>
                  </a:moveTo>
                  <a:lnTo>
                    <a:pt x="158496" y="362712"/>
                  </a:lnTo>
                </a:path>
                <a:path w="829310" h="363219">
                  <a:moveTo>
                    <a:pt x="0" y="362712"/>
                  </a:moveTo>
                  <a:lnTo>
                    <a:pt x="156972" y="362712"/>
                  </a:lnTo>
                </a:path>
                <a:path w="829310" h="363219">
                  <a:moveTo>
                    <a:pt x="205740" y="199644"/>
                  </a:moveTo>
                  <a:lnTo>
                    <a:pt x="829055" y="199644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03198" y="2599182"/>
              <a:ext cx="358140" cy="222885"/>
            </a:xfrm>
            <a:custGeom>
              <a:avLst/>
              <a:gdLst/>
              <a:ahLst/>
              <a:cxnLst/>
              <a:rect l="l" t="t" r="r" b="b"/>
              <a:pathLst>
                <a:path w="358140" h="222885">
                  <a:moveTo>
                    <a:pt x="330835" y="0"/>
                  </a:moveTo>
                  <a:lnTo>
                    <a:pt x="27266" y="0"/>
                  </a:lnTo>
                  <a:lnTo>
                    <a:pt x="16652" y="2141"/>
                  </a:lnTo>
                  <a:lnTo>
                    <a:pt x="7985" y="7985"/>
                  </a:lnTo>
                  <a:lnTo>
                    <a:pt x="2142" y="16662"/>
                  </a:lnTo>
                  <a:lnTo>
                    <a:pt x="0" y="27304"/>
                  </a:lnTo>
                  <a:lnTo>
                    <a:pt x="0" y="195198"/>
                  </a:lnTo>
                  <a:lnTo>
                    <a:pt x="2142" y="205841"/>
                  </a:lnTo>
                  <a:lnTo>
                    <a:pt x="7985" y="214518"/>
                  </a:lnTo>
                  <a:lnTo>
                    <a:pt x="16652" y="220362"/>
                  </a:lnTo>
                  <a:lnTo>
                    <a:pt x="27266" y="222503"/>
                  </a:lnTo>
                  <a:lnTo>
                    <a:pt x="330835" y="222503"/>
                  </a:lnTo>
                  <a:lnTo>
                    <a:pt x="341477" y="220362"/>
                  </a:lnTo>
                  <a:lnTo>
                    <a:pt x="350154" y="214518"/>
                  </a:lnTo>
                  <a:lnTo>
                    <a:pt x="355998" y="205841"/>
                  </a:lnTo>
                  <a:lnTo>
                    <a:pt x="358140" y="195198"/>
                  </a:lnTo>
                  <a:lnTo>
                    <a:pt x="358140" y="27304"/>
                  </a:lnTo>
                  <a:lnTo>
                    <a:pt x="355998" y="16662"/>
                  </a:lnTo>
                  <a:lnTo>
                    <a:pt x="350154" y="7985"/>
                  </a:lnTo>
                  <a:lnTo>
                    <a:pt x="341477" y="2141"/>
                  </a:lnTo>
                  <a:lnTo>
                    <a:pt x="33083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03198" y="2599182"/>
              <a:ext cx="358140" cy="222885"/>
            </a:xfrm>
            <a:custGeom>
              <a:avLst/>
              <a:gdLst/>
              <a:ahLst/>
              <a:cxnLst/>
              <a:rect l="l" t="t" r="r" b="b"/>
              <a:pathLst>
                <a:path w="358140" h="222885">
                  <a:moveTo>
                    <a:pt x="0" y="27304"/>
                  </a:moveTo>
                  <a:lnTo>
                    <a:pt x="2142" y="16662"/>
                  </a:lnTo>
                  <a:lnTo>
                    <a:pt x="7985" y="7985"/>
                  </a:lnTo>
                  <a:lnTo>
                    <a:pt x="16652" y="2141"/>
                  </a:lnTo>
                  <a:lnTo>
                    <a:pt x="27266" y="0"/>
                  </a:lnTo>
                  <a:lnTo>
                    <a:pt x="330835" y="0"/>
                  </a:lnTo>
                  <a:lnTo>
                    <a:pt x="341477" y="2141"/>
                  </a:lnTo>
                  <a:lnTo>
                    <a:pt x="350154" y="7985"/>
                  </a:lnTo>
                  <a:lnTo>
                    <a:pt x="355998" y="16662"/>
                  </a:lnTo>
                  <a:lnTo>
                    <a:pt x="358140" y="27304"/>
                  </a:lnTo>
                  <a:lnTo>
                    <a:pt x="358140" y="195198"/>
                  </a:lnTo>
                  <a:lnTo>
                    <a:pt x="355998" y="205841"/>
                  </a:lnTo>
                  <a:lnTo>
                    <a:pt x="350154" y="214518"/>
                  </a:lnTo>
                  <a:lnTo>
                    <a:pt x="341477" y="220362"/>
                  </a:lnTo>
                  <a:lnTo>
                    <a:pt x="330835" y="222503"/>
                  </a:lnTo>
                  <a:lnTo>
                    <a:pt x="27266" y="222503"/>
                  </a:lnTo>
                  <a:lnTo>
                    <a:pt x="16652" y="220362"/>
                  </a:lnTo>
                  <a:lnTo>
                    <a:pt x="7985" y="214518"/>
                  </a:lnTo>
                  <a:lnTo>
                    <a:pt x="2142" y="205841"/>
                  </a:lnTo>
                  <a:lnTo>
                    <a:pt x="0" y="195198"/>
                  </a:lnTo>
                  <a:lnTo>
                    <a:pt x="0" y="27304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04" y="2665476"/>
              <a:ext cx="99059" cy="89915"/>
            </a:xfrm>
            <a:prstGeom prst="rect">
              <a:avLst/>
            </a:prstGeom>
            <a:grpFill/>
          </p:spPr>
        </p:pic>
        <p:sp>
          <p:nvSpPr>
            <p:cNvPr id="21" name="object 21"/>
            <p:cNvSpPr/>
            <p:nvPr/>
          </p:nvSpPr>
          <p:spPr>
            <a:xfrm>
              <a:off x="1751076" y="2511552"/>
              <a:ext cx="774700" cy="361315"/>
            </a:xfrm>
            <a:custGeom>
              <a:avLst/>
              <a:gdLst/>
              <a:ahLst/>
              <a:cxnLst/>
              <a:rect l="l" t="t" r="r" b="b"/>
              <a:pathLst>
                <a:path w="774700" h="361314">
                  <a:moveTo>
                    <a:pt x="0" y="361188"/>
                  </a:moveTo>
                  <a:lnTo>
                    <a:pt x="0" y="0"/>
                  </a:lnTo>
                </a:path>
                <a:path w="774700" h="361314">
                  <a:moveTo>
                    <a:pt x="6096" y="0"/>
                  </a:moveTo>
                  <a:lnTo>
                    <a:pt x="774192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19933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4" h="222885">
                  <a:moveTo>
                    <a:pt x="332359" y="0"/>
                  </a:moveTo>
                  <a:lnTo>
                    <a:pt x="27305" y="0"/>
                  </a:lnTo>
                  <a:lnTo>
                    <a:pt x="16662" y="2141"/>
                  </a:lnTo>
                  <a:lnTo>
                    <a:pt x="7985" y="7985"/>
                  </a:lnTo>
                  <a:lnTo>
                    <a:pt x="2141" y="16662"/>
                  </a:lnTo>
                  <a:lnTo>
                    <a:pt x="0" y="27305"/>
                  </a:lnTo>
                  <a:lnTo>
                    <a:pt x="0" y="195199"/>
                  </a:lnTo>
                  <a:lnTo>
                    <a:pt x="2141" y="205841"/>
                  </a:lnTo>
                  <a:lnTo>
                    <a:pt x="7985" y="214518"/>
                  </a:lnTo>
                  <a:lnTo>
                    <a:pt x="16662" y="220362"/>
                  </a:lnTo>
                  <a:lnTo>
                    <a:pt x="27305" y="222504"/>
                  </a:lnTo>
                  <a:lnTo>
                    <a:pt x="332359" y="222504"/>
                  </a:lnTo>
                  <a:lnTo>
                    <a:pt x="343001" y="220362"/>
                  </a:lnTo>
                  <a:lnTo>
                    <a:pt x="351678" y="214518"/>
                  </a:lnTo>
                  <a:lnTo>
                    <a:pt x="357522" y="205841"/>
                  </a:lnTo>
                  <a:lnTo>
                    <a:pt x="359664" y="195199"/>
                  </a:lnTo>
                  <a:lnTo>
                    <a:pt x="359664" y="27305"/>
                  </a:lnTo>
                  <a:lnTo>
                    <a:pt x="357522" y="16662"/>
                  </a:lnTo>
                  <a:lnTo>
                    <a:pt x="351678" y="7985"/>
                  </a:lnTo>
                  <a:lnTo>
                    <a:pt x="343001" y="2141"/>
                  </a:lnTo>
                  <a:lnTo>
                    <a:pt x="33235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19933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4" h="222885">
                  <a:moveTo>
                    <a:pt x="0" y="27305"/>
                  </a:moveTo>
                  <a:lnTo>
                    <a:pt x="2141" y="16662"/>
                  </a:lnTo>
                  <a:lnTo>
                    <a:pt x="7985" y="7985"/>
                  </a:lnTo>
                  <a:lnTo>
                    <a:pt x="16662" y="2141"/>
                  </a:lnTo>
                  <a:lnTo>
                    <a:pt x="27305" y="0"/>
                  </a:lnTo>
                  <a:lnTo>
                    <a:pt x="332359" y="0"/>
                  </a:lnTo>
                  <a:lnTo>
                    <a:pt x="343001" y="2141"/>
                  </a:lnTo>
                  <a:lnTo>
                    <a:pt x="351678" y="7985"/>
                  </a:lnTo>
                  <a:lnTo>
                    <a:pt x="357522" y="16662"/>
                  </a:lnTo>
                  <a:lnTo>
                    <a:pt x="359664" y="27305"/>
                  </a:lnTo>
                  <a:lnTo>
                    <a:pt x="359664" y="195199"/>
                  </a:lnTo>
                  <a:lnTo>
                    <a:pt x="357522" y="205841"/>
                  </a:lnTo>
                  <a:lnTo>
                    <a:pt x="351678" y="214518"/>
                  </a:lnTo>
                  <a:lnTo>
                    <a:pt x="343001" y="220362"/>
                  </a:lnTo>
                  <a:lnTo>
                    <a:pt x="332359" y="222504"/>
                  </a:lnTo>
                  <a:lnTo>
                    <a:pt x="27305" y="222504"/>
                  </a:lnTo>
                  <a:lnTo>
                    <a:pt x="16662" y="220362"/>
                  </a:lnTo>
                  <a:lnTo>
                    <a:pt x="7985" y="214518"/>
                  </a:lnTo>
                  <a:lnTo>
                    <a:pt x="2141" y="205841"/>
                  </a:lnTo>
                  <a:lnTo>
                    <a:pt x="0" y="195199"/>
                  </a:lnTo>
                  <a:lnTo>
                    <a:pt x="0" y="27305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57171" y="2875788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39">
                  <a:moveTo>
                    <a:pt x="0" y="0"/>
                  </a:moveTo>
                  <a:lnTo>
                    <a:pt x="777239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19933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4" h="228600">
                  <a:moveTo>
                    <a:pt x="331597" y="0"/>
                  </a:moveTo>
                  <a:lnTo>
                    <a:pt x="28067" y="0"/>
                  </a:lnTo>
                  <a:lnTo>
                    <a:pt x="17145" y="2206"/>
                  </a:lnTo>
                  <a:lnTo>
                    <a:pt x="8223" y="8223"/>
                  </a:lnTo>
                  <a:lnTo>
                    <a:pt x="2206" y="17145"/>
                  </a:lnTo>
                  <a:lnTo>
                    <a:pt x="0" y="28066"/>
                  </a:lnTo>
                  <a:lnTo>
                    <a:pt x="0" y="200532"/>
                  </a:lnTo>
                  <a:lnTo>
                    <a:pt x="2206" y="211455"/>
                  </a:lnTo>
                  <a:lnTo>
                    <a:pt x="8223" y="220376"/>
                  </a:lnTo>
                  <a:lnTo>
                    <a:pt x="17144" y="226393"/>
                  </a:lnTo>
                  <a:lnTo>
                    <a:pt x="28067" y="228600"/>
                  </a:lnTo>
                  <a:lnTo>
                    <a:pt x="331597" y="228600"/>
                  </a:lnTo>
                  <a:lnTo>
                    <a:pt x="342519" y="226393"/>
                  </a:lnTo>
                  <a:lnTo>
                    <a:pt x="351440" y="220376"/>
                  </a:lnTo>
                  <a:lnTo>
                    <a:pt x="357457" y="211454"/>
                  </a:lnTo>
                  <a:lnTo>
                    <a:pt x="359664" y="200532"/>
                  </a:lnTo>
                  <a:lnTo>
                    <a:pt x="359664" y="28066"/>
                  </a:lnTo>
                  <a:lnTo>
                    <a:pt x="357457" y="17144"/>
                  </a:lnTo>
                  <a:lnTo>
                    <a:pt x="351440" y="8223"/>
                  </a:lnTo>
                  <a:lnTo>
                    <a:pt x="342519" y="2206"/>
                  </a:lnTo>
                  <a:lnTo>
                    <a:pt x="331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19933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4" h="228600">
                  <a:moveTo>
                    <a:pt x="0" y="28066"/>
                  </a:moveTo>
                  <a:lnTo>
                    <a:pt x="2206" y="17145"/>
                  </a:lnTo>
                  <a:lnTo>
                    <a:pt x="8223" y="8223"/>
                  </a:lnTo>
                  <a:lnTo>
                    <a:pt x="17145" y="2206"/>
                  </a:lnTo>
                  <a:lnTo>
                    <a:pt x="28067" y="0"/>
                  </a:lnTo>
                  <a:lnTo>
                    <a:pt x="331597" y="0"/>
                  </a:lnTo>
                  <a:lnTo>
                    <a:pt x="342519" y="2206"/>
                  </a:lnTo>
                  <a:lnTo>
                    <a:pt x="351440" y="8223"/>
                  </a:lnTo>
                  <a:lnTo>
                    <a:pt x="357457" y="17144"/>
                  </a:lnTo>
                  <a:lnTo>
                    <a:pt x="359664" y="28066"/>
                  </a:lnTo>
                  <a:lnTo>
                    <a:pt x="359664" y="200532"/>
                  </a:lnTo>
                  <a:lnTo>
                    <a:pt x="357457" y="211454"/>
                  </a:lnTo>
                  <a:lnTo>
                    <a:pt x="351440" y="220376"/>
                  </a:lnTo>
                  <a:lnTo>
                    <a:pt x="342519" y="226393"/>
                  </a:lnTo>
                  <a:lnTo>
                    <a:pt x="331597" y="228600"/>
                  </a:lnTo>
                  <a:lnTo>
                    <a:pt x="28067" y="228600"/>
                  </a:lnTo>
                  <a:lnTo>
                    <a:pt x="17144" y="226393"/>
                  </a:lnTo>
                  <a:lnTo>
                    <a:pt x="8223" y="220376"/>
                  </a:lnTo>
                  <a:lnTo>
                    <a:pt x="2206" y="211455"/>
                  </a:lnTo>
                  <a:lnTo>
                    <a:pt x="0" y="200532"/>
                  </a:lnTo>
                  <a:lnTo>
                    <a:pt x="0" y="28066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9259" y="2665476"/>
              <a:ext cx="103631" cy="89915"/>
            </a:xfrm>
            <a:prstGeom prst="rect">
              <a:avLst/>
            </a:prstGeom>
            <a:grpFill/>
          </p:spPr>
        </p:pic>
        <p:sp>
          <p:nvSpPr>
            <p:cNvPr id="28" name="object 28"/>
            <p:cNvSpPr/>
            <p:nvPr/>
          </p:nvSpPr>
          <p:spPr>
            <a:xfrm>
              <a:off x="525018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4" h="222885">
                  <a:moveTo>
                    <a:pt x="332397" y="0"/>
                  </a:moveTo>
                  <a:lnTo>
                    <a:pt x="27266" y="0"/>
                  </a:lnTo>
                  <a:lnTo>
                    <a:pt x="16652" y="2141"/>
                  </a:lnTo>
                  <a:lnTo>
                    <a:pt x="7985" y="7985"/>
                  </a:lnTo>
                  <a:lnTo>
                    <a:pt x="2142" y="16662"/>
                  </a:lnTo>
                  <a:lnTo>
                    <a:pt x="0" y="27305"/>
                  </a:lnTo>
                  <a:lnTo>
                    <a:pt x="0" y="195199"/>
                  </a:lnTo>
                  <a:lnTo>
                    <a:pt x="2142" y="205841"/>
                  </a:lnTo>
                  <a:lnTo>
                    <a:pt x="7985" y="214518"/>
                  </a:lnTo>
                  <a:lnTo>
                    <a:pt x="16652" y="220362"/>
                  </a:lnTo>
                  <a:lnTo>
                    <a:pt x="27266" y="222504"/>
                  </a:lnTo>
                  <a:lnTo>
                    <a:pt x="332397" y="222504"/>
                  </a:lnTo>
                  <a:lnTo>
                    <a:pt x="343011" y="220362"/>
                  </a:lnTo>
                  <a:lnTo>
                    <a:pt x="351678" y="214518"/>
                  </a:lnTo>
                  <a:lnTo>
                    <a:pt x="357521" y="205841"/>
                  </a:lnTo>
                  <a:lnTo>
                    <a:pt x="359663" y="195199"/>
                  </a:lnTo>
                  <a:lnTo>
                    <a:pt x="359663" y="27305"/>
                  </a:lnTo>
                  <a:lnTo>
                    <a:pt x="357521" y="16662"/>
                  </a:lnTo>
                  <a:lnTo>
                    <a:pt x="351678" y="7985"/>
                  </a:lnTo>
                  <a:lnTo>
                    <a:pt x="343011" y="2141"/>
                  </a:lnTo>
                  <a:lnTo>
                    <a:pt x="3323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5018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4" h="222885">
                  <a:moveTo>
                    <a:pt x="0" y="27305"/>
                  </a:moveTo>
                  <a:lnTo>
                    <a:pt x="2142" y="16662"/>
                  </a:lnTo>
                  <a:lnTo>
                    <a:pt x="7985" y="7985"/>
                  </a:lnTo>
                  <a:lnTo>
                    <a:pt x="16652" y="2141"/>
                  </a:lnTo>
                  <a:lnTo>
                    <a:pt x="27266" y="0"/>
                  </a:lnTo>
                  <a:lnTo>
                    <a:pt x="332397" y="0"/>
                  </a:lnTo>
                  <a:lnTo>
                    <a:pt x="343011" y="2141"/>
                  </a:lnTo>
                  <a:lnTo>
                    <a:pt x="351678" y="7985"/>
                  </a:lnTo>
                  <a:lnTo>
                    <a:pt x="357521" y="16662"/>
                  </a:lnTo>
                  <a:lnTo>
                    <a:pt x="359663" y="27305"/>
                  </a:lnTo>
                  <a:lnTo>
                    <a:pt x="359663" y="195199"/>
                  </a:lnTo>
                  <a:lnTo>
                    <a:pt x="357521" y="205841"/>
                  </a:lnTo>
                  <a:lnTo>
                    <a:pt x="351678" y="214518"/>
                  </a:lnTo>
                  <a:lnTo>
                    <a:pt x="343011" y="220362"/>
                  </a:lnTo>
                  <a:lnTo>
                    <a:pt x="332397" y="222504"/>
                  </a:lnTo>
                  <a:lnTo>
                    <a:pt x="27266" y="222504"/>
                  </a:lnTo>
                  <a:lnTo>
                    <a:pt x="16652" y="220362"/>
                  </a:lnTo>
                  <a:lnTo>
                    <a:pt x="7985" y="214518"/>
                  </a:lnTo>
                  <a:lnTo>
                    <a:pt x="2142" y="205841"/>
                  </a:lnTo>
                  <a:lnTo>
                    <a:pt x="0" y="195199"/>
                  </a:lnTo>
                  <a:lnTo>
                    <a:pt x="0" y="27305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25018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4" h="228600">
                  <a:moveTo>
                    <a:pt x="331647" y="0"/>
                  </a:moveTo>
                  <a:lnTo>
                    <a:pt x="28016" y="0"/>
                  </a:lnTo>
                  <a:lnTo>
                    <a:pt x="17112" y="2206"/>
                  </a:lnTo>
                  <a:lnTo>
                    <a:pt x="8207" y="8223"/>
                  </a:lnTo>
                  <a:lnTo>
                    <a:pt x="2202" y="17145"/>
                  </a:lnTo>
                  <a:lnTo>
                    <a:pt x="0" y="28066"/>
                  </a:lnTo>
                  <a:lnTo>
                    <a:pt x="0" y="200532"/>
                  </a:lnTo>
                  <a:lnTo>
                    <a:pt x="2202" y="211455"/>
                  </a:lnTo>
                  <a:lnTo>
                    <a:pt x="8207" y="220376"/>
                  </a:lnTo>
                  <a:lnTo>
                    <a:pt x="17112" y="226393"/>
                  </a:lnTo>
                  <a:lnTo>
                    <a:pt x="28016" y="228600"/>
                  </a:lnTo>
                  <a:lnTo>
                    <a:pt x="331647" y="228600"/>
                  </a:lnTo>
                  <a:lnTo>
                    <a:pt x="342551" y="226393"/>
                  </a:lnTo>
                  <a:lnTo>
                    <a:pt x="351456" y="220376"/>
                  </a:lnTo>
                  <a:lnTo>
                    <a:pt x="357461" y="211454"/>
                  </a:lnTo>
                  <a:lnTo>
                    <a:pt x="359663" y="200532"/>
                  </a:lnTo>
                  <a:lnTo>
                    <a:pt x="359663" y="28066"/>
                  </a:lnTo>
                  <a:lnTo>
                    <a:pt x="357461" y="17144"/>
                  </a:lnTo>
                  <a:lnTo>
                    <a:pt x="351456" y="8223"/>
                  </a:lnTo>
                  <a:lnTo>
                    <a:pt x="342551" y="2206"/>
                  </a:lnTo>
                  <a:lnTo>
                    <a:pt x="33164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5018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4" h="228600">
                  <a:moveTo>
                    <a:pt x="0" y="28066"/>
                  </a:moveTo>
                  <a:lnTo>
                    <a:pt x="2202" y="17145"/>
                  </a:lnTo>
                  <a:lnTo>
                    <a:pt x="8207" y="8223"/>
                  </a:lnTo>
                  <a:lnTo>
                    <a:pt x="17112" y="2206"/>
                  </a:lnTo>
                  <a:lnTo>
                    <a:pt x="28016" y="0"/>
                  </a:lnTo>
                  <a:lnTo>
                    <a:pt x="331647" y="0"/>
                  </a:lnTo>
                  <a:lnTo>
                    <a:pt x="342551" y="2206"/>
                  </a:lnTo>
                  <a:lnTo>
                    <a:pt x="351456" y="8223"/>
                  </a:lnTo>
                  <a:lnTo>
                    <a:pt x="357461" y="17144"/>
                  </a:lnTo>
                  <a:lnTo>
                    <a:pt x="359663" y="28066"/>
                  </a:lnTo>
                  <a:lnTo>
                    <a:pt x="359663" y="200532"/>
                  </a:lnTo>
                  <a:lnTo>
                    <a:pt x="357461" y="211454"/>
                  </a:lnTo>
                  <a:lnTo>
                    <a:pt x="351456" y="220376"/>
                  </a:lnTo>
                  <a:lnTo>
                    <a:pt x="342551" y="226393"/>
                  </a:lnTo>
                  <a:lnTo>
                    <a:pt x="331647" y="228600"/>
                  </a:lnTo>
                  <a:lnTo>
                    <a:pt x="28016" y="228600"/>
                  </a:lnTo>
                  <a:lnTo>
                    <a:pt x="17112" y="226393"/>
                  </a:lnTo>
                  <a:lnTo>
                    <a:pt x="8207" y="220376"/>
                  </a:lnTo>
                  <a:lnTo>
                    <a:pt x="2202" y="211455"/>
                  </a:lnTo>
                  <a:lnTo>
                    <a:pt x="0" y="200532"/>
                  </a:lnTo>
                  <a:lnTo>
                    <a:pt x="0" y="28066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54529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4" h="222885">
                  <a:moveTo>
                    <a:pt x="332358" y="0"/>
                  </a:moveTo>
                  <a:lnTo>
                    <a:pt x="27305" y="0"/>
                  </a:lnTo>
                  <a:lnTo>
                    <a:pt x="16662" y="2141"/>
                  </a:lnTo>
                  <a:lnTo>
                    <a:pt x="7985" y="7985"/>
                  </a:lnTo>
                  <a:lnTo>
                    <a:pt x="2141" y="16662"/>
                  </a:lnTo>
                  <a:lnTo>
                    <a:pt x="0" y="27305"/>
                  </a:lnTo>
                  <a:lnTo>
                    <a:pt x="0" y="195199"/>
                  </a:lnTo>
                  <a:lnTo>
                    <a:pt x="2141" y="205841"/>
                  </a:lnTo>
                  <a:lnTo>
                    <a:pt x="7985" y="214518"/>
                  </a:lnTo>
                  <a:lnTo>
                    <a:pt x="16662" y="220362"/>
                  </a:lnTo>
                  <a:lnTo>
                    <a:pt x="27305" y="222504"/>
                  </a:lnTo>
                  <a:lnTo>
                    <a:pt x="332358" y="222504"/>
                  </a:lnTo>
                  <a:lnTo>
                    <a:pt x="343001" y="220362"/>
                  </a:lnTo>
                  <a:lnTo>
                    <a:pt x="351678" y="214518"/>
                  </a:lnTo>
                  <a:lnTo>
                    <a:pt x="357522" y="205841"/>
                  </a:lnTo>
                  <a:lnTo>
                    <a:pt x="359663" y="195199"/>
                  </a:lnTo>
                  <a:lnTo>
                    <a:pt x="359663" y="27305"/>
                  </a:lnTo>
                  <a:lnTo>
                    <a:pt x="357522" y="16662"/>
                  </a:lnTo>
                  <a:lnTo>
                    <a:pt x="351678" y="7985"/>
                  </a:lnTo>
                  <a:lnTo>
                    <a:pt x="343001" y="2141"/>
                  </a:lnTo>
                  <a:lnTo>
                    <a:pt x="332358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54529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4" h="222885">
                  <a:moveTo>
                    <a:pt x="0" y="27305"/>
                  </a:moveTo>
                  <a:lnTo>
                    <a:pt x="2141" y="16662"/>
                  </a:lnTo>
                  <a:lnTo>
                    <a:pt x="7985" y="7985"/>
                  </a:lnTo>
                  <a:lnTo>
                    <a:pt x="16662" y="2141"/>
                  </a:lnTo>
                  <a:lnTo>
                    <a:pt x="27305" y="0"/>
                  </a:lnTo>
                  <a:lnTo>
                    <a:pt x="332358" y="0"/>
                  </a:lnTo>
                  <a:lnTo>
                    <a:pt x="343001" y="2141"/>
                  </a:lnTo>
                  <a:lnTo>
                    <a:pt x="351678" y="7985"/>
                  </a:lnTo>
                  <a:lnTo>
                    <a:pt x="357522" y="16662"/>
                  </a:lnTo>
                  <a:lnTo>
                    <a:pt x="359663" y="27305"/>
                  </a:lnTo>
                  <a:lnTo>
                    <a:pt x="359663" y="195199"/>
                  </a:lnTo>
                  <a:lnTo>
                    <a:pt x="357522" y="205841"/>
                  </a:lnTo>
                  <a:lnTo>
                    <a:pt x="351678" y="214518"/>
                  </a:lnTo>
                  <a:lnTo>
                    <a:pt x="343001" y="220362"/>
                  </a:lnTo>
                  <a:lnTo>
                    <a:pt x="332358" y="222504"/>
                  </a:lnTo>
                  <a:lnTo>
                    <a:pt x="27305" y="222504"/>
                  </a:lnTo>
                  <a:lnTo>
                    <a:pt x="16662" y="220362"/>
                  </a:lnTo>
                  <a:lnTo>
                    <a:pt x="7985" y="214518"/>
                  </a:lnTo>
                  <a:lnTo>
                    <a:pt x="2141" y="205841"/>
                  </a:lnTo>
                  <a:lnTo>
                    <a:pt x="0" y="195199"/>
                  </a:lnTo>
                  <a:lnTo>
                    <a:pt x="0" y="27305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954529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4" h="228600">
                  <a:moveTo>
                    <a:pt x="331596" y="0"/>
                  </a:moveTo>
                  <a:lnTo>
                    <a:pt x="28067" y="0"/>
                  </a:lnTo>
                  <a:lnTo>
                    <a:pt x="17144" y="2206"/>
                  </a:lnTo>
                  <a:lnTo>
                    <a:pt x="8223" y="8223"/>
                  </a:lnTo>
                  <a:lnTo>
                    <a:pt x="2206" y="17145"/>
                  </a:lnTo>
                  <a:lnTo>
                    <a:pt x="0" y="28066"/>
                  </a:lnTo>
                  <a:lnTo>
                    <a:pt x="0" y="200532"/>
                  </a:lnTo>
                  <a:lnTo>
                    <a:pt x="2206" y="211455"/>
                  </a:lnTo>
                  <a:lnTo>
                    <a:pt x="8223" y="220376"/>
                  </a:lnTo>
                  <a:lnTo>
                    <a:pt x="17144" y="226393"/>
                  </a:lnTo>
                  <a:lnTo>
                    <a:pt x="28067" y="228600"/>
                  </a:lnTo>
                  <a:lnTo>
                    <a:pt x="331596" y="228600"/>
                  </a:lnTo>
                  <a:lnTo>
                    <a:pt x="342518" y="226393"/>
                  </a:lnTo>
                  <a:lnTo>
                    <a:pt x="351440" y="220376"/>
                  </a:lnTo>
                  <a:lnTo>
                    <a:pt x="357457" y="211454"/>
                  </a:lnTo>
                  <a:lnTo>
                    <a:pt x="359663" y="200532"/>
                  </a:lnTo>
                  <a:lnTo>
                    <a:pt x="359663" y="28066"/>
                  </a:lnTo>
                  <a:lnTo>
                    <a:pt x="357457" y="17144"/>
                  </a:lnTo>
                  <a:lnTo>
                    <a:pt x="351440" y="8223"/>
                  </a:lnTo>
                  <a:lnTo>
                    <a:pt x="342519" y="2206"/>
                  </a:lnTo>
                  <a:lnTo>
                    <a:pt x="33159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54529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4" h="228600">
                  <a:moveTo>
                    <a:pt x="0" y="28066"/>
                  </a:moveTo>
                  <a:lnTo>
                    <a:pt x="2206" y="17145"/>
                  </a:lnTo>
                  <a:lnTo>
                    <a:pt x="8223" y="8223"/>
                  </a:lnTo>
                  <a:lnTo>
                    <a:pt x="17144" y="2206"/>
                  </a:lnTo>
                  <a:lnTo>
                    <a:pt x="28067" y="0"/>
                  </a:lnTo>
                  <a:lnTo>
                    <a:pt x="331596" y="0"/>
                  </a:lnTo>
                  <a:lnTo>
                    <a:pt x="342519" y="2206"/>
                  </a:lnTo>
                  <a:lnTo>
                    <a:pt x="351440" y="8223"/>
                  </a:lnTo>
                  <a:lnTo>
                    <a:pt x="357457" y="17144"/>
                  </a:lnTo>
                  <a:lnTo>
                    <a:pt x="359663" y="28066"/>
                  </a:lnTo>
                  <a:lnTo>
                    <a:pt x="359663" y="200532"/>
                  </a:lnTo>
                  <a:lnTo>
                    <a:pt x="357457" y="211454"/>
                  </a:lnTo>
                  <a:lnTo>
                    <a:pt x="351440" y="220376"/>
                  </a:lnTo>
                  <a:lnTo>
                    <a:pt x="342518" y="226393"/>
                  </a:lnTo>
                  <a:lnTo>
                    <a:pt x="331596" y="228600"/>
                  </a:lnTo>
                  <a:lnTo>
                    <a:pt x="28067" y="228600"/>
                  </a:lnTo>
                  <a:lnTo>
                    <a:pt x="17144" y="226393"/>
                  </a:lnTo>
                  <a:lnTo>
                    <a:pt x="8223" y="220376"/>
                  </a:lnTo>
                  <a:lnTo>
                    <a:pt x="2206" y="211455"/>
                  </a:lnTo>
                  <a:lnTo>
                    <a:pt x="0" y="200532"/>
                  </a:lnTo>
                  <a:lnTo>
                    <a:pt x="0" y="28066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4474798" y="2386918"/>
            <a:ext cx="2203450" cy="612140"/>
            <a:chOff x="4474798" y="2386918"/>
            <a:chExt cx="2203450" cy="612140"/>
          </a:xfrm>
          <a:solidFill>
            <a:srgbClr val="970E83"/>
          </a:solidFill>
        </p:grpSpPr>
        <p:sp>
          <p:nvSpPr>
            <p:cNvPr id="37" name="object 37"/>
            <p:cNvSpPr/>
            <p:nvPr/>
          </p:nvSpPr>
          <p:spPr>
            <a:xfrm>
              <a:off x="4824984" y="2516124"/>
              <a:ext cx="1603375" cy="364490"/>
            </a:xfrm>
            <a:custGeom>
              <a:avLst/>
              <a:gdLst/>
              <a:ahLst/>
              <a:cxnLst/>
              <a:rect l="l" t="t" r="r" b="b"/>
              <a:pathLst>
                <a:path w="1603375" h="364489">
                  <a:moveTo>
                    <a:pt x="10667" y="0"/>
                  </a:moveTo>
                  <a:lnTo>
                    <a:pt x="166115" y="0"/>
                  </a:lnTo>
                </a:path>
                <a:path w="1603375" h="364489">
                  <a:moveTo>
                    <a:pt x="167639" y="1524"/>
                  </a:moveTo>
                  <a:lnTo>
                    <a:pt x="169163" y="364236"/>
                  </a:lnTo>
                </a:path>
                <a:path w="1603375" h="364489">
                  <a:moveTo>
                    <a:pt x="0" y="364236"/>
                  </a:moveTo>
                  <a:lnTo>
                    <a:pt x="167639" y="364236"/>
                  </a:lnTo>
                </a:path>
                <a:path w="1603375" h="364489">
                  <a:moveTo>
                    <a:pt x="214883" y="193548"/>
                  </a:moveTo>
                  <a:lnTo>
                    <a:pt x="1603248" y="193548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162550" y="2597658"/>
              <a:ext cx="378460" cy="227329"/>
            </a:xfrm>
            <a:custGeom>
              <a:avLst/>
              <a:gdLst/>
              <a:ahLst/>
              <a:cxnLst/>
              <a:rect l="l" t="t" r="r" b="b"/>
              <a:pathLst>
                <a:path w="378460" h="227330">
                  <a:moveTo>
                    <a:pt x="350138" y="0"/>
                  </a:moveTo>
                  <a:lnTo>
                    <a:pt x="27812" y="0"/>
                  </a:lnTo>
                  <a:lnTo>
                    <a:pt x="16984" y="2184"/>
                  </a:lnTo>
                  <a:lnTo>
                    <a:pt x="8143" y="8143"/>
                  </a:lnTo>
                  <a:lnTo>
                    <a:pt x="2184" y="16984"/>
                  </a:lnTo>
                  <a:lnTo>
                    <a:pt x="0" y="27812"/>
                  </a:lnTo>
                  <a:lnTo>
                    <a:pt x="0" y="199262"/>
                  </a:lnTo>
                  <a:lnTo>
                    <a:pt x="2184" y="210091"/>
                  </a:lnTo>
                  <a:lnTo>
                    <a:pt x="8143" y="218932"/>
                  </a:lnTo>
                  <a:lnTo>
                    <a:pt x="16984" y="224891"/>
                  </a:lnTo>
                  <a:lnTo>
                    <a:pt x="27812" y="227075"/>
                  </a:lnTo>
                  <a:lnTo>
                    <a:pt x="350138" y="227075"/>
                  </a:lnTo>
                  <a:lnTo>
                    <a:pt x="360967" y="224891"/>
                  </a:lnTo>
                  <a:lnTo>
                    <a:pt x="369808" y="218932"/>
                  </a:lnTo>
                  <a:lnTo>
                    <a:pt x="375767" y="210091"/>
                  </a:lnTo>
                  <a:lnTo>
                    <a:pt x="377951" y="199262"/>
                  </a:lnTo>
                  <a:lnTo>
                    <a:pt x="377951" y="27812"/>
                  </a:lnTo>
                  <a:lnTo>
                    <a:pt x="375767" y="16984"/>
                  </a:lnTo>
                  <a:lnTo>
                    <a:pt x="369808" y="8143"/>
                  </a:lnTo>
                  <a:lnTo>
                    <a:pt x="360967" y="2184"/>
                  </a:lnTo>
                  <a:lnTo>
                    <a:pt x="350138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62550" y="2597658"/>
              <a:ext cx="378460" cy="227329"/>
            </a:xfrm>
            <a:custGeom>
              <a:avLst/>
              <a:gdLst/>
              <a:ahLst/>
              <a:cxnLst/>
              <a:rect l="l" t="t" r="r" b="b"/>
              <a:pathLst>
                <a:path w="378460" h="227330">
                  <a:moveTo>
                    <a:pt x="0" y="27812"/>
                  </a:moveTo>
                  <a:lnTo>
                    <a:pt x="2184" y="16984"/>
                  </a:lnTo>
                  <a:lnTo>
                    <a:pt x="8143" y="8143"/>
                  </a:lnTo>
                  <a:lnTo>
                    <a:pt x="16984" y="2184"/>
                  </a:lnTo>
                  <a:lnTo>
                    <a:pt x="27812" y="0"/>
                  </a:lnTo>
                  <a:lnTo>
                    <a:pt x="350138" y="0"/>
                  </a:lnTo>
                  <a:lnTo>
                    <a:pt x="360967" y="2184"/>
                  </a:lnTo>
                  <a:lnTo>
                    <a:pt x="369808" y="8143"/>
                  </a:lnTo>
                  <a:lnTo>
                    <a:pt x="375767" y="16984"/>
                  </a:lnTo>
                  <a:lnTo>
                    <a:pt x="377951" y="27812"/>
                  </a:lnTo>
                  <a:lnTo>
                    <a:pt x="377951" y="199262"/>
                  </a:lnTo>
                  <a:lnTo>
                    <a:pt x="375767" y="210091"/>
                  </a:lnTo>
                  <a:lnTo>
                    <a:pt x="369808" y="218932"/>
                  </a:lnTo>
                  <a:lnTo>
                    <a:pt x="360967" y="224891"/>
                  </a:lnTo>
                  <a:lnTo>
                    <a:pt x="350138" y="227075"/>
                  </a:lnTo>
                  <a:lnTo>
                    <a:pt x="27812" y="227075"/>
                  </a:lnTo>
                  <a:lnTo>
                    <a:pt x="16984" y="224891"/>
                  </a:lnTo>
                  <a:lnTo>
                    <a:pt x="8143" y="218932"/>
                  </a:lnTo>
                  <a:lnTo>
                    <a:pt x="2184" y="210091"/>
                  </a:lnTo>
                  <a:lnTo>
                    <a:pt x="0" y="199262"/>
                  </a:lnTo>
                  <a:lnTo>
                    <a:pt x="0" y="27812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3188" y="2663952"/>
              <a:ext cx="103632" cy="91439"/>
            </a:xfrm>
            <a:prstGeom prst="rect">
              <a:avLst/>
            </a:prstGeom>
            <a:grpFill/>
          </p:spPr>
        </p:pic>
        <p:sp>
          <p:nvSpPr>
            <p:cNvPr id="41" name="object 41"/>
            <p:cNvSpPr/>
            <p:nvPr/>
          </p:nvSpPr>
          <p:spPr>
            <a:xfrm>
              <a:off x="6296406" y="2597658"/>
              <a:ext cx="376555" cy="227329"/>
            </a:xfrm>
            <a:custGeom>
              <a:avLst/>
              <a:gdLst/>
              <a:ahLst/>
              <a:cxnLst/>
              <a:rect l="l" t="t" r="r" b="b"/>
              <a:pathLst>
                <a:path w="376554" h="227330">
                  <a:moveTo>
                    <a:pt x="348615" y="0"/>
                  </a:moveTo>
                  <a:lnTo>
                    <a:pt x="27813" y="0"/>
                  </a:lnTo>
                  <a:lnTo>
                    <a:pt x="16984" y="2184"/>
                  </a:lnTo>
                  <a:lnTo>
                    <a:pt x="8143" y="8143"/>
                  </a:lnTo>
                  <a:lnTo>
                    <a:pt x="2184" y="16984"/>
                  </a:lnTo>
                  <a:lnTo>
                    <a:pt x="0" y="27812"/>
                  </a:lnTo>
                  <a:lnTo>
                    <a:pt x="0" y="199262"/>
                  </a:lnTo>
                  <a:lnTo>
                    <a:pt x="2184" y="210091"/>
                  </a:lnTo>
                  <a:lnTo>
                    <a:pt x="8143" y="218932"/>
                  </a:lnTo>
                  <a:lnTo>
                    <a:pt x="16984" y="224891"/>
                  </a:lnTo>
                  <a:lnTo>
                    <a:pt x="27813" y="227075"/>
                  </a:lnTo>
                  <a:lnTo>
                    <a:pt x="348615" y="227075"/>
                  </a:lnTo>
                  <a:lnTo>
                    <a:pt x="359443" y="224891"/>
                  </a:lnTo>
                  <a:lnTo>
                    <a:pt x="368284" y="218932"/>
                  </a:lnTo>
                  <a:lnTo>
                    <a:pt x="374243" y="210091"/>
                  </a:lnTo>
                  <a:lnTo>
                    <a:pt x="376427" y="199262"/>
                  </a:lnTo>
                  <a:lnTo>
                    <a:pt x="376427" y="27812"/>
                  </a:lnTo>
                  <a:lnTo>
                    <a:pt x="374243" y="16984"/>
                  </a:lnTo>
                  <a:lnTo>
                    <a:pt x="368284" y="8143"/>
                  </a:lnTo>
                  <a:lnTo>
                    <a:pt x="359443" y="2184"/>
                  </a:lnTo>
                  <a:lnTo>
                    <a:pt x="34861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96406" y="2597658"/>
              <a:ext cx="376555" cy="227329"/>
            </a:xfrm>
            <a:custGeom>
              <a:avLst/>
              <a:gdLst/>
              <a:ahLst/>
              <a:cxnLst/>
              <a:rect l="l" t="t" r="r" b="b"/>
              <a:pathLst>
                <a:path w="376554" h="227330">
                  <a:moveTo>
                    <a:pt x="0" y="27812"/>
                  </a:moveTo>
                  <a:lnTo>
                    <a:pt x="2184" y="16984"/>
                  </a:lnTo>
                  <a:lnTo>
                    <a:pt x="8143" y="8143"/>
                  </a:lnTo>
                  <a:lnTo>
                    <a:pt x="16984" y="2184"/>
                  </a:lnTo>
                  <a:lnTo>
                    <a:pt x="27813" y="0"/>
                  </a:lnTo>
                  <a:lnTo>
                    <a:pt x="348615" y="0"/>
                  </a:lnTo>
                  <a:lnTo>
                    <a:pt x="359443" y="2184"/>
                  </a:lnTo>
                  <a:lnTo>
                    <a:pt x="368284" y="8143"/>
                  </a:lnTo>
                  <a:lnTo>
                    <a:pt x="374243" y="16984"/>
                  </a:lnTo>
                  <a:lnTo>
                    <a:pt x="376427" y="27812"/>
                  </a:lnTo>
                  <a:lnTo>
                    <a:pt x="376427" y="199262"/>
                  </a:lnTo>
                  <a:lnTo>
                    <a:pt x="374243" y="210091"/>
                  </a:lnTo>
                  <a:lnTo>
                    <a:pt x="368284" y="218932"/>
                  </a:lnTo>
                  <a:lnTo>
                    <a:pt x="359443" y="224891"/>
                  </a:lnTo>
                  <a:lnTo>
                    <a:pt x="348615" y="227075"/>
                  </a:lnTo>
                  <a:lnTo>
                    <a:pt x="27813" y="227075"/>
                  </a:lnTo>
                  <a:lnTo>
                    <a:pt x="16984" y="224891"/>
                  </a:lnTo>
                  <a:lnTo>
                    <a:pt x="8143" y="218932"/>
                  </a:lnTo>
                  <a:lnTo>
                    <a:pt x="2184" y="210091"/>
                  </a:lnTo>
                  <a:lnTo>
                    <a:pt x="0" y="199262"/>
                  </a:lnTo>
                  <a:lnTo>
                    <a:pt x="0" y="27812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479798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5" h="222885">
                  <a:moveTo>
                    <a:pt x="332359" y="0"/>
                  </a:moveTo>
                  <a:lnTo>
                    <a:pt x="27304" y="0"/>
                  </a:lnTo>
                  <a:lnTo>
                    <a:pt x="16662" y="2141"/>
                  </a:lnTo>
                  <a:lnTo>
                    <a:pt x="7985" y="7985"/>
                  </a:lnTo>
                  <a:lnTo>
                    <a:pt x="2141" y="16662"/>
                  </a:lnTo>
                  <a:lnTo>
                    <a:pt x="0" y="27305"/>
                  </a:lnTo>
                  <a:lnTo>
                    <a:pt x="0" y="195199"/>
                  </a:lnTo>
                  <a:lnTo>
                    <a:pt x="2141" y="205841"/>
                  </a:lnTo>
                  <a:lnTo>
                    <a:pt x="7985" y="214518"/>
                  </a:lnTo>
                  <a:lnTo>
                    <a:pt x="16662" y="220362"/>
                  </a:lnTo>
                  <a:lnTo>
                    <a:pt x="27304" y="222504"/>
                  </a:lnTo>
                  <a:lnTo>
                    <a:pt x="332359" y="222504"/>
                  </a:lnTo>
                  <a:lnTo>
                    <a:pt x="343001" y="220362"/>
                  </a:lnTo>
                  <a:lnTo>
                    <a:pt x="351678" y="214518"/>
                  </a:lnTo>
                  <a:lnTo>
                    <a:pt x="357522" y="205841"/>
                  </a:lnTo>
                  <a:lnTo>
                    <a:pt x="359663" y="195199"/>
                  </a:lnTo>
                  <a:lnTo>
                    <a:pt x="359663" y="27305"/>
                  </a:lnTo>
                  <a:lnTo>
                    <a:pt x="357522" y="16662"/>
                  </a:lnTo>
                  <a:lnTo>
                    <a:pt x="351678" y="7985"/>
                  </a:lnTo>
                  <a:lnTo>
                    <a:pt x="343001" y="2141"/>
                  </a:lnTo>
                  <a:lnTo>
                    <a:pt x="33235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79798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5" h="222885">
                  <a:moveTo>
                    <a:pt x="0" y="27305"/>
                  </a:moveTo>
                  <a:lnTo>
                    <a:pt x="2141" y="16662"/>
                  </a:lnTo>
                  <a:lnTo>
                    <a:pt x="7985" y="7985"/>
                  </a:lnTo>
                  <a:lnTo>
                    <a:pt x="16662" y="2141"/>
                  </a:lnTo>
                  <a:lnTo>
                    <a:pt x="27304" y="0"/>
                  </a:lnTo>
                  <a:lnTo>
                    <a:pt x="332359" y="0"/>
                  </a:lnTo>
                  <a:lnTo>
                    <a:pt x="343001" y="2141"/>
                  </a:lnTo>
                  <a:lnTo>
                    <a:pt x="351678" y="7985"/>
                  </a:lnTo>
                  <a:lnTo>
                    <a:pt x="357522" y="16662"/>
                  </a:lnTo>
                  <a:lnTo>
                    <a:pt x="359663" y="27305"/>
                  </a:lnTo>
                  <a:lnTo>
                    <a:pt x="359663" y="195199"/>
                  </a:lnTo>
                  <a:lnTo>
                    <a:pt x="357522" y="205841"/>
                  </a:lnTo>
                  <a:lnTo>
                    <a:pt x="351678" y="214518"/>
                  </a:lnTo>
                  <a:lnTo>
                    <a:pt x="343001" y="220362"/>
                  </a:lnTo>
                  <a:lnTo>
                    <a:pt x="332359" y="222504"/>
                  </a:lnTo>
                  <a:lnTo>
                    <a:pt x="27304" y="222504"/>
                  </a:lnTo>
                  <a:lnTo>
                    <a:pt x="16662" y="220362"/>
                  </a:lnTo>
                  <a:lnTo>
                    <a:pt x="7985" y="214518"/>
                  </a:lnTo>
                  <a:lnTo>
                    <a:pt x="2141" y="205841"/>
                  </a:lnTo>
                  <a:lnTo>
                    <a:pt x="0" y="195199"/>
                  </a:lnTo>
                  <a:lnTo>
                    <a:pt x="0" y="27305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9798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5" h="228600">
                  <a:moveTo>
                    <a:pt x="331597" y="0"/>
                  </a:moveTo>
                  <a:lnTo>
                    <a:pt x="28066" y="0"/>
                  </a:lnTo>
                  <a:lnTo>
                    <a:pt x="17144" y="2206"/>
                  </a:lnTo>
                  <a:lnTo>
                    <a:pt x="8223" y="8223"/>
                  </a:lnTo>
                  <a:lnTo>
                    <a:pt x="2206" y="17145"/>
                  </a:lnTo>
                  <a:lnTo>
                    <a:pt x="0" y="28066"/>
                  </a:lnTo>
                  <a:lnTo>
                    <a:pt x="0" y="200532"/>
                  </a:lnTo>
                  <a:lnTo>
                    <a:pt x="2206" y="211455"/>
                  </a:lnTo>
                  <a:lnTo>
                    <a:pt x="8223" y="220376"/>
                  </a:lnTo>
                  <a:lnTo>
                    <a:pt x="17145" y="226393"/>
                  </a:lnTo>
                  <a:lnTo>
                    <a:pt x="28066" y="228600"/>
                  </a:lnTo>
                  <a:lnTo>
                    <a:pt x="331597" y="228600"/>
                  </a:lnTo>
                  <a:lnTo>
                    <a:pt x="342519" y="226393"/>
                  </a:lnTo>
                  <a:lnTo>
                    <a:pt x="351440" y="220376"/>
                  </a:lnTo>
                  <a:lnTo>
                    <a:pt x="357457" y="211454"/>
                  </a:lnTo>
                  <a:lnTo>
                    <a:pt x="359663" y="200532"/>
                  </a:lnTo>
                  <a:lnTo>
                    <a:pt x="359663" y="28066"/>
                  </a:lnTo>
                  <a:lnTo>
                    <a:pt x="357457" y="17144"/>
                  </a:lnTo>
                  <a:lnTo>
                    <a:pt x="351440" y="8223"/>
                  </a:lnTo>
                  <a:lnTo>
                    <a:pt x="342518" y="2206"/>
                  </a:lnTo>
                  <a:lnTo>
                    <a:pt x="331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9798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5" h="228600">
                  <a:moveTo>
                    <a:pt x="0" y="28066"/>
                  </a:moveTo>
                  <a:lnTo>
                    <a:pt x="2206" y="17145"/>
                  </a:lnTo>
                  <a:lnTo>
                    <a:pt x="8223" y="8223"/>
                  </a:lnTo>
                  <a:lnTo>
                    <a:pt x="17144" y="2206"/>
                  </a:lnTo>
                  <a:lnTo>
                    <a:pt x="28066" y="0"/>
                  </a:lnTo>
                  <a:lnTo>
                    <a:pt x="331597" y="0"/>
                  </a:lnTo>
                  <a:lnTo>
                    <a:pt x="342518" y="2206"/>
                  </a:lnTo>
                  <a:lnTo>
                    <a:pt x="351440" y="8223"/>
                  </a:lnTo>
                  <a:lnTo>
                    <a:pt x="357457" y="17144"/>
                  </a:lnTo>
                  <a:lnTo>
                    <a:pt x="359663" y="28066"/>
                  </a:lnTo>
                  <a:lnTo>
                    <a:pt x="359663" y="200532"/>
                  </a:lnTo>
                  <a:lnTo>
                    <a:pt x="357457" y="211454"/>
                  </a:lnTo>
                  <a:lnTo>
                    <a:pt x="351440" y="220376"/>
                  </a:lnTo>
                  <a:lnTo>
                    <a:pt x="342519" y="226393"/>
                  </a:lnTo>
                  <a:lnTo>
                    <a:pt x="331597" y="228600"/>
                  </a:lnTo>
                  <a:lnTo>
                    <a:pt x="28066" y="228600"/>
                  </a:lnTo>
                  <a:lnTo>
                    <a:pt x="17145" y="226393"/>
                  </a:lnTo>
                  <a:lnTo>
                    <a:pt x="8223" y="220376"/>
                  </a:lnTo>
                  <a:lnTo>
                    <a:pt x="2206" y="211455"/>
                  </a:lnTo>
                  <a:lnTo>
                    <a:pt x="0" y="200532"/>
                  </a:lnTo>
                  <a:lnTo>
                    <a:pt x="0" y="28066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749290" y="2597658"/>
              <a:ext cx="376555" cy="227329"/>
            </a:xfrm>
            <a:custGeom>
              <a:avLst/>
              <a:gdLst/>
              <a:ahLst/>
              <a:cxnLst/>
              <a:rect l="l" t="t" r="r" b="b"/>
              <a:pathLst>
                <a:path w="376554" h="227330">
                  <a:moveTo>
                    <a:pt x="348614" y="0"/>
                  </a:moveTo>
                  <a:lnTo>
                    <a:pt x="27812" y="0"/>
                  </a:lnTo>
                  <a:lnTo>
                    <a:pt x="16984" y="2184"/>
                  </a:lnTo>
                  <a:lnTo>
                    <a:pt x="8143" y="8143"/>
                  </a:lnTo>
                  <a:lnTo>
                    <a:pt x="2184" y="16984"/>
                  </a:lnTo>
                  <a:lnTo>
                    <a:pt x="0" y="27812"/>
                  </a:lnTo>
                  <a:lnTo>
                    <a:pt x="0" y="199262"/>
                  </a:lnTo>
                  <a:lnTo>
                    <a:pt x="2184" y="210091"/>
                  </a:lnTo>
                  <a:lnTo>
                    <a:pt x="8143" y="218932"/>
                  </a:lnTo>
                  <a:lnTo>
                    <a:pt x="16984" y="224891"/>
                  </a:lnTo>
                  <a:lnTo>
                    <a:pt x="27812" y="227075"/>
                  </a:lnTo>
                  <a:lnTo>
                    <a:pt x="348614" y="227075"/>
                  </a:lnTo>
                  <a:lnTo>
                    <a:pt x="359443" y="224891"/>
                  </a:lnTo>
                  <a:lnTo>
                    <a:pt x="368284" y="218932"/>
                  </a:lnTo>
                  <a:lnTo>
                    <a:pt x="374243" y="210091"/>
                  </a:lnTo>
                  <a:lnTo>
                    <a:pt x="376427" y="199262"/>
                  </a:lnTo>
                  <a:lnTo>
                    <a:pt x="376427" y="27812"/>
                  </a:lnTo>
                  <a:lnTo>
                    <a:pt x="374243" y="16984"/>
                  </a:lnTo>
                  <a:lnTo>
                    <a:pt x="368284" y="8143"/>
                  </a:lnTo>
                  <a:lnTo>
                    <a:pt x="359443" y="2184"/>
                  </a:lnTo>
                  <a:lnTo>
                    <a:pt x="34861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749290" y="2597658"/>
              <a:ext cx="376555" cy="227329"/>
            </a:xfrm>
            <a:custGeom>
              <a:avLst/>
              <a:gdLst/>
              <a:ahLst/>
              <a:cxnLst/>
              <a:rect l="l" t="t" r="r" b="b"/>
              <a:pathLst>
                <a:path w="376554" h="227330">
                  <a:moveTo>
                    <a:pt x="0" y="27812"/>
                  </a:moveTo>
                  <a:lnTo>
                    <a:pt x="2184" y="16984"/>
                  </a:lnTo>
                  <a:lnTo>
                    <a:pt x="8143" y="8143"/>
                  </a:lnTo>
                  <a:lnTo>
                    <a:pt x="16984" y="2184"/>
                  </a:lnTo>
                  <a:lnTo>
                    <a:pt x="27812" y="0"/>
                  </a:lnTo>
                  <a:lnTo>
                    <a:pt x="348614" y="0"/>
                  </a:lnTo>
                  <a:lnTo>
                    <a:pt x="359443" y="2184"/>
                  </a:lnTo>
                  <a:lnTo>
                    <a:pt x="368284" y="8143"/>
                  </a:lnTo>
                  <a:lnTo>
                    <a:pt x="374243" y="16984"/>
                  </a:lnTo>
                  <a:lnTo>
                    <a:pt x="376427" y="27812"/>
                  </a:lnTo>
                  <a:lnTo>
                    <a:pt x="376427" y="199262"/>
                  </a:lnTo>
                  <a:lnTo>
                    <a:pt x="374243" y="210091"/>
                  </a:lnTo>
                  <a:lnTo>
                    <a:pt x="368284" y="218932"/>
                  </a:lnTo>
                  <a:lnTo>
                    <a:pt x="359443" y="224891"/>
                  </a:lnTo>
                  <a:lnTo>
                    <a:pt x="348614" y="227075"/>
                  </a:lnTo>
                  <a:lnTo>
                    <a:pt x="27812" y="227075"/>
                  </a:lnTo>
                  <a:lnTo>
                    <a:pt x="16984" y="224891"/>
                  </a:lnTo>
                  <a:lnTo>
                    <a:pt x="8143" y="218932"/>
                  </a:lnTo>
                  <a:lnTo>
                    <a:pt x="2184" y="210091"/>
                  </a:lnTo>
                  <a:lnTo>
                    <a:pt x="0" y="199262"/>
                  </a:lnTo>
                  <a:lnTo>
                    <a:pt x="0" y="27812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9" name="object 4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8782" y="4003729"/>
            <a:ext cx="1492219" cy="173754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94234" y="-36443"/>
            <a:ext cx="4704392" cy="6894443"/>
          </a:xfrm>
          <a:prstGeom prst="rect">
            <a:avLst/>
          </a:prstGeom>
        </p:spPr>
      </p:pic>
      <p:sp>
        <p:nvSpPr>
          <p:cNvPr id="53" name="Right Arrow 52"/>
          <p:cNvSpPr/>
          <p:nvPr/>
        </p:nvSpPr>
        <p:spPr>
          <a:xfrm>
            <a:off x="3270184" y="2524886"/>
            <a:ext cx="709046" cy="369570"/>
          </a:xfrm>
          <a:prstGeom prst="rightArrow">
            <a:avLst/>
          </a:prstGeom>
          <a:solidFill>
            <a:srgbClr val="EFAB00"/>
          </a:solidFill>
          <a:ln>
            <a:solidFill>
              <a:srgbClr val="EF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5400000">
            <a:off x="3748369" y="4387692"/>
            <a:ext cx="334523" cy="398339"/>
          </a:xfrm>
          <a:prstGeom prst="downArrow">
            <a:avLst>
              <a:gd name="adj1" fmla="val 50000"/>
              <a:gd name="adj2" fmla="val 55034"/>
            </a:avLst>
          </a:prstGeom>
          <a:solidFill>
            <a:srgbClr val="EFAB00"/>
          </a:solidFill>
          <a:ln>
            <a:solidFill>
              <a:srgbClr val="EF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wn Arrow 58"/>
          <p:cNvSpPr/>
          <p:nvPr/>
        </p:nvSpPr>
        <p:spPr>
          <a:xfrm>
            <a:off x="4542122" y="5939916"/>
            <a:ext cx="334523" cy="398339"/>
          </a:xfrm>
          <a:prstGeom prst="downArrow">
            <a:avLst>
              <a:gd name="adj1" fmla="val 50000"/>
              <a:gd name="adj2" fmla="val 55034"/>
            </a:avLst>
          </a:prstGeom>
          <a:solidFill>
            <a:srgbClr val="EFAB00"/>
          </a:solidFill>
          <a:ln>
            <a:solidFill>
              <a:srgbClr val="EF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/>
          <p:cNvSpPr/>
          <p:nvPr/>
        </p:nvSpPr>
        <p:spPr>
          <a:xfrm rot="16200000">
            <a:off x="6491569" y="4768693"/>
            <a:ext cx="334523" cy="398339"/>
          </a:xfrm>
          <a:prstGeom prst="downArrow">
            <a:avLst>
              <a:gd name="adj1" fmla="val 50000"/>
              <a:gd name="adj2" fmla="val 55034"/>
            </a:avLst>
          </a:prstGeom>
          <a:solidFill>
            <a:srgbClr val="EFAB00"/>
          </a:solidFill>
          <a:ln>
            <a:solidFill>
              <a:srgbClr val="EF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/>
          <p:cNvSpPr/>
          <p:nvPr/>
        </p:nvSpPr>
        <p:spPr>
          <a:xfrm rot="10800000">
            <a:off x="4800601" y="3456576"/>
            <a:ext cx="334523" cy="398339"/>
          </a:xfrm>
          <a:prstGeom prst="downArrow">
            <a:avLst>
              <a:gd name="adj1" fmla="val 50000"/>
              <a:gd name="adj2" fmla="val 55034"/>
            </a:avLst>
          </a:prstGeom>
          <a:solidFill>
            <a:srgbClr val="EFAB00"/>
          </a:solidFill>
          <a:ln>
            <a:solidFill>
              <a:srgbClr val="EF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265126" y="5056700"/>
            <a:ext cx="112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-5" dirty="0" smtClean="0">
                <a:latin typeface="Arial MT"/>
                <a:cs typeface="Arial MT"/>
              </a:rPr>
              <a:t>Fle</a:t>
            </a:r>
            <a:r>
              <a:rPr lang="en-US" spc="-25" dirty="0" smtClean="0">
                <a:latin typeface="Arial MT"/>
                <a:cs typeface="Arial MT"/>
              </a:rPr>
              <a:t>x</a:t>
            </a:r>
            <a:r>
              <a:rPr lang="en-US" spc="-5" dirty="0" smtClean="0">
                <a:latin typeface="Arial MT"/>
                <a:cs typeface="Arial MT"/>
              </a:rPr>
              <a:t>i</a:t>
            </a:r>
            <a:r>
              <a:rPr lang="en-US" spc="-15" dirty="0" smtClean="0">
                <a:latin typeface="Arial MT"/>
                <a:cs typeface="Arial MT"/>
              </a:rPr>
              <a:t>b</a:t>
            </a:r>
            <a:r>
              <a:rPr lang="en-US" spc="-5" dirty="0" smtClean="0">
                <a:latin typeface="Arial MT"/>
                <a:cs typeface="Arial MT"/>
              </a:rPr>
              <a:t>i</a:t>
            </a:r>
            <a:r>
              <a:rPr lang="en-US" spc="-15" dirty="0" smtClean="0">
                <a:latin typeface="Arial MT"/>
                <a:cs typeface="Arial MT"/>
              </a:rPr>
              <a:t>l</a:t>
            </a:r>
            <a:r>
              <a:rPr lang="en-US" dirty="0" smtClean="0">
                <a:latin typeface="Arial MT"/>
                <a:cs typeface="Arial MT"/>
              </a:rPr>
              <a:t>ity</a:t>
            </a:r>
            <a:endParaRPr lang="en-US" dirty="0">
              <a:latin typeface="Arial MT"/>
              <a:cs typeface="Arial MT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674" y="-152400"/>
            <a:ext cx="4989526" cy="7162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0" grpId="0"/>
      <p:bldP spid="11" grpId="0"/>
      <p:bldP spid="12" grpId="0"/>
      <p:bldP spid="53" grpId="0" animBg="1"/>
      <p:bldP spid="55" grpId="0" animBg="1"/>
      <p:bldP spid="59" grpId="0" animBg="1"/>
      <p:bldP spid="60" grpId="0" animBg="1"/>
      <p:bldP spid="61" grpId="0" animBg="1"/>
      <p:bldP spid="6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08693" y="4500626"/>
            <a:ext cx="2416175" cy="335280"/>
            <a:chOff x="9108693" y="4500626"/>
            <a:chExt cx="2416175" cy="335280"/>
          </a:xfrm>
          <a:solidFill>
            <a:srgbClr val="970A82"/>
          </a:solidFill>
        </p:grpSpPr>
        <p:sp>
          <p:nvSpPr>
            <p:cNvPr id="3" name="object 3"/>
            <p:cNvSpPr/>
            <p:nvPr/>
          </p:nvSpPr>
          <p:spPr>
            <a:xfrm>
              <a:off x="9115043" y="4666488"/>
              <a:ext cx="2403475" cy="0"/>
            </a:xfrm>
            <a:custGeom>
              <a:avLst/>
              <a:gdLst/>
              <a:ahLst/>
              <a:cxnLst/>
              <a:rect l="l" t="t" r="r" b="b"/>
              <a:pathLst>
                <a:path w="2403475">
                  <a:moveTo>
                    <a:pt x="1964435" y="0"/>
                  </a:moveTo>
                  <a:lnTo>
                    <a:pt x="2403348" y="0"/>
                  </a:lnTo>
                </a:path>
                <a:path w="2403475">
                  <a:moveTo>
                    <a:pt x="0" y="0"/>
                  </a:moveTo>
                  <a:lnTo>
                    <a:pt x="566927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9422129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9422129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41763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improvement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approaches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997707" y="2222325"/>
            <a:ext cx="2402205" cy="334645"/>
            <a:chOff x="2997707" y="2222325"/>
            <a:chExt cx="2402205" cy="334645"/>
          </a:xfrm>
          <a:solidFill>
            <a:srgbClr val="970A82"/>
          </a:solidFill>
        </p:grpSpPr>
        <p:sp>
          <p:nvSpPr>
            <p:cNvPr id="8" name="object 8"/>
            <p:cNvSpPr/>
            <p:nvPr/>
          </p:nvSpPr>
          <p:spPr>
            <a:xfrm>
              <a:off x="2997707" y="2389631"/>
              <a:ext cx="2402205" cy="0"/>
            </a:xfrm>
            <a:custGeom>
              <a:avLst/>
              <a:gdLst/>
              <a:ahLst/>
              <a:cxnLst/>
              <a:rect l="l" t="t" r="r" b="b"/>
              <a:pathLst>
                <a:path w="2402204">
                  <a:moveTo>
                    <a:pt x="0" y="0"/>
                  </a:moveTo>
                  <a:lnTo>
                    <a:pt x="2401824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06317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499745" y="0"/>
                  </a:moveTo>
                  <a:lnTo>
                    <a:pt x="39751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1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06317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1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1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96689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96689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87061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87061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7288" y="2229739"/>
            <a:ext cx="7450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  <a:tab pos="3018790" algn="l"/>
                <a:tab pos="3709035" algn="l"/>
                <a:tab pos="4400550" algn="l"/>
                <a:tab pos="6344285" algn="l"/>
              </a:tabLst>
            </a:pPr>
            <a:r>
              <a:rPr sz="1800" spc="-5" dirty="0">
                <a:latin typeface="Arial MT"/>
                <a:cs typeface="Arial MT"/>
              </a:rPr>
              <a:t>change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order	</a:t>
            </a:r>
            <a:r>
              <a:rPr sz="2100" baseline="3968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  <a:r>
              <a:rPr sz="2100" baseline="3968" dirty="0">
                <a:latin typeface="Arial MT"/>
                <a:cs typeface="Arial MT"/>
              </a:rPr>
              <a:t>	</a:t>
            </a:r>
            <a:r>
              <a:rPr sz="2100" baseline="3968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  <a:r>
              <a:rPr sz="2100" baseline="3968" dirty="0">
                <a:latin typeface="Arial MT"/>
                <a:cs typeface="Arial MT"/>
              </a:rPr>
              <a:t>	</a:t>
            </a:r>
            <a:r>
              <a:rPr sz="2100" baseline="3968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  <a:r>
              <a:rPr sz="2100" baseline="3968" dirty="0">
                <a:latin typeface="Arial MT"/>
                <a:cs typeface="Arial MT"/>
              </a:rPr>
              <a:t>	</a:t>
            </a:r>
            <a:r>
              <a:rPr sz="1800" dirty="0">
                <a:solidFill>
                  <a:srgbClr val="EFAB00"/>
                </a:solidFill>
                <a:latin typeface="Wingdings"/>
                <a:cs typeface="Wingdings"/>
              </a:rPr>
              <a:t></a:t>
            </a:r>
            <a:r>
              <a:rPr sz="1800" spc="75" dirty="0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 MT"/>
                <a:cs typeface="Arial MT"/>
              </a:rPr>
              <a:t>eliminate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991357" y="2982722"/>
            <a:ext cx="2414905" cy="333375"/>
            <a:chOff x="2991357" y="2982722"/>
            <a:chExt cx="2414905" cy="333375"/>
          </a:xfrm>
          <a:solidFill>
            <a:srgbClr val="970A82"/>
          </a:solidFill>
        </p:grpSpPr>
        <p:sp>
          <p:nvSpPr>
            <p:cNvPr id="17" name="object 17"/>
            <p:cNvSpPr/>
            <p:nvPr/>
          </p:nvSpPr>
          <p:spPr>
            <a:xfrm>
              <a:off x="2997707" y="3148584"/>
              <a:ext cx="2402205" cy="0"/>
            </a:xfrm>
            <a:custGeom>
              <a:avLst/>
              <a:gdLst/>
              <a:ahLst/>
              <a:cxnLst/>
              <a:rect l="l" t="t" r="r" b="b"/>
              <a:pathLst>
                <a:path w="2402204">
                  <a:moveTo>
                    <a:pt x="0" y="0"/>
                  </a:moveTo>
                  <a:lnTo>
                    <a:pt x="2401824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06317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283463"/>
                  </a:lnTo>
                  <a:lnTo>
                    <a:pt x="3119" y="298870"/>
                  </a:lnTo>
                  <a:lnTo>
                    <a:pt x="11620" y="311467"/>
                  </a:lnTo>
                  <a:lnTo>
                    <a:pt x="24217" y="319968"/>
                  </a:lnTo>
                  <a:lnTo>
                    <a:pt x="39624" y="323088"/>
                  </a:lnTo>
                  <a:lnTo>
                    <a:pt x="499872" y="323088"/>
                  </a:lnTo>
                  <a:lnTo>
                    <a:pt x="515278" y="319968"/>
                  </a:lnTo>
                  <a:lnTo>
                    <a:pt x="527875" y="311467"/>
                  </a:lnTo>
                  <a:lnTo>
                    <a:pt x="536376" y="298870"/>
                  </a:lnTo>
                  <a:lnTo>
                    <a:pt x="539496" y="283463"/>
                  </a:lnTo>
                  <a:lnTo>
                    <a:pt x="539496" y="39624"/>
                  </a:lnTo>
                  <a:lnTo>
                    <a:pt x="536376" y="24217"/>
                  </a:lnTo>
                  <a:lnTo>
                    <a:pt x="527875" y="11620"/>
                  </a:lnTo>
                  <a:lnTo>
                    <a:pt x="515278" y="3119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06317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9"/>
                  </a:lnTo>
                  <a:lnTo>
                    <a:pt x="527875" y="11620"/>
                  </a:lnTo>
                  <a:lnTo>
                    <a:pt x="536376" y="24217"/>
                  </a:lnTo>
                  <a:lnTo>
                    <a:pt x="539496" y="39624"/>
                  </a:lnTo>
                  <a:lnTo>
                    <a:pt x="539496" y="283463"/>
                  </a:lnTo>
                  <a:lnTo>
                    <a:pt x="536376" y="298870"/>
                  </a:lnTo>
                  <a:lnTo>
                    <a:pt x="527875" y="311467"/>
                  </a:lnTo>
                  <a:lnTo>
                    <a:pt x="515278" y="319968"/>
                  </a:lnTo>
                  <a:lnTo>
                    <a:pt x="499872" y="323088"/>
                  </a:lnTo>
                  <a:lnTo>
                    <a:pt x="39624" y="323088"/>
                  </a:lnTo>
                  <a:lnTo>
                    <a:pt x="24217" y="319968"/>
                  </a:lnTo>
                  <a:lnTo>
                    <a:pt x="11620" y="311467"/>
                  </a:lnTo>
                  <a:lnTo>
                    <a:pt x="3119" y="298870"/>
                  </a:lnTo>
                  <a:lnTo>
                    <a:pt x="0" y="283463"/>
                  </a:lnTo>
                  <a:lnTo>
                    <a:pt x="0" y="39624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13582" y="3023743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3991609" y="2982722"/>
            <a:ext cx="549910" cy="333375"/>
            <a:chOff x="3991609" y="2982722"/>
            <a:chExt cx="549910" cy="333375"/>
          </a:xfrm>
          <a:solidFill>
            <a:srgbClr val="970A82"/>
          </a:solidFill>
        </p:grpSpPr>
        <p:sp>
          <p:nvSpPr>
            <p:cNvPr id="22" name="object 22"/>
            <p:cNvSpPr/>
            <p:nvPr/>
          </p:nvSpPr>
          <p:spPr>
            <a:xfrm>
              <a:off x="3996689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283463"/>
                  </a:lnTo>
                  <a:lnTo>
                    <a:pt x="3119" y="298870"/>
                  </a:lnTo>
                  <a:lnTo>
                    <a:pt x="11620" y="311467"/>
                  </a:lnTo>
                  <a:lnTo>
                    <a:pt x="24217" y="319968"/>
                  </a:lnTo>
                  <a:lnTo>
                    <a:pt x="39624" y="323088"/>
                  </a:lnTo>
                  <a:lnTo>
                    <a:pt x="499872" y="323088"/>
                  </a:lnTo>
                  <a:lnTo>
                    <a:pt x="515278" y="319968"/>
                  </a:lnTo>
                  <a:lnTo>
                    <a:pt x="527875" y="311467"/>
                  </a:lnTo>
                  <a:lnTo>
                    <a:pt x="536376" y="298870"/>
                  </a:lnTo>
                  <a:lnTo>
                    <a:pt x="539496" y="283463"/>
                  </a:lnTo>
                  <a:lnTo>
                    <a:pt x="539496" y="39624"/>
                  </a:lnTo>
                  <a:lnTo>
                    <a:pt x="536376" y="24217"/>
                  </a:lnTo>
                  <a:lnTo>
                    <a:pt x="527875" y="11620"/>
                  </a:lnTo>
                  <a:lnTo>
                    <a:pt x="515278" y="3119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96689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9"/>
                  </a:lnTo>
                  <a:lnTo>
                    <a:pt x="527875" y="11620"/>
                  </a:lnTo>
                  <a:lnTo>
                    <a:pt x="536376" y="24217"/>
                  </a:lnTo>
                  <a:lnTo>
                    <a:pt x="539496" y="39624"/>
                  </a:lnTo>
                  <a:lnTo>
                    <a:pt x="539496" y="283463"/>
                  </a:lnTo>
                  <a:lnTo>
                    <a:pt x="536376" y="298870"/>
                  </a:lnTo>
                  <a:lnTo>
                    <a:pt x="527875" y="311467"/>
                  </a:lnTo>
                  <a:lnTo>
                    <a:pt x="515278" y="319968"/>
                  </a:lnTo>
                  <a:lnTo>
                    <a:pt x="499872" y="323088"/>
                  </a:lnTo>
                  <a:lnTo>
                    <a:pt x="39624" y="323088"/>
                  </a:lnTo>
                  <a:lnTo>
                    <a:pt x="24217" y="319968"/>
                  </a:lnTo>
                  <a:lnTo>
                    <a:pt x="11620" y="311467"/>
                  </a:lnTo>
                  <a:lnTo>
                    <a:pt x="3119" y="298870"/>
                  </a:lnTo>
                  <a:lnTo>
                    <a:pt x="0" y="283463"/>
                  </a:lnTo>
                  <a:lnTo>
                    <a:pt x="0" y="39624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152391" y="3023743"/>
            <a:ext cx="2286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2+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682061" y="2982802"/>
            <a:ext cx="549910" cy="333375"/>
            <a:chOff x="4682061" y="2982802"/>
            <a:chExt cx="549910" cy="333375"/>
          </a:xfrm>
          <a:solidFill>
            <a:srgbClr val="970A82"/>
          </a:solidFill>
        </p:grpSpPr>
        <p:sp>
          <p:nvSpPr>
            <p:cNvPr id="26" name="object 26"/>
            <p:cNvSpPr/>
            <p:nvPr/>
          </p:nvSpPr>
          <p:spPr>
            <a:xfrm>
              <a:off x="4687061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283463"/>
                  </a:lnTo>
                  <a:lnTo>
                    <a:pt x="3119" y="298870"/>
                  </a:lnTo>
                  <a:lnTo>
                    <a:pt x="11620" y="311467"/>
                  </a:lnTo>
                  <a:lnTo>
                    <a:pt x="24217" y="319968"/>
                  </a:lnTo>
                  <a:lnTo>
                    <a:pt x="39624" y="323088"/>
                  </a:lnTo>
                  <a:lnTo>
                    <a:pt x="499872" y="323088"/>
                  </a:lnTo>
                  <a:lnTo>
                    <a:pt x="515278" y="319968"/>
                  </a:lnTo>
                  <a:lnTo>
                    <a:pt x="527875" y="311467"/>
                  </a:lnTo>
                  <a:lnTo>
                    <a:pt x="536376" y="298870"/>
                  </a:lnTo>
                  <a:lnTo>
                    <a:pt x="539496" y="283463"/>
                  </a:lnTo>
                  <a:lnTo>
                    <a:pt x="539496" y="39624"/>
                  </a:lnTo>
                  <a:lnTo>
                    <a:pt x="536376" y="24217"/>
                  </a:lnTo>
                  <a:lnTo>
                    <a:pt x="527875" y="11620"/>
                  </a:lnTo>
                  <a:lnTo>
                    <a:pt x="515278" y="3119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87061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9"/>
                  </a:lnTo>
                  <a:lnTo>
                    <a:pt x="527875" y="11620"/>
                  </a:lnTo>
                  <a:lnTo>
                    <a:pt x="536376" y="24217"/>
                  </a:lnTo>
                  <a:lnTo>
                    <a:pt x="539496" y="39624"/>
                  </a:lnTo>
                  <a:lnTo>
                    <a:pt x="539496" y="283463"/>
                  </a:lnTo>
                  <a:lnTo>
                    <a:pt x="536376" y="298870"/>
                  </a:lnTo>
                  <a:lnTo>
                    <a:pt x="527875" y="311467"/>
                  </a:lnTo>
                  <a:lnTo>
                    <a:pt x="515278" y="319968"/>
                  </a:lnTo>
                  <a:lnTo>
                    <a:pt x="499872" y="323088"/>
                  </a:lnTo>
                  <a:lnTo>
                    <a:pt x="39624" y="323088"/>
                  </a:lnTo>
                  <a:lnTo>
                    <a:pt x="24217" y="319968"/>
                  </a:lnTo>
                  <a:lnTo>
                    <a:pt x="11620" y="311467"/>
                  </a:lnTo>
                  <a:lnTo>
                    <a:pt x="3119" y="298870"/>
                  </a:lnTo>
                  <a:lnTo>
                    <a:pt x="0" y="283463"/>
                  </a:lnTo>
                  <a:lnTo>
                    <a:pt x="0" y="39624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895215" y="3023743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</a:p>
        </p:txBody>
      </p:sp>
      <p:grpSp>
        <p:nvGrpSpPr>
          <p:cNvPr id="29" name="object 29"/>
          <p:cNvGrpSpPr/>
          <p:nvPr/>
        </p:nvGrpSpPr>
        <p:grpSpPr>
          <a:xfrm>
            <a:off x="2997454" y="4500626"/>
            <a:ext cx="2414905" cy="335280"/>
            <a:chOff x="2997454" y="4500626"/>
            <a:chExt cx="2414905" cy="335280"/>
          </a:xfrm>
        </p:grpSpPr>
        <p:sp>
          <p:nvSpPr>
            <p:cNvPr id="30" name="object 30"/>
            <p:cNvSpPr/>
            <p:nvPr/>
          </p:nvSpPr>
          <p:spPr>
            <a:xfrm>
              <a:off x="3003804" y="4666488"/>
              <a:ext cx="2402205" cy="0"/>
            </a:xfrm>
            <a:custGeom>
              <a:avLst/>
              <a:gdLst/>
              <a:ahLst/>
              <a:cxnLst/>
              <a:rect l="l" t="t" r="r" b="b"/>
              <a:pathLst>
                <a:path w="2402204">
                  <a:moveTo>
                    <a:pt x="0" y="0"/>
                  </a:moveTo>
                  <a:lnTo>
                    <a:pt x="2401823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06318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1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1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06318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1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1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solidFill>
              <a:srgbClr val="970A82"/>
            </a:solidFill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483102" y="4542790"/>
            <a:ext cx="184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-</a:t>
            </a:r>
          </a:p>
        </p:txBody>
      </p:sp>
      <p:grpSp>
        <p:nvGrpSpPr>
          <p:cNvPr id="34" name="object 34"/>
          <p:cNvGrpSpPr/>
          <p:nvPr/>
        </p:nvGrpSpPr>
        <p:grpSpPr>
          <a:xfrm>
            <a:off x="3991609" y="4500626"/>
            <a:ext cx="549910" cy="335280"/>
            <a:chOff x="3991609" y="4500626"/>
            <a:chExt cx="549910" cy="335280"/>
          </a:xfrm>
        </p:grpSpPr>
        <p:sp>
          <p:nvSpPr>
            <p:cNvPr id="35" name="object 35"/>
            <p:cNvSpPr/>
            <p:nvPr/>
          </p:nvSpPr>
          <p:spPr>
            <a:xfrm>
              <a:off x="3996689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70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96689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203953" y="4542790"/>
            <a:ext cx="125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682061" y="4500705"/>
            <a:ext cx="549910" cy="334645"/>
            <a:chOff x="4682061" y="4500705"/>
            <a:chExt cx="549910" cy="334645"/>
          </a:xfrm>
        </p:grpSpPr>
        <p:sp>
          <p:nvSpPr>
            <p:cNvPr id="39" name="object 39"/>
            <p:cNvSpPr/>
            <p:nvPr/>
          </p:nvSpPr>
          <p:spPr>
            <a:xfrm>
              <a:off x="4687061" y="450570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70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87061" y="450570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895215" y="4542790"/>
            <a:ext cx="125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</a:p>
        </p:txBody>
      </p:sp>
      <p:grpSp>
        <p:nvGrpSpPr>
          <p:cNvPr id="42" name="object 42"/>
          <p:cNvGrpSpPr/>
          <p:nvPr/>
        </p:nvGrpSpPr>
        <p:grpSpPr>
          <a:xfrm>
            <a:off x="2997454" y="5259578"/>
            <a:ext cx="2414905" cy="335280"/>
            <a:chOff x="2997454" y="5259578"/>
            <a:chExt cx="2414905" cy="335280"/>
          </a:xfrm>
          <a:solidFill>
            <a:srgbClr val="970A82"/>
          </a:solidFill>
        </p:grpSpPr>
        <p:sp>
          <p:nvSpPr>
            <p:cNvPr id="43" name="object 43"/>
            <p:cNvSpPr/>
            <p:nvPr/>
          </p:nvSpPr>
          <p:spPr>
            <a:xfrm>
              <a:off x="3003804" y="5426964"/>
              <a:ext cx="2402205" cy="0"/>
            </a:xfrm>
            <a:custGeom>
              <a:avLst/>
              <a:gdLst/>
              <a:ahLst/>
              <a:cxnLst/>
              <a:rect l="l" t="t" r="r" b="b"/>
              <a:pathLst>
                <a:path w="2402204">
                  <a:moveTo>
                    <a:pt x="0" y="0"/>
                  </a:moveTo>
                  <a:lnTo>
                    <a:pt x="2401823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306318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1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0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1" y="324611"/>
                  </a:lnTo>
                  <a:lnTo>
                    <a:pt x="499745" y="324611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0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306318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1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0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1"/>
                  </a:lnTo>
                  <a:lnTo>
                    <a:pt x="39751" y="324611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0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3513582" y="5302377"/>
            <a:ext cx="125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</a:p>
        </p:txBody>
      </p:sp>
      <p:grpSp>
        <p:nvGrpSpPr>
          <p:cNvPr id="47" name="object 47"/>
          <p:cNvGrpSpPr/>
          <p:nvPr/>
        </p:nvGrpSpPr>
        <p:grpSpPr>
          <a:xfrm>
            <a:off x="3991609" y="5259578"/>
            <a:ext cx="549910" cy="335280"/>
            <a:chOff x="3991609" y="5259578"/>
            <a:chExt cx="549910" cy="335280"/>
          </a:xfrm>
          <a:solidFill>
            <a:srgbClr val="970A82"/>
          </a:solidFill>
        </p:grpSpPr>
        <p:sp>
          <p:nvSpPr>
            <p:cNvPr id="48" name="object 48"/>
            <p:cNvSpPr/>
            <p:nvPr/>
          </p:nvSpPr>
          <p:spPr>
            <a:xfrm>
              <a:off x="3996689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0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1"/>
                  </a:lnTo>
                  <a:lnTo>
                    <a:pt x="499745" y="324611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0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996689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0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1"/>
                  </a:lnTo>
                  <a:lnTo>
                    <a:pt x="39750" y="324611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0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144517" y="5302377"/>
            <a:ext cx="2438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(2)</a:t>
            </a:r>
          </a:p>
        </p:txBody>
      </p:sp>
      <p:grpSp>
        <p:nvGrpSpPr>
          <p:cNvPr id="51" name="object 51"/>
          <p:cNvGrpSpPr/>
          <p:nvPr/>
        </p:nvGrpSpPr>
        <p:grpSpPr>
          <a:xfrm>
            <a:off x="4682061" y="5259658"/>
            <a:ext cx="549910" cy="334645"/>
            <a:chOff x="4682061" y="5259658"/>
            <a:chExt cx="549910" cy="334645"/>
          </a:xfrm>
          <a:solidFill>
            <a:srgbClr val="970A82"/>
          </a:solidFill>
        </p:grpSpPr>
        <p:sp>
          <p:nvSpPr>
            <p:cNvPr id="52" name="object 52"/>
            <p:cNvSpPr/>
            <p:nvPr/>
          </p:nvSpPr>
          <p:spPr>
            <a:xfrm>
              <a:off x="4687061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0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1"/>
                  </a:lnTo>
                  <a:lnTo>
                    <a:pt x="499745" y="324611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0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687061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0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1"/>
                  </a:lnTo>
                  <a:lnTo>
                    <a:pt x="39750" y="324611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0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895215" y="5302377"/>
            <a:ext cx="125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</a:p>
        </p:txBody>
      </p:sp>
      <p:grpSp>
        <p:nvGrpSpPr>
          <p:cNvPr id="55" name="object 55"/>
          <p:cNvGrpSpPr/>
          <p:nvPr/>
        </p:nvGrpSpPr>
        <p:grpSpPr>
          <a:xfrm>
            <a:off x="2997454" y="6020053"/>
            <a:ext cx="2414905" cy="333375"/>
            <a:chOff x="2997454" y="6020053"/>
            <a:chExt cx="2414905" cy="333375"/>
          </a:xfrm>
        </p:grpSpPr>
        <p:sp>
          <p:nvSpPr>
            <p:cNvPr id="56" name="object 56"/>
            <p:cNvSpPr/>
            <p:nvPr/>
          </p:nvSpPr>
          <p:spPr>
            <a:xfrm>
              <a:off x="3003804" y="6185915"/>
              <a:ext cx="2402205" cy="0"/>
            </a:xfrm>
            <a:custGeom>
              <a:avLst/>
              <a:gdLst/>
              <a:ahLst/>
              <a:cxnLst/>
              <a:rect l="l" t="t" r="r" b="b"/>
              <a:pathLst>
                <a:path w="2402204">
                  <a:moveTo>
                    <a:pt x="0" y="0"/>
                  </a:moveTo>
                  <a:lnTo>
                    <a:pt x="2401823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306318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1"/>
                  </a:lnTo>
                  <a:lnTo>
                    <a:pt x="11620" y="11598"/>
                  </a:lnTo>
                  <a:lnTo>
                    <a:pt x="3119" y="24185"/>
                  </a:lnTo>
                  <a:lnTo>
                    <a:pt x="0" y="39598"/>
                  </a:lnTo>
                  <a:lnTo>
                    <a:pt x="0" y="283489"/>
                  </a:lnTo>
                  <a:lnTo>
                    <a:pt x="3119" y="298902"/>
                  </a:lnTo>
                  <a:lnTo>
                    <a:pt x="11620" y="311489"/>
                  </a:lnTo>
                  <a:lnTo>
                    <a:pt x="24217" y="319976"/>
                  </a:lnTo>
                  <a:lnTo>
                    <a:pt x="39624" y="323087"/>
                  </a:lnTo>
                  <a:lnTo>
                    <a:pt x="499872" y="323087"/>
                  </a:lnTo>
                  <a:lnTo>
                    <a:pt x="515278" y="319976"/>
                  </a:lnTo>
                  <a:lnTo>
                    <a:pt x="527875" y="311489"/>
                  </a:lnTo>
                  <a:lnTo>
                    <a:pt x="536376" y="298902"/>
                  </a:lnTo>
                  <a:lnTo>
                    <a:pt x="539496" y="283489"/>
                  </a:lnTo>
                  <a:lnTo>
                    <a:pt x="539496" y="39598"/>
                  </a:lnTo>
                  <a:lnTo>
                    <a:pt x="536376" y="24185"/>
                  </a:lnTo>
                  <a:lnTo>
                    <a:pt x="527875" y="11598"/>
                  </a:lnTo>
                  <a:lnTo>
                    <a:pt x="515278" y="3111"/>
                  </a:lnTo>
                  <a:lnTo>
                    <a:pt x="499872" y="0"/>
                  </a:lnTo>
                  <a:close/>
                </a:path>
              </a:pathLst>
            </a:custGeom>
            <a:solidFill>
              <a:srgbClr val="970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306318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598"/>
                  </a:moveTo>
                  <a:lnTo>
                    <a:pt x="3119" y="24185"/>
                  </a:lnTo>
                  <a:lnTo>
                    <a:pt x="11620" y="11598"/>
                  </a:lnTo>
                  <a:lnTo>
                    <a:pt x="24217" y="3111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1"/>
                  </a:lnTo>
                  <a:lnTo>
                    <a:pt x="527875" y="11598"/>
                  </a:lnTo>
                  <a:lnTo>
                    <a:pt x="536376" y="24185"/>
                  </a:lnTo>
                  <a:lnTo>
                    <a:pt x="539496" y="39598"/>
                  </a:lnTo>
                  <a:lnTo>
                    <a:pt x="539496" y="283489"/>
                  </a:lnTo>
                  <a:lnTo>
                    <a:pt x="536376" y="298902"/>
                  </a:lnTo>
                  <a:lnTo>
                    <a:pt x="527875" y="311489"/>
                  </a:lnTo>
                  <a:lnTo>
                    <a:pt x="515278" y="319976"/>
                  </a:lnTo>
                  <a:lnTo>
                    <a:pt x="499872" y="323087"/>
                  </a:lnTo>
                  <a:lnTo>
                    <a:pt x="39624" y="323087"/>
                  </a:lnTo>
                  <a:lnTo>
                    <a:pt x="24217" y="319976"/>
                  </a:lnTo>
                  <a:lnTo>
                    <a:pt x="11620" y="311489"/>
                  </a:lnTo>
                  <a:lnTo>
                    <a:pt x="3119" y="298902"/>
                  </a:lnTo>
                  <a:lnTo>
                    <a:pt x="0" y="283489"/>
                  </a:lnTo>
                  <a:lnTo>
                    <a:pt x="0" y="39598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3513582" y="6061354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3991609" y="6020053"/>
            <a:ext cx="549910" cy="333375"/>
            <a:chOff x="3991609" y="6020053"/>
            <a:chExt cx="549910" cy="333375"/>
          </a:xfrm>
          <a:solidFill>
            <a:srgbClr val="970A82"/>
          </a:solidFill>
        </p:grpSpPr>
        <p:sp>
          <p:nvSpPr>
            <p:cNvPr id="61" name="object 61"/>
            <p:cNvSpPr/>
            <p:nvPr/>
          </p:nvSpPr>
          <p:spPr>
            <a:xfrm>
              <a:off x="3996689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1"/>
                  </a:lnTo>
                  <a:lnTo>
                    <a:pt x="11620" y="11598"/>
                  </a:lnTo>
                  <a:lnTo>
                    <a:pt x="3119" y="24185"/>
                  </a:lnTo>
                  <a:lnTo>
                    <a:pt x="0" y="39598"/>
                  </a:lnTo>
                  <a:lnTo>
                    <a:pt x="0" y="283489"/>
                  </a:lnTo>
                  <a:lnTo>
                    <a:pt x="3119" y="298902"/>
                  </a:lnTo>
                  <a:lnTo>
                    <a:pt x="11620" y="311489"/>
                  </a:lnTo>
                  <a:lnTo>
                    <a:pt x="24217" y="319976"/>
                  </a:lnTo>
                  <a:lnTo>
                    <a:pt x="39624" y="323087"/>
                  </a:lnTo>
                  <a:lnTo>
                    <a:pt x="499872" y="323087"/>
                  </a:lnTo>
                  <a:lnTo>
                    <a:pt x="515278" y="319976"/>
                  </a:lnTo>
                  <a:lnTo>
                    <a:pt x="527875" y="311489"/>
                  </a:lnTo>
                  <a:lnTo>
                    <a:pt x="536376" y="298902"/>
                  </a:lnTo>
                  <a:lnTo>
                    <a:pt x="539496" y="283489"/>
                  </a:lnTo>
                  <a:lnTo>
                    <a:pt x="539496" y="39598"/>
                  </a:lnTo>
                  <a:lnTo>
                    <a:pt x="536376" y="24185"/>
                  </a:lnTo>
                  <a:lnTo>
                    <a:pt x="527875" y="11598"/>
                  </a:lnTo>
                  <a:lnTo>
                    <a:pt x="515278" y="3111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3996689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598"/>
                  </a:moveTo>
                  <a:lnTo>
                    <a:pt x="3119" y="24185"/>
                  </a:lnTo>
                  <a:lnTo>
                    <a:pt x="11620" y="11598"/>
                  </a:lnTo>
                  <a:lnTo>
                    <a:pt x="24217" y="3111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1"/>
                  </a:lnTo>
                  <a:lnTo>
                    <a:pt x="527875" y="11598"/>
                  </a:lnTo>
                  <a:lnTo>
                    <a:pt x="536376" y="24185"/>
                  </a:lnTo>
                  <a:lnTo>
                    <a:pt x="539496" y="39598"/>
                  </a:lnTo>
                  <a:lnTo>
                    <a:pt x="539496" y="283489"/>
                  </a:lnTo>
                  <a:lnTo>
                    <a:pt x="536376" y="298902"/>
                  </a:lnTo>
                  <a:lnTo>
                    <a:pt x="527875" y="311489"/>
                  </a:lnTo>
                  <a:lnTo>
                    <a:pt x="515278" y="319976"/>
                  </a:lnTo>
                  <a:lnTo>
                    <a:pt x="499872" y="323087"/>
                  </a:lnTo>
                  <a:lnTo>
                    <a:pt x="39624" y="323087"/>
                  </a:lnTo>
                  <a:lnTo>
                    <a:pt x="24217" y="319976"/>
                  </a:lnTo>
                  <a:lnTo>
                    <a:pt x="11620" y="311489"/>
                  </a:lnTo>
                  <a:lnTo>
                    <a:pt x="3119" y="298902"/>
                  </a:lnTo>
                  <a:lnTo>
                    <a:pt x="0" y="283489"/>
                  </a:lnTo>
                  <a:lnTo>
                    <a:pt x="0" y="39598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4037838" y="6061354"/>
            <a:ext cx="45910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-</a:t>
            </a:r>
            <a:r>
              <a:rPr sz="14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-2-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-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682061" y="6020134"/>
            <a:ext cx="549910" cy="333375"/>
            <a:chOff x="4682061" y="6020134"/>
            <a:chExt cx="549910" cy="333375"/>
          </a:xfrm>
          <a:solidFill>
            <a:srgbClr val="970A82"/>
          </a:solidFill>
        </p:grpSpPr>
        <p:sp>
          <p:nvSpPr>
            <p:cNvPr id="65" name="object 65"/>
            <p:cNvSpPr/>
            <p:nvPr/>
          </p:nvSpPr>
          <p:spPr>
            <a:xfrm>
              <a:off x="4687061" y="6025134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1"/>
                  </a:lnTo>
                  <a:lnTo>
                    <a:pt x="11620" y="11598"/>
                  </a:lnTo>
                  <a:lnTo>
                    <a:pt x="3119" y="24185"/>
                  </a:lnTo>
                  <a:lnTo>
                    <a:pt x="0" y="39598"/>
                  </a:lnTo>
                  <a:lnTo>
                    <a:pt x="0" y="283489"/>
                  </a:lnTo>
                  <a:lnTo>
                    <a:pt x="3119" y="298902"/>
                  </a:lnTo>
                  <a:lnTo>
                    <a:pt x="11620" y="311489"/>
                  </a:lnTo>
                  <a:lnTo>
                    <a:pt x="24217" y="319976"/>
                  </a:lnTo>
                  <a:lnTo>
                    <a:pt x="39624" y="323087"/>
                  </a:lnTo>
                  <a:lnTo>
                    <a:pt x="499872" y="323087"/>
                  </a:lnTo>
                  <a:lnTo>
                    <a:pt x="515278" y="319976"/>
                  </a:lnTo>
                  <a:lnTo>
                    <a:pt x="527875" y="311489"/>
                  </a:lnTo>
                  <a:lnTo>
                    <a:pt x="536376" y="298902"/>
                  </a:lnTo>
                  <a:lnTo>
                    <a:pt x="539496" y="283489"/>
                  </a:lnTo>
                  <a:lnTo>
                    <a:pt x="539496" y="39598"/>
                  </a:lnTo>
                  <a:lnTo>
                    <a:pt x="536376" y="24185"/>
                  </a:lnTo>
                  <a:lnTo>
                    <a:pt x="527875" y="11598"/>
                  </a:lnTo>
                  <a:lnTo>
                    <a:pt x="515278" y="3111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4687061" y="6025134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598"/>
                  </a:moveTo>
                  <a:lnTo>
                    <a:pt x="3119" y="24185"/>
                  </a:lnTo>
                  <a:lnTo>
                    <a:pt x="11620" y="11598"/>
                  </a:lnTo>
                  <a:lnTo>
                    <a:pt x="24217" y="3111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1"/>
                  </a:lnTo>
                  <a:lnTo>
                    <a:pt x="527875" y="11598"/>
                  </a:lnTo>
                  <a:lnTo>
                    <a:pt x="536376" y="24185"/>
                  </a:lnTo>
                  <a:lnTo>
                    <a:pt x="539496" y="39598"/>
                  </a:lnTo>
                  <a:lnTo>
                    <a:pt x="539496" y="283489"/>
                  </a:lnTo>
                  <a:lnTo>
                    <a:pt x="536376" y="298902"/>
                  </a:lnTo>
                  <a:lnTo>
                    <a:pt x="527875" y="311489"/>
                  </a:lnTo>
                  <a:lnTo>
                    <a:pt x="515278" y="319976"/>
                  </a:lnTo>
                  <a:lnTo>
                    <a:pt x="499872" y="323087"/>
                  </a:lnTo>
                  <a:lnTo>
                    <a:pt x="39624" y="323087"/>
                  </a:lnTo>
                  <a:lnTo>
                    <a:pt x="24217" y="319976"/>
                  </a:lnTo>
                  <a:lnTo>
                    <a:pt x="11620" y="311489"/>
                  </a:lnTo>
                  <a:lnTo>
                    <a:pt x="3119" y="298902"/>
                  </a:lnTo>
                  <a:lnTo>
                    <a:pt x="0" y="283489"/>
                  </a:lnTo>
                  <a:lnTo>
                    <a:pt x="0" y="39598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4895215" y="6061354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476233" y="5259578"/>
            <a:ext cx="3048635" cy="335280"/>
            <a:chOff x="8476233" y="5259578"/>
            <a:chExt cx="3048635" cy="335280"/>
          </a:xfrm>
          <a:solidFill>
            <a:srgbClr val="970A82"/>
          </a:solidFill>
        </p:grpSpPr>
        <p:sp>
          <p:nvSpPr>
            <p:cNvPr id="69" name="object 69"/>
            <p:cNvSpPr/>
            <p:nvPr/>
          </p:nvSpPr>
          <p:spPr>
            <a:xfrm>
              <a:off x="8482583" y="5426964"/>
              <a:ext cx="3035935" cy="0"/>
            </a:xfrm>
            <a:custGeom>
              <a:avLst/>
              <a:gdLst/>
              <a:ahLst/>
              <a:cxnLst/>
              <a:rect l="l" t="t" r="r" b="b"/>
              <a:pathLst>
                <a:path w="3035934">
                  <a:moveTo>
                    <a:pt x="0" y="0"/>
                  </a:moveTo>
                  <a:lnTo>
                    <a:pt x="3035808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9422129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0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1"/>
                  </a:lnTo>
                  <a:lnTo>
                    <a:pt x="499745" y="324611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0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9422129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0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1"/>
                  </a:lnTo>
                  <a:lnTo>
                    <a:pt x="39750" y="324611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0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9630918" y="5302377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0105897" y="5259578"/>
            <a:ext cx="551180" cy="335280"/>
            <a:chOff x="10105897" y="5259578"/>
            <a:chExt cx="551180" cy="335280"/>
          </a:xfrm>
          <a:solidFill>
            <a:srgbClr val="970A82"/>
          </a:solidFill>
        </p:grpSpPr>
        <p:sp>
          <p:nvSpPr>
            <p:cNvPr id="74" name="object 74"/>
            <p:cNvSpPr/>
            <p:nvPr/>
          </p:nvSpPr>
          <p:spPr>
            <a:xfrm>
              <a:off x="10110977" y="5264658"/>
              <a:ext cx="541020" cy="325120"/>
            </a:xfrm>
            <a:custGeom>
              <a:avLst/>
              <a:gdLst/>
              <a:ahLst/>
              <a:cxnLst/>
              <a:rect l="l" t="t" r="r" b="b"/>
              <a:pathLst>
                <a:path w="541020" h="325120">
                  <a:moveTo>
                    <a:pt x="501269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0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1"/>
                  </a:lnTo>
                  <a:lnTo>
                    <a:pt x="501269" y="324611"/>
                  </a:lnTo>
                  <a:lnTo>
                    <a:pt x="516749" y="321490"/>
                  </a:lnTo>
                  <a:lnTo>
                    <a:pt x="529383" y="312975"/>
                  </a:lnTo>
                  <a:lnTo>
                    <a:pt x="537898" y="300341"/>
                  </a:lnTo>
                  <a:lnTo>
                    <a:pt x="541020" y="284860"/>
                  </a:lnTo>
                  <a:lnTo>
                    <a:pt x="541020" y="39750"/>
                  </a:lnTo>
                  <a:lnTo>
                    <a:pt x="537898" y="24270"/>
                  </a:lnTo>
                  <a:lnTo>
                    <a:pt x="529383" y="11636"/>
                  </a:lnTo>
                  <a:lnTo>
                    <a:pt x="516749" y="3121"/>
                  </a:lnTo>
                  <a:lnTo>
                    <a:pt x="50126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10110977" y="5264658"/>
              <a:ext cx="541020" cy="325120"/>
            </a:xfrm>
            <a:custGeom>
              <a:avLst/>
              <a:gdLst/>
              <a:ahLst/>
              <a:cxnLst/>
              <a:rect l="l" t="t" r="r" b="b"/>
              <a:pathLst>
                <a:path w="54102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501269" y="0"/>
                  </a:lnTo>
                  <a:lnTo>
                    <a:pt x="516749" y="3121"/>
                  </a:lnTo>
                  <a:lnTo>
                    <a:pt x="529383" y="11636"/>
                  </a:lnTo>
                  <a:lnTo>
                    <a:pt x="537898" y="24270"/>
                  </a:lnTo>
                  <a:lnTo>
                    <a:pt x="541020" y="39750"/>
                  </a:lnTo>
                  <a:lnTo>
                    <a:pt x="541020" y="284860"/>
                  </a:lnTo>
                  <a:lnTo>
                    <a:pt x="537898" y="300341"/>
                  </a:lnTo>
                  <a:lnTo>
                    <a:pt x="529383" y="312975"/>
                  </a:lnTo>
                  <a:lnTo>
                    <a:pt x="516749" y="321490"/>
                  </a:lnTo>
                  <a:lnTo>
                    <a:pt x="501269" y="324611"/>
                  </a:lnTo>
                  <a:lnTo>
                    <a:pt x="39750" y="324611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0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0319766" y="5302377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10796269" y="5259578"/>
            <a:ext cx="549910" cy="335280"/>
            <a:chOff x="10796269" y="5259578"/>
            <a:chExt cx="549910" cy="335280"/>
          </a:xfrm>
          <a:solidFill>
            <a:srgbClr val="970A82"/>
          </a:solidFill>
        </p:grpSpPr>
        <p:sp>
          <p:nvSpPr>
            <p:cNvPr id="78" name="object 78"/>
            <p:cNvSpPr/>
            <p:nvPr/>
          </p:nvSpPr>
          <p:spPr>
            <a:xfrm>
              <a:off x="10801349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0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1"/>
                  </a:lnTo>
                  <a:lnTo>
                    <a:pt x="499745" y="324611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0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10801349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0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1"/>
                  </a:lnTo>
                  <a:lnTo>
                    <a:pt x="39750" y="324611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0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11009121" y="5302377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8729805" y="5259658"/>
            <a:ext cx="549910" cy="334645"/>
            <a:chOff x="8729805" y="5259658"/>
            <a:chExt cx="549910" cy="334645"/>
          </a:xfrm>
          <a:solidFill>
            <a:srgbClr val="970A82"/>
          </a:solidFill>
        </p:grpSpPr>
        <p:sp>
          <p:nvSpPr>
            <p:cNvPr id="82" name="object 82"/>
            <p:cNvSpPr/>
            <p:nvPr/>
          </p:nvSpPr>
          <p:spPr>
            <a:xfrm>
              <a:off x="8734805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0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1"/>
                  </a:lnTo>
                  <a:lnTo>
                    <a:pt x="499745" y="324611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0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8734805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0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1"/>
                  </a:lnTo>
                  <a:lnTo>
                    <a:pt x="39750" y="324611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0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8943213" y="5302377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0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07288" y="1610995"/>
            <a:ext cx="71596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 MT"/>
                <a:cs typeface="Arial MT"/>
              </a:rPr>
              <a:t>Different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change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approaches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lead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improvement</a:t>
            </a:r>
          </a:p>
        </p:txBody>
      </p:sp>
      <p:grpSp>
        <p:nvGrpSpPr>
          <p:cNvPr id="86" name="object 86"/>
          <p:cNvGrpSpPr/>
          <p:nvPr/>
        </p:nvGrpSpPr>
        <p:grpSpPr>
          <a:xfrm>
            <a:off x="9108693" y="2222245"/>
            <a:ext cx="2414905" cy="335280"/>
            <a:chOff x="9108693" y="2222245"/>
            <a:chExt cx="2414905" cy="335280"/>
          </a:xfrm>
          <a:solidFill>
            <a:srgbClr val="970A82"/>
          </a:solidFill>
        </p:grpSpPr>
        <p:sp>
          <p:nvSpPr>
            <p:cNvPr id="87" name="object 87"/>
            <p:cNvSpPr/>
            <p:nvPr/>
          </p:nvSpPr>
          <p:spPr>
            <a:xfrm>
              <a:off x="9115043" y="2389631"/>
              <a:ext cx="2402205" cy="0"/>
            </a:xfrm>
            <a:custGeom>
              <a:avLst/>
              <a:gdLst/>
              <a:ahLst/>
              <a:cxnLst/>
              <a:rect l="l" t="t" r="r" b="b"/>
              <a:pathLst>
                <a:path w="2402204">
                  <a:moveTo>
                    <a:pt x="0" y="0"/>
                  </a:moveTo>
                  <a:lnTo>
                    <a:pt x="2401824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422129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422129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9630918" y="2264156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</a:p>
        </p:txBody>
      </p:sp>
      <p:grpSp>
        <p:nvGrpSpPr>
          <p:cNvPr id="91" name="object 91"/>
          <p:cNvGrpSpPr/>
          <p:nvPr/>
        </p:nvGrpSpPr>
        <p:grpSpPr>
          <a:xfrm>
            <a:off x="10105897" y="2222245"/>
            <a:ext cx="549910" cy="335280"/>
            <a:chOff x="10105897" y="2222245"/>
            <a:chExt cx="549910" cy="335280"/>
          </a:xfrm>
          <a:solidFill>
            <a:srgbClr val="970A82"/>
          </a:solidFill>
        </p:grpSpPr>
        <p:sp>
          <p:nvSpPr>
            <p:cNvPr id="92" name="object 92"/>
            <p:cNvSpPr/>
            <p:nvPr/>
          </p:nvSpPr>
          <p:spPr>
            <a:xfrm>
              <a:off x="10110977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0110977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10319131" y="2264156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</a:p>
        </p:txBody>
      </p:sp>
      <p:grpSp>
        <p:nvGrpSpPr>
          <p:cNvPr id="95" name="object 95"/>
          <p:cNvGrpSpPr/>
          <p:nvPr/>
        </p:nvGrpSpPr>
        <p:grpSpPr>
          <a:xfrm>
            <a:off x="10796269" y="2222245"/>
            <a:ext cx="549910" cy="335280"/>
            <a:chOff x="10796269" y="2222245"/>
            <a:chExt cx="549910" cy="335280"/>
          </a:xfrm>
          <a:solidFill>
            <a:srgbClr val="970A82"/>
          </a:solidFill>
        </p:grpSpPr>
        <p:sp>
          <p:nvSpPr>
            <p:cNvPr id="96" name="object 96"/>
            <p:cNvSpPr/>
            <p:nvPr/>
          </p:nvSpPr>
          <p:spPr>
            <a:xfrm>
              <a:off x="10801349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0801349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11009121" y="2264156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9066784" y="2106674"/>
            <a:ext cx="2416175" cy="1210310"/>
            <a:chOff x="9108693" y="2105977"/>
            <a:chExt cx="2416175" cy="1210310"/>
          </a:xfrm>
        </p:grpSpPr>
        <p:sp>
          <p:nvSpPr>
            <p:cNvPr id="100" name="object 100"/>
            <p:cNvSpPr/>
            <p:nvPr/>
          </p:nvSpPr>
          <p:spPr>
            <a:xfrm>
              <a:off x="10110215" y="2110739"/>
              <a:ext cx="540385" cy="556895"/>
            </a:xfrm>
            <a:custGeom>
              <a:avLst/>
              <a:gdLst/>
              <a:ahLst/>
              <a:cxnLst/>
              <a:rect l="l" t="t" r="r" b="b"/>
              <a:pathLst>
                <a:path w="540384" h="556894">
                  <a:moveTo>
                    <a:pt x="0" y="0"/>
                  </a:moveTo>
                  <a:lnTo>
                    <a:pt x="540003" y="555244"/>
                  </a:lnTo>
                </a:path>
                <a:path w="540384" h="556894">
                  <a:moveTo>
                    <a:pt x="0" y="556513"/>
                  </a:moveTo>
                  <a:lnTo>
                    <a:pt x="54000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115043" y="3148583"/>
              <a:ext cx="2403475" cy="0"/>
            </a:xfrm>
            <a:custGeom>
              <a:avLst/>
              <a:gdLst/>
              <a:ahLst/>
              <a:cxnLst/>
              <a:rect l="l" t="t" r="r" b="b"/>
              <a:pathLst>
                <a:path w="2403475">
                  <a:moveTo>
                    <a:pt x="0" y="0"/>
                  </a:moveTo>
                  <a:lnTo>
                    <a:pt x="240334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422129" y="2987801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283463"/>
                  </a:lnTo>
                  <a:lnTo>
                    <a:pt x="3119" y="298870"/>
                  </a:lnTo>
                  <a:lnTo>
                    <a:pt x="11620" y="311467"/>
                  </a:lnTo>
                  <a:lnTo>
                    <a:pt x="24217" y="319968"/>
                  </a:lnTo>
                  <a:lnTo>
                    <a:pt x="39624" y="323088"/>
                  </a:lnTo>
                  <a:lnTo>
                    <a:pt x="499872" y="323088"/>
                  </a:lnTo>
                  <a:lnTo>
                    <a:pt x="515278" y="319968"/>
                  </a:lnTo>
                  <a:lnTo>
                    <a:pt x="527875" y="311467"/>
                  </a:lnTo>
                  <a:lnTo>
                    <a:pt x="536376" y="298870"/>
                  </a:lnTo>
                  <a:lnTo>
                    <a:pt x="539496" y="283463"/>
                  </a:lnTo>
                  <a:lnTo>
                    <a:pt x="539496" y="39624"/>
                  </a:lnTo>
                  <a:lnTo>
                    <a:pt x="536376" y="24217"/>
                  </a:lnTo>
                  <a:lnTo>
                    <a:pt x="527875" y="11620"/>
                  </a:lnTo>
                  <a:lnTo>
                    <a:pt x="515278" y="3119"/>
                  </a:lnTo>
                  <a:lnTo>
                    <a:pt x="499872" y="0"/>
                  </a:lnTo>
                  <a:close/>
                </a:path>
              </a:pathLst>
            </a:custGeom>
            <a:solidFill>
              <a:srgbClr val="970A82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970A82"/>
                </a:solidFill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9422129" y="2987801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9"/>
                  </a:lnTo>
                  <a:lnTo>
                    <a:pt x="527875" y="11620"/>
                  </a:lnTo>
                  <a:lnTo>
                    <a:pt x="536376" y="24217"/>
                  </a:lnTo>
                  <a:lnTo>
                    <a:pt x="539496" y="39624"/>
                  </a:lnTo>
                  <a:lnTo>
                    <a:pt x="539496" y="283463"/>
                  </a:lnTo>
                  <a:lnTo>
                    <a:pt x="536376" y="298870"/>
                  </a:lnTo>
                  <a:lnTo>
                    <a:pt x="527875" y="311467"/>
                  </a:lnTo>
                  <a:lnTo>
                    <a:pt x="515278" y="319968"/>
                  </a:lnTo>
                  <a:lnTo>
                    <a:pt x="499872" y="323088"/>
                  </a:lnTo>
                  <a:lnTo>
                    <a:pt x="39624" y="323088"/>
                  </a:lnTo>
                  <a:lnTo>
                    <a:pt x="24217" y="319968"/>
                  </a:lnTo>
                  <a:lnTo>
                    <a:pt x="11620" y="311467"/>
                  </a:lnTo>
                  <a:lnTo>
                    <a:pt x="3119" y="298870"/>
                  </a:lnTo>
                  <a:lnTo>
                    <a:pt x="0" y="283463"/>
                  </a:lnTo>
                  <a:lnTo>
                    <a:pt x="0" y="39624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9630918" y="3023743"/>
            <a:ext cx="125095" cy="228909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</a:p>
        </p:txBody>
      </p:sp>
      <p:grpSp>
        <p:nvGrpSpPr>
          <p:cNvPr id="105" name="object 105"/>
          <p:cNvGrpSpPr/>
          <p:nvPr/>
        </p:nvGrpSpPr>
        <p:grpSpPr>
          <a:xfrm>
            <a:off x="10105897" y="2982722"/>
            <a:ext cx="551180" cy="333375"/>
            <a:chOff x="10105897" y="2982722"/>
            <a:chExt cx="551180" cy="333375"/>
          </a:xfrm>
          <a:solidFill>
            <a:srgbClr val="970A82"/>
          </a:solidFill>
        </p:grpSpPr>
        <p:sp>
          <p:nvSpPr>
            <p:cNvPr id="106" name="object 106"/>
            <p:cNvSpPr/>
            <p:nvPr/>
          </p:nvSpPr>
          <p:spPr>
            <a:xfrm>
              <a:off x="10110977" y="2987802"/>
              <a:ext cx="541020" cy="323215"/>
            </a:xfrm>
            <a:custGeom>
              <a:avLst/>
              <a:gdLst/>
              <a:ahLst/>
              <a:cxnLst/>
              <a:rect l="l" t="t" r="r" b="b"/>
              <a:pathLst>
                <a:path w="541020" h="323214">
                  <a:moveTo>
                    <a:pt x="501396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283463"/>
                  </a:lnTo>
                  <a:lnTo>
                    <a:pt x="3119" y="298870"/>
                  </a:lnTo>
                  <a:lnTo>
                    <a:pt x="11620" y="311467"/>
                  </a:lnTo>
                  <a:lnTo>
                    <a:pt x="24217" y="319968"/>
                  </a:lnTo>
                  <a:lnTo>
                    <a:pt x="39624" y="323088"/>
                  </a:lnTo>
                  <a:lnTo>
                    <a:pt x="501396" y="323088"/>
                  </a:lnTo>
                  <a:lnTo>
                    <a:pt x="516802" y="319968"/>
                  </a:lnTo>
                  <a:lnTo>
                    <a:pt x="529399" y="311467"/>
                  </a:lnTo>
                  <a:lnTo>
                    <a:pt x="537900" y="298870"/>
                  </a:lnTo>
                  <a:lnTo>
                    <a:pt x="541020" y="283463"/>
                  </a:lnTo>
                  <a:lnTo>
                    <a:pt x="541020" y="39624"/>
                  </a:lnTo>
                  <a:lnTo>
                    <a:pt x="537900" y="24217"/>
                  </a:lnTo>
                  <a:lnTo>
                    <a:pt x="529399" y="11620"/>
                  </a:lnTo>
                  <a:lnTo>
                    <a:pt x="516802" y="3119"/>
                  </a:lnTo>
                  <a:lnTo>
                    <a:pt x="50139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110977" y="2987802"/>
              <a:ext cx="541020" cy="323215"/>
            </a:xfrm>
            <a:custGeom>
              <a:avLst/>
              <a:gdLst/>
              <a:ahLst/>
              <a:cxnLst/>
              <a:rect l="l" t="t" r="r" b="b"/>
              <a:pathLst>
                <a:path w="541020" h="323214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4" y="0"/>
                  </a:lnTo>
                  <a:lnTo>
                    <a:pt x="501396" y="0"/>
                  </a:lnTo>
                  <a:lnTo>
                    <a:pt x="516802" y="3119"/>
                  </a:lnTo>
                  <a:lnTo>
                    <a:pt x="529399" y="11620"/>
                  </a:lnTo>
                  <a:lnTo>
                    <a:pt x="537900" y="24217"/>
                  </a:lnTo>
                  <a:lnTo>
                    <a:pt x="541020" y="39624"/>
                  </a:lnTo>
                  <a:lnTo>
                    <a:pt x="541020" y="283463"/>
                  </a:lnTo>
                  <a:lnTo>
                    <a:pt x="537900" y="298870"/>
                  </a:lnTo>
                  <a:lnTo>
                    <a:pt x="529399" y="311467"/>
                  </a:lnTo>
                  <a:lnTo>
                    <a:pt x="516802" y="319968"/>
                  </a:lnTo>
                  <a:lnTo>
                    <a:pt x="501396" y="323088"/>
                  </a:lnTo>
                  <a:lnTo>
                    <a:pt x="39624" y="323088"/>
                  </a:lnTo>
                  <a:lnTo>
                    <a:pt x="24217" y="319968"/>
                  </a:lnTo>
                  <a:lnTo>
                    <a:pt x="11620" y="311467"/>
                  </a:lnTo>
                  <a:lnTo>
                    <a:pt x="3119" y="298870"/>
                  </a:lnTo>
                  <a:lnTo>
                    <a:pt x="0" y="283463"/>
                  </a:lnTo>
                  <a:lnTo>
                    <a:pt x="0" y="39624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10319766" y="3023743"/>
            <a:ext cx="125095" cy="228909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</a:p>
        </p:txBody>
      </p:sp>
      <p:grpSp>
        <p:nvGrpSpPr>
          <p:cNvPr id="109" name="object 109"/>
          <p:cNvGrpSpPr/>
          <p:nvPr/>
        </p:nvGrpSpPr>
        <p:grpSpPr>
          <a:xfrm>
            <a:off x="10796269" y="2982722"/>
            <a:ext cx="549910" cy="333375"/>
            <a:chOff x="10796269" y="2982722"/>
            <a:chExt cx="549910" cy="333375"/>
          </a:xfrm>
          <a:solidFill>
            <a:srgbClr val="970A82"/>
          </a:solidFill>
        </p:grpSpPr>
        <p:sp>
          <p:nvSpPr>
            <p:cNvPr id="110" name="object 110"/>
            <p:cNvSpPr/>
            <p:nvPr/>
          </p:nvSpPr>
          <p:spPr>
            <a:xfrm>
              <a:off x="10801349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283463"/>
                  </a:lnTo>
                  <a:lnTo>
                    <a:pt x="3119" y="298870"/>
                  </a:lnTo>
                  <a:lnTo>
                    <a:pt x="11620" y="311467"/>
                  </a:lnTo>
                  <a:lnTo>
                    <a:pt x="24217" y="319968"/>
                  </a:lnTo>
                  <a:lnTo>
                    <a:pt x="39624" y="323088"/>
                  </a:lnTo>
                  <a:lnTo>
                    <a:pt x="499872" y="323088"/>
                  </a:lnTo>
                  <a:lnTo>
                    <a:pt x="515278" y="319968"/>
                  </a:lnTo>
                  <a:lnTo>
                    <a:pt x="527875" y="311467"/>
                  </a:lnTo>
                  <a:lnTo>
                    <a:pt x="536376" y="298870"/>
                  </a:lnTo>
                  <a:lnTo>
                    <a:pt x="539496" y="283463"/>
                  </a:lnTo>
                  <a:lnTo>
                    <a:pt x="539496" y="39624"/>
                  </a:lnTo>
                  <a:lnTo>
                    <a:pt x="536376" y="24217"/>
                  </a:lnTo>
                  <a:lnTo>
                    <a:pt x="527875" y="11620"/>
                  </a:lnTo>
                  <a:lnTo>
                    <a:pt x="515278" y="3119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801349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9"/>
                  </a:lnTo>
                  <a:lnTo>
                    <a:pt x="527875" y="11620"/>
                  </a:lnTo>
                  <a:lnTo>
                    <a:pt x="536376" y="24217"/>
                  </a:lnTo>
                  <a:lnTo>
                    <a:pt x="539496" y="39624"/>
                  </a:lnTo>
                  <a:lnTo>
                    <a:pt x="539496" y="283463"/>
                  </a:lnTo>
                  <a:lnTo>
                    <a:pt x="536376" y="298870"/>
                  </a:lnTo>
                  <a:lnTo>
                    <a:pt x="527875" y="311467"/>
                  </a:lnTo>
                  <a:lnTo>
                    <a:pt x="515278" y="319968"/>
                  </a:lnTo>
                  <a:lnTo>
                    <a:pt x="499872" y="323088"/>
                  </a:lnTo>
                  <a:lnTo>
                    <a:pt x="39624" y="323088"/>
                  </a:lnTo>
                  <a:lnTo>
                    <a:pt x="24217" y="319968"/>
                  </a:lnTo>
                  <a:lnTo>
                    <a:pt x="11620" y="311467"/>
                  </a:lnTo>
                  <a:lnTo>
                    <a:pt x="3119" y="298870"/>
                  </a:lnTo>
                  <a:lnTo>
                    <a:pt x="0" y="283463"/>
                  </a:lnTo>
                  <a:lnTo>
                    <a:pt x="0" y="39624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11009121" y="3023743"/>
            <a:ext cx="125095" cy="228909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10046969" y="2644901"/>
            <a:ext cx="344170" cy="353060"/>
          </a:xfrm>
          <a:custGeom>
            <a:avLst/>
            <a:gdLst/>
            <a:ahLst/>
            <a:cxnLst/>
            <a:rect l="l" t="t" r="r" b="b"/>
            <a:pathLst>
              <a:path w="344170" h="353060">
                <a:moveTo>
                  <a:pt x="70014" y="51480"/>
                </a:moveTo>
                <a:lnTo>
                  <a:pt x="49605" y="71341"/>
                </a:lnTo>
                <a:lnTo>
                  <a:pt x="323469" y="352678"/>
                </a:lnTo>
                <a:lnTo>
                  <a:pt x="344043" y="332739"/>
                </a:lnTo>
                <a:lnTo>
                  <a:pt x="70014" y="51480"/>
                </a:lnTo>
                <a:close/>
              </a:path>
              <a:path w="344170" h="353060">
                <a:moveTo>
                  <a:pt x="0" y="0"/>
                </a:moveTo>
                <a:lnTo>
                  <a:pt x="29082" y="91312"/>
                </a:lnTo>
                <a:lnTo>
                  <a:pt x="49605" y="71341"/>
                </a:lnTo>
                <a:lnTo>
                  <a:pt x="39624" y="61087"/>
                </a:lnTo>
                <a:lnTo>
                  <a:pt x="60071" y="41275"/>
                </a:lnTo>
                <a:lnTo>
                  <a:pt x="80502" y="41275"/>
                </a:lnTo>
                <a:lnTo>
                  <a:pt x="90550" y="31496"/>
                </a:lnTo>
                <a:lnTo>
                  <a:pt x="0" y="0"/>
                </a:lnTo>
                <a:close/>
              </a:path>
              <a:path w="344170" h="353060">
                <a:moveTo>
                  <a:pt x="60071" y="41275"/>
                </a:moveTo>
                <a:lnTo>
                  <a:pt x="39624" y="61087"/>
                </a:lnTo>
                <a:lnTo>
                  <a:pt x="49605" y="71341"/>
                </a:lnTo>
                <a:lnTo>
                  <a:pt x="70014" y="51480"/>
                </a:lnTo>
                <a:lnTo>
                  <a:pt x="60071" y="41275"/>
                </a:lnTo>
                <a:close/>
              </a:path>
              <a:path w="344170" h="353060">
                <a:moveTo>
                  <a:pt x="80502" y="41275"/>
                </a:moveTo>
                <a:lnTo>
                  <a:pt x="60071" y="41275"/>
                </a:lnTo>
                <a:lnTo>
                  <a:pt x="70014" y="51480"/>
                </a:lnTo>
                <a:lnTo>
                  <a:pt x="80502" y="41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4" name="object 114"/>
          <p:cNvGrpSpPr/>
          <p:nvPr/>
        </p:nvGrpSpPr>
        <p:grpSpPr>
          <a:xfrm>
            <a:off x="9108693" y="3703573"/>
            <a:ext cx="2416175" cy="335280"/>
            <a:chOff x="9108693" y="3703573"/>
            <a:chExt cx="2416175" cy="335280"/>
          </a:xfrm>
          <a:solidFill>
            <a:srgbClr val="970A82"/>
          </a:solidFill>
        </p:grpSpPr>
        <p:sp>
          <p:nvSpPr>
            <p:cNvPr id="115" name="object 115"/>
            <p:cNvSpPr/>
            <p:nvPr/>
          </p:nvSpPr>
          <p:spPr>
            <a:xfrm>
              <a:off x="9115043" y="3870959"/>
              <a:ext cx="2403475" cy="0"/>
            </a:xfrm>
            <a:custGeom>
              <a:avLst/>
              <a:gdLst/>
              <a:ahLst/>
              <a:cxnLst/>
              <a:rect l="l" t="t" r="r" b="b"/>
              <a:pathLst>
                <a:path w="2403475">
                  <a:moveTo>
                    <a:pt x="0" y="0"/>
                  </a:moveTo>
                  <a:lnTo>
                    <a:pt x="2403348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422129" y="3708653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422129" y="3708653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9630918" y="3746119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</a:p>
        </p:txBody>
      </p:sp>
      <p:grpSp>
        <p:nvGrpSpPr>
          <p:cNvPr id="119" name="object 119"/>
          <p:cNvGrpSpPr/>
          <p:nvPr/>
        </p:nvGrpSpPr>
        <p:grpSpPr>
          <a:xfrm>
            <a:off x="10105897" y="3703573"/>
            <a:ext cx="551180" cy="335280"/>
            <a:chOff x="10105897" y="3703573"/>
            <a:chExt cx="551180" cy="335280"/>
          </a:xfrm>
          <a:solidFill>
            <a:srgbClr val="970A82"/>
          </a:solidFill>
        </p:grpSpPr>
        <p:sp>
          <p:nvSpPr>
            <p:cNvPr id="120" name="object 120"/>
            <p:cNvSpPr/>
            <p:nvPr/>
          </p:nvSpPr>
          <p:spPr>
            <a:xfrm>
              <a:off x="10110977" y="3708653"/>
              <a:ext cx="541020" cy="325120"/>
            </a:xfrm>
            <a:custGeom>
              <a:avLst/>
              <a:gdLst/>
              <a:ahLst/>
              <a:cxnLst/>
              <a:rect l="l" t="t" r="r" b="b"/>
              <a:pathLst>
                <a:path w="541020" h="325120">
                  <a:moveTo>
                    <a:pt x="501269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501269" y="324612"/>
                  </a:lnTo>
                  <a:lnTo>
                    <a:pt x="516749" y="321490"/>
                  </a:lnTo>
                  <a:lnTo>
                    <a:pt x="529383" y="312975"/>
                  </a:lnTo>
                  <a:lnTo>
                    <a:pt x="537898" y="300341"/>
                  </a:lnTo>
                  <a:lnTo>
                    <a:pt x="541020" y="284861"/>
                  </a:lnTo>
                  <a:lnTo>
                    <a:pt x="541020" y="39751"/>
                  </a:lnTo>
                  <a:lnTo>
                    <a:pt x="537898" y="24270"/>
                  </a:lnTo>
                  <a:lnTo>
                    <a:pt x="529383" y="11636"/>
                  </a:lnTo>
                  <a:lnTo>
                    <a:pt x="516749" y="3121"/>
                  </a:lnTo>
                  <a:lnTo>
                    <a:pt x="50126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0110977" y="3708653"/>
              <a:ext cx="541020" cy="325120"/>
            </a:xfrm>
            <a:custGeom>
              <a:avLst/>
              <a:gdLst/>
              <a:ahLst/>
              <a:cxnLst/>
              <a:rect l="l" t="t" r="r" b="b"/>
              <a:pathLst>
                <a:path w="54102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501269" y="0"/>
                  </a:lnTo>
                  <a:lnTo>
                    <a:pt x="516749" y="3121"/>
                  </a:lnTo>
                  <a:lnTo>
                    <a:pt x="529383" y="11636"/>
                  </a:lnTo>
                  <a:lnTo>
                    <a:pt x="537898" y="24270"/>
                  </a:lnTo>
                  <a:lnTo>
                    <a:pt x="541020" y="39751"/>
                  </a:lnTo>
                  <a:lnTo>
                    <a:pt x="541020" y="284861"/>
                  </a:lnTo>
                  <a:lnTo>
                    <a:pt x="537898" y="300341"/>
                  </a:lnTo>
                  <a:lnTo>
                    <a:pt x="529383" y="312975"/>
                  </a:lnTo>
                  <a:lnTo>
                    <a:pt x="516749" y="321490"/>
                  </a:lnTo>
                  <a:lnTo>
                    <a:pt x="501269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10217911" y="3746119"/>
            <a:ext cx="327660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+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</a:p>
        </p:txBody>
      </p:sp>
      <p:grpSp>
        <p:nvGrpSpPr>
          <p:cNvPr id="123" name="object 123"/>
          <p:cNvGrpSpPr/>
          <p:nvPr/>
        </p:nvGrpSpPr>
        <p:grpSpPr>
          <a:xfrm>
            <a:off x="10796350" y="3703654"/>
            <a:ext cx="549910" cy="334645"/>
            <a:chOff x="10796350" y="3703654"/>
            <a:chExt cx="549910" cy="334645"/>
          </a:xfrm>
          <a:solidFill>
            <a:srgbClr val="970A82"/>
          </a:solidFill>
        </p:grpSpPr>
        <p:sp>
          <p:nvSpPr>
            <p:cNvPr id="124" name="object 124"/>
            <p:cNvSpPr/>
            <p:nvPr/>
          </p:nvSpPr>
          <p:spPr>
            <a:xfrm>
              <a:off x="10801350" y="3708654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0801350" y="3708654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11009121" y="3746119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4</a:t>
            </a:r>
          </a:p>
        </p:txBody>
      </p:sp>
      <p:sp>
        <p:nvSpPr>
          <p:cNvPr id="127" name="object 127"/>
          <p:cNvSpPr txBox="1"/>
          <p:nvPr/>
        </p:nvSpPr>
        <p:spPr>
          <a:xfrm>
            <a:off x="9630918" y="4542790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10105897" y="4272026"/>
            <a:ext cx="551180" cy="333375"/>
            <a:chOff x="10105897" y="4272026"/>
            <a:chExt cx="551180" cy="333375"/>
          </a:xfrm>
          <a:solidFill>
            <a:srgbClr val="970A82"/>
          </a:solidFill>
        </p:grpSpPr>
        <p:sp>
          <p:nvSpPr>
            <p:cNvPr id="129" name="object 129"/>
            <p:cNvSpPr/>
            <p:nvPr/>
          </p:nvSpPr>
          <p:spPr>
            <a:xfrm>
              <a:off x="10110977" y="4277106"/>
              <a:ext cx="541020" cy="323215"/>
            </a:xfrm>
            <a:custGeom>
              <a:avLst/>
              <a:gdLst/>
              <a:ahLst/>
              <a:cxnLst/>
              <a:rect l="l" t="t" r="r" b="b"/>
              <a:pathLst>
                <a:path w="541020" h="323214">
                  <a:moveTo>
                    <a:pt x="501396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283464"/>
                  </a:lnTo>
                  <a:lnTo>
                    <a:pt x="3119" y="298870"/>
                  </a:lnTo>
                  <a:lnTo>
                    <a:pt x="11620" y="311467"/>
                  </a:lnTo>
                  <a:lnTo>
                    <a:pt x="24217" y="319968"/>
                  </a:lnTo>
                  <a:lnTo>
                    <a:pt x="39624" y="323088"/>
                  </a:lnTo>
                  <a:lnTo>
                    <a:pt x="501396" y="323088"/>
                  </a:lnTo>
                  <a:lnTo>
                    <a:pt x="516802" y="319968"/>
                  </a:lnTo>
                  <a:lnTo>
                    <a:pt x="529399" y="311467"/>
                  </a:lnTo>
                  <a:lnTo>
                    <a:pt x="537900" y="298870"/>
                  </a:lnTo>
                  <a:lnTo>
                    <a:pt x="541020" y="283464"/>
                  </a:lnTo>
                  <a:lnTo>
                    <a:pt x="541020" y="39624"/>
                  </a:lnTo>
                  <a:lnTo>
                    <a:pt x="537900" y="24217"/>
                  </a:lnTo>
                  <a:lnTo>
                    <a:pt x="529399" y="11620"/>
                  </a:lnTo>
                  <a:lnTo>
                    <a:pt x="516802" y="3119"/>
                  </a:lnTo>
                  <a:lnTo>
                    <a:pt x="50139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10110977" y="4277106"/>
              <a:ext cx="541020" cy="323215"/>
            </a:xfrm>
            <a:custGeom>
              <a:avLst/>
              <a:gdLst/>
              <a:ahLst/>
              <a:cxnLst/>
              <a:rect l="l" t="t" r="r" b="b"/>
              <a:pathLst>
                <a:path w="541020" h="323214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4" y="0"/>
                  </a:lnTo>
                  <a:lnTo>
                    <a:pt x="501396" y="0"/>
                  </a:lnTo>
                  <a:lnTo>
                    <a:pt x="516802" y="3119"/>
                  </a:lnTo>
                  <a:lnTo>
                    <a:pt x="529399" y="11620"/>
                  </a:lnTo>
                  <a:lnTo>
                    <a:pt x="537900" y="24217"/>
                  </a:lnTo>
                  <a:lnTo>
                    <a:pt x="541020" y="39624"/>
                  </a:lnTo>
                  <a:lnTo>
                    <a:pt x="541020" y="283464"/>
                  </a:lnTo>
                  <a:lnTo>
                    <a:pt x="537900" y="298870"/>
                  </a:lnTo>
                  <a:lnTo>
                    <a:pt x="529399" y="311467"/>
                  </a:lnTo>
                  <a:lnTo>
                    <a:pt x="516802" y="319968"/>
                  </a:lnTo>
                  <a:lnTo>
                    <a:pt x="501396" y="323088"/>
                  </a:lnTo>
                  <a:lnTo>
                    <a:pt x="39624" y="323088"/>
                  </a:lnTo>
                  <a:lnTo>
                    <a:pt x="24217" y="319968"/>
                  </a:lnTo>
                  <a:lnTo>
                    <a:pt x="11620" y="311467"/>
                  </a:lnTo>
                  <a:lnTo>
                    <a:pt x="3119" y="298870"/>
                  </a:lnTo>
                  <a:lnTo>
                    <a:pt x="0" y="283464"/>
                  </a:lnTo>
                  <a:lnTo>
                    <a:pt x="0" y="39624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10319766" y="4313682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10796269" y="4500626"/>
            <a:ext cx="549910" cy="335280"/>
            <a:chOff x="10796269" y="4500626"/>
            <a:chExt cx="549910" cy="335280"/>
          </a:xfrm>
          <a:solidFill>
            <a:srgbClr val="970A82"/>
          </a:solidFill>
        </p:grpSpPr>
        <p:sp>
          <p:nvSpPr>
            <p:cNvPr id="133" name="object 133"/>
            <p:cNvSpPr/>
            <p:nvPr/>
          </p:nvSpPr>
          <p:spPr>
            <a:xfrm>
              <a:off x="10801349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4" name="object 134"/>
            <p:cNvSpPr/>
            <p:nvPr/>
          </p:nvSpPr>
          <p:spPr>
            <a:xfrm>
              <a:off x="10801349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11009121" y="4542790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4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10105897" y="4718558"/>
            <a:ext cx="551180" cy="335280"/>
            <a:chOff x="10105897" y="4718558"/>
            <a:chExt cx="551180" cy="335280"/>
          </a:xfrm>
          <a:solidFill>
            <a:srgbClr val="970A82"/>
          </a:solidFill>
        </p:grpSpPr>
        <p:sp>
          <p:nvSpPr>
            <p:cNvPr id="137" name="object 137"/>
            <p:cNvSpPr/>
            <p:nvPr/>
          </p:nvSpPr>
          <p:spPr>
            <a:xfrm>
              <a:off x="10110977" y="4723638"/>
              <a:ext cx="541020" cy="325120"/>
            </a:xfrm>
            <a:custGeom>
              <a:avLst/>
              <a:gdLst/>
              <a:ahLst/>
              <a:cxnLst/>
              <a:rect l="l" t="t" r="r" b="b"/>
              <a:pathLst>
                <a:path w="541020" h="325120">
                  <a:moveTo>
                    <a:pt x="501269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501269" y="324612"/>
                  </a:lnTo>
                  <a:lnTo>
                    <a:pt x="516749" y="321490"/>
                  </a:lnTo>
                  <a:lnTo>
                    <a:pt x="529383" y="312975"/>
                  </a:lnTo>
                  <a:lnTo>
                    <a:pt x="537898" y="300341"/>
                  </a:lnTo>
                  <a:lnTo>
                    <a:pt x="541020" y="284861"/>
                  </a:lnTo>
                  <a:lnTo>
                    <a:pt x="541020" y="39750"/>
                  </a:lnTo>
                  <a:lnTo>
                    <a:pt x="537898" y="24270"/>
                  </a:lnTo>
                  <a:lnTo>
                    <a:pt x="529383" y="11636"/>
                  </a:lnTo>
                  <a:lnTo>
                    <a:pt x="516749" y="3121"/>
                  </a:lnTo>
                  <a:lnTo>
                    <a:pt x="50126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" name="object 138"/>
            <p:cNvSpPr/>
            <p:nvPr/>
          </p:nvSpPr>
          <p:spPr>
            <a:xfrm>
              <a:off x="10110977" y="4723638"/>
              <a:ext cx="541020" cy="325120"/>
            </a:xfrm>
            <a:custGeom>
              <a:avLst/>
              <a:gdLst/>
              <a:ahLst/>
              <a:cxnLst/>
              <a:rect l="l" t="t" r="r" b="b"/>
              <a:pathLst>
                <a:path w="54102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501269" y="0"/>
                  </a:lnTo>
                  <a:lnTo>
                    <a:pt x="516749" y="3121"/>
                  </a:lnTo>
                  <a:lnTo>
                    <a:pt x="529383" y="11636"/>
                  </a:lnTo>
                  <a:lnTo>
                    <a:pt x="537898" y="24270"/>
                  </a:lnTo>
                  <a:lnTo>
                    <a:pt x="541020" y="39750"/>
                  </a:lnTo>
                  <a:lnTo>
                    <a:pt x="541020" y="284861"/>
                  </a:lnTo>
                  <a:lnTo>
                    <a:pt x="537898" y="300341"/>
                  </a:lnTo>
                  <a:lnTo>
                    <a:pt x="529383" y="312975"/>
                  </a:lnTo>
                  <a:lnTo>
                    <a:pt x="516749" y="321490"/>
                  </a:lnTo>
                  <a:lnTo>
                    <a:pt x="501269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10319766" y="4761357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9960864" y="4437888"/>
            <a:ext cx="840105" cy="447040"/>
          </a:xfrm>
          <a:custGeom>
            <a:avLst/>
            <a:gdLst/>
            <a:ahLst/>
            <a:cxnLst/>
            <a:rect l="l" t="t" r="r" b="b"/>
            <a:pathLst>
              <a:path w="840104" h="447039">
                <a:moveTo>
                  <a:pt x="0" y="229107"/>
                </a:moveTo>
                <a:lnTo>
                  <a:pt x="74421" y="229107"/>
                </a:lnTo>
                <a:lnTo>
                  <a:pt x="74421" y="0"/>
                </a:lnTo>
                <a:lnTo>
                  <a:pt x="148970" y="0"/>
                </a:lnTo>
              </a:path>
              <a:path w="840104" h="447039">
                <a:moveTo>
                  <a:pt x="0" y="228600"/>
                </a:moveTo>
                <a:lnTo>
                  <a:pt x="74421" y="228600"/>
                </a:lnTo>
                <a:lnTo>
                  <a:pt x="74421" y="447039"/>
                </a:lnTo>
                <a:lnTo>
                  <a:pt x="148970" y="447039"/>
                </a:lnTo>
              </a:path>
              <a:path w="840104" h="447039">
                <a:moveTo>
                  <a:pt x="690371" y="0"/>
                </a:moveTo>
                <a:lnTo>
                  <a:pt x="765047" y="0"/>
                </a:lnTo>
                <a:lnTo>
                  <a:pt x="765047" y="229107"/>
                </a:lnTo>
                <a:lnTo>
                  <a:pt x="839724" y="229107"/>
                </a:lnTo>
              </a:path>
              <a:path w="840104" h="447039">
                <a:moveTo>
                  <a:pt x="690371" y="447039"/>
                </a:moveTo>
                <a:lnTo>
                  <a:pt x="765047" y="447039"/>
                </a:lnTo>
                <a:lnTo>
                  <a:pt x="765047" y="228600"/>
                </a:lnTo>
                <a:lnTo>
                  <a:pt x="839724" y="228600"/>
                </a:lnTo>
              </a:path>
            </a:pathLst>
          </a:custGeom>
          <a:solidFill>
            <a:srgbClr val="970A82"/>
          </a:solidFill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8476233" y="6020053"/>
            <a:ext cx="3048635" cy="333375"/>
            <a:chOff x="8476233" y="6020053"/>
            <a:chExt cx="3048635" cy="333375"/>
          </a:xfrm>
          <a:solidFill>
            <a:srgbClr val="970A82"/>
          </a:solidFill>
        </p:grpSpPr>
        <p:sp>
          <p:nvSpPr>
            <p:cNvPr id="142" name="object 142"/>
            <p:cNvSpPr/>
            <p:nvPr/>
          </p:nvSpPr>
          <p:spPr>
            <a:xfrm>
              <a:off x="8482583" y="6185915"/>
              <a:ext cx="3035935" cy="0"/>
            </a:xfrm>
            <a:custGeom>
              <a:avLst/>
              <a:gdLst/>
              <a:ahLst/>
              <a:cxnLst/>
              <a:rect l="l" t="t" r="r" b="b"/>
              <a:pathLst>
                <a:path w="3035934">
                  <a:moveTo>
                    <a:pt x="0" y="0"/>
                  </a:moveTo>
                  <a:lnTo>
                    <a:pt x="3035808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" name="object 143"/>
            <p:cNvSpPr/>
            <p:nvPr/>
          </p:nvSpPr>
          <p:spPr>
            <a:xfrm>
              <a:off x="8733281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1"/>
                  </a:lnTo>
                  <a:lnTo>
                    <a:pt x="11620" y="11598"/>
                  </a:lnTo>
                  <a:lnTo>
                    <a:pt x="3119" y="24185"/>
                  </a:lnTo>
                  <a:lnTo>
                    <a:pt x="0" y="39598"/>
                  </a:lnTo>
                  <a:lnTo>
                    <a:pt x="0" y="283489"/>
                  </a:lnTo>
                  <a:lnTo>
                    <a:pt x="3119" y="298902"/>
                  </a:lnTo>
                  <a:lnTo>
                    <a:pt x="11620" y="311489"/>
                  </a:lnTo>
                  <a:lnTo>
                    <a:pt x="24217" y="319976"/>
                  </a:lnTo>
                  <a:lnTo>
                    <a:pt x="39624" y="323087"/>
                  </a:lnTo>
                  <a:lnTo>
                    <a:pt x="499872" y="323087"/>
                  </a:lnTo>
                  <a:lnTo>
                    <a:pt x="515278" y="319976"/>
                  </a:lnTo>
                  <a:lnTo>
                    <a:pt x="527875" y="311489"/>
                  </a:lnTo>
                  <a:lnTo>
                    <a:pt x="536376" y="298902"/>
                  </a:lnTo>
                  <a:lnTo>
                    <a:pt x="539496" y="283489"/>
                  </a:lnTo>
                  <a:lnTo>
                    <a:pt x="539496" y="39598"/>
                  </a:lnTo>
                  <a:lnTo>
                    <a:pt x="536376" y="24185"/>
                  </a:lnTo>
                  <a:lnTo>
                    <a:pt x="527875" y="11598"/>
                  </a:lnTo>
                  <a:lnTo>
                    <a:pt x="515278" y="3111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" name="object 144"/>
            <p:cNvSpPr/>
            <p:nvPr/>
          </p:nvSpPr>
          <p:spPr>
            <a:xfrm>
              <a:off x="8733281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598"/>
                  </a:moveTo>
                  <a:lnTo>
                    <a:pt x="3119" y="24185"/>
                  </a:lnTo>
                  <a:lnTo>
                    <a:pt x="11620" y="11598"/>
                  </a:lnTo>
                  <a:lnTo>
                    <a:pt x="24217" y="3111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1"/>
                  </a:lnTo>
                  <a:lnTo>
                    <a:pt x="527875" y="11598"/>
                  </a:lnTo>
                  <a:lnTo>
                    <a:pt x="536376" y="24185"/>
                  </a:lnTo>
                  <a:lnTo>
                    <a:pt x="539496" y="39598"/>
                  </a:lnTo>
                  <a:lnTo>
                    <a:pt x="539496" y="283489"/>
                  </a:lnTo>
                  <a:lnTo>
                    <a:pt x="536376" y="298902"/>
                  </a:lnTo>
                  <a:lnTo>
                    <a:pt x="527875" y="311489"/>
                  </a:lnTo>
                  <a:lnTo>
                    <a:pt x="515278" y="319976"/>
                  </a:lnTo>
                  <a:lnTo>
                    <a:pt x="499872" y="323087"/>
                  </a:lnTo>
                  <a:lnTo>
                    <a:pt x="39624" y="323087"/>
                  </a:lnTo>
                  <a:lnTo>
                    <a:pt x="24217" y="319976"/>
                  </a:lnTo>
                  <a:lnTo>
                    <a:pt x="11620" y="311489"/>
                  </a:lnTo>
                  <a:lnTo>
                    <a:pt x="3119" y="298902"/>
                  </a:lnTo>
                  <a:lnTo>
                    <a:pt x="0" y="283489"/>
                  </a:lnTo>
                  <a:lnTo>
                    <a:pt x="0" y="39598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45" name="object 145"/>
          <p:cNvSpPr txBox="1"/>
          <p:nvPr/>
        </p:nvSpPr>
        <p:spPr>
          <a:xfrm>
            <a:off x="8941689" y="6061354"/>
            <a:ext cx="125095" cy="228909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146" name="object 146"/>
          <p:cNvGrpSpPr/>
          <p:nvPr/>
        </p:nvGrpSpPr>
        <p:grpSpPr>
          <a:xfrm>
            <a:off x="9417050" y="6020053"/>
            <a:ext cx="549910" cy="333375"/>
            <a:chOff x="9417050" y="6020053"/>
            <a:chExt cx="549910" cy="333375"/>
          </a:xfrm>
          <a:solidFill>
            <a:srgbClr val="970A82"/>
          </a:solidFill>
        </p:grpSpPr>
        <p:sp>
          <p:nvSpPr>
            <p:cNvPr id="147" name="object 147"/>
            <p:cNvSpPr/>
            <p:nvPr/>
          </p:nvSpPr>
          <p:spPr>
            <a:xfrm>
              <a:off x="9422130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1"/>
                  </a:lnTo>
                  <a:lnTo>
                    <a:pt x="11620" y="11598"/>
                  </a:lnTo>
                  <a:lnTo>
                    <a:pt x="3119" y="24185"/>
                  </a:lnTo>
                  <a:lnTo>
                    <a:pt x="0" y="39598"/>
                  </a:lnTo>
                  <a:lnTo>
                    <a:pt x="0" y="283489"/>
                  </a:lnTo>
                  <a:lnTo>
                    <a:pt x="3119" y="298902"/>
                  </a:lnTo>
                  <a:lnTo>
                    <a:pt x="11620" y="311489"/>
                  </a:lnTo>
                  <a:lnTo>
                    <a:pt x="24217" y="319976"/>
                  </a:lnTo>
                  <a:lnTo>
                    <a:pt x="39624" y="323087"/>
                  </a:lnTo>
                  <a:lnTo>
                    <a:pt x="499872" y="323087"/>
                  </a:lnTo>
                  <a:lnTo>
                    <a:pt x="515278" y="319976"/>
                  </a:lnTo>
                  <a:lnTo>
                    <a:pt x="527875" y="311489"/>
                  </a:lnTo>
                  <a:lnTo>
                    <a:pt x="536376" y="298902"/>
                  </a:lnTo>
                  <a:lnTo>
                    <a:pt x="539496" y="283489"/>
                  </a:lnTo>
                  <a:lnTo>
                    <a:pt x="539496" y="39598"/>
                  </a:lnTo>
                  <a:lnTo>
                    <a:pt x="536376" y="24185"/>
                  </a:lnTo>
                  <a:lnTo>
                    <a:pt x="527875" y="11598"/>
                  </a:lnTo>
                  <a:lnTo>
                    <a:pt x="515278" y="3111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8" name="object 148"/>
            <p:cNvSpPr/>
            <p:nvPr/>
          </p:nvSpPr>
          <p:spPr>
            <a:xfrm>
              <a:off x="9422130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598"/>
                  </a:moveTo>
                  <a:lnTo>
                    <a:pt x="3119" y="24185"/>
                  </a:lnTo>
                  <a:lnTo>
                    <a:pt x="11620" y="11598"/>
                  </a:lnTo>
                  <a:lnTo>
                    <a:pt x="24217" y="3111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1"/>
                  </a:lnTo>
                  <a:lnTo>
                    <a:pt x="527875" y="11598"/>
                  </a:lnTo>
                  <a:lnTo>
                    <a:pt x="536376" y="24185"/>
                  </a:lnTo>
                  <a:lnTo>
                    <a:pt x="539496" y="39598"/>
                  </a:lnTo>
                  <a:lnTo>
                    <a:pt x="539496" y="283489"/>
                  </a:lnTo>
                  <a:lnTo>
                    <a:pt x="536376" y="298902"/>
                  </a:lnTo>
                  <a:lnTo>
                    <a:pt x="527875" y="311489"/>
                  </a:lnTo>
                  <a:lnTo>
                    <a:pt x="515278" y="319976"/>
                  </a:lnTo>
                  <a:lnTo>
                    <a:pt x="499872" y="323087"/>
                  </a:lnTo>
                  <a:lnTo>
                    <a:pt x="39624" y="323087"/>
                  </a:lnTo>
                  <a:lnTo>
                    <a:pt x="24217" y="319976"/>
                  </a:lnTo>
                  <a:lnTo>
                    <a:pt x="11620" y="311489"/>
                  </a:lnTo>
                  <a:lnTo>
                    <a:pt x="3119" y="298902"/>
                  </a:lnTo>
                  <a:lnTo>
                    <a:pt x="0" y="283489"/>
                  </a:lnTo>
                  <a:lnTo>
                    <a:pt x="0" y="39598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49" name="object 149"/>
          <p:cNvSpPr txBox="1"/>
          <p:nvPr/>
        </p:nvSpPr>
        <p:spPr>
          <a:xfrm>
            <a:off x="9630918" y="6061354"/>
            <a:ext cx="125095" cy="228909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150" name="object 150"/>
          <p:cNvGrpSpPr/>
          <p:nvPr/>
        </p:nvGrpSpPr>
        <p:grpSpPr>
          <a:xfrm>
            <a:off x="10107421" y="6020053"/>
            <a:ext cx="549910" cy="333375"/>
            <a:chOff x="10107421" y="6020053"/>
            <a:chExt cx="549910" cy="333375"/>
          </a:xfrm>
          <a:solidFill>
            <a:srgbClr val="970A82"/>
          </a:solidFill>
        </p:grpSpPr>
        <p:sp>
          <p:nvSpPr>
            <p:cNvPr id="151" name="object 151"/>
            <p:cNvSpPr/>
            <p:nvPr/>
          </p:nvSpPr>
          <p:spPr>
            <a:xfrm>
              <a:off x="10112501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1"/>
                  </a:lnTo>
                  <a:lnTo>
                    <a:pt x="11620" y="11598"/>
                  </a:lnTo>
                  <a:lnTo>
                    <a:pt x="3119" y="24185"/>
                  </a:lnTo>
                  <a:lnTo>
                    <a:pt x="0" y="39598"/>
                  </a:lnTo>
                  <a:lnTo>
                    <a:pt x="0" y="283489"/>
                  </a:lnTo>
                  <a:lnTo>
                    <a:pt x="3119" y="298902"/>
                  </a:lnTo>
                  <a:lnTo>
                    <a:pt x="11620" y="311489"/>
                  </a:lnTo>
                  <a:lnTo>
                    <a:pt x="24217" y="319976"/>
                  </a:lnTo>
                  <a:lnTo>
                    <a:pt x="39624" y="323087"/>
                  </a:lnTo>
                  <a:lnTo>
                    <a:pt x="499872" y="323087"/>
                  </a:lnTo>
                  <a:lnTo>
                    <a:pt x="515278" y="319976"/>
                  </a:lnTo>
                  <a:lnTo>
                    <a:pt x="527875" y="311489"/>
                  </a:lnTo>
                  <a:lnTo>
                    <a:pt x="536376" y="298902"/>
                  </a:lnTo>
                  <a:lnTo>
                    <a:pt x="539496" y="283489"/>
                  </a:lnTo>
                  <a:lnTo>
                    <a:pt x="539496" y="39598"/>
                  </a:lnTo>
                  <a:lnTo>
                    <a:pt x="536376" y="24185"/>
                  </a:lnTo>
                  <a:lnTo>
                    <a:pt x="527875" y="11598"/>
                  </a:lnTo>
                  <a:lnTo>
                    <a:pt x="515278" y="3111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2" name="object 152"/>
            <p:cNvSpPr/>
            <p:nvPr/>
          </p:nvSpPr>
          <p:spPr>
            <a:xfrm>
              <a:off x="10112501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598"/>
                  </a:moveTo>
                  <a:lnTo>
                    <a:pt x="3119" y="24185"/>
                  </a:lnTo>
                  <a:lnTo>
                    <a:pt x="11620" y="11598"/>
                  </a:lnTo>
                  <a:lnTo>
                    <a:pt x="24217" y="3111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1"/>
                  </a:lnTo>
                  <a:lnTo>
                    <a:pt x="527875" y="11598"/>
                  </a:lnTo>
                  <a:lnTo>
                    <a:pt x="536376" y="24185"/>
                  </a:lnTo>
                  <a:lnTo>
                    <a:pt x="539496" y="39598"/>
                  </a:lnTo>
                  <a:lnTo>
                    <a:pt x="539496" y="283489"/>
                  </a:lnTo>
                  <a:lnTo>
                    <a:pt x="536376" y="298902"/>
                  </a:lnTo>
                  <a:lnTo>
                    <a:pt x="527875" y="311489"/>
                  </a:lnTo>
                  <a:lnTo>
                    <a:pt x="515278" y="319976"/>
                  </a:lnTo>
                  <a:lnTo>
                    <a:pt x="499872" y="323087"/>
                  </a:lnTo>
                  <a:lnTo>
                    <a:pt x="39624" y="323087"/>
                  </a:lnTo>
                  <a:lnTo>
                    <a:pt x="24217" y="319976"/>
                  </a:lnTo>
                  <a:lnTo>
                    <a:pt x="11620" y="311489"/>
                  </a:lnTo>
                  <a:lnTo>
                    <a:pt x="3119" y="298902"/>
                  </a:lnTo>
                  <a:lnTo>
                    <a:pt x="0" y="283489"/>
                  </a:lnTo>
                  <a:lnTo>
                    <a:pt x="0" y="39598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53" name="object 153"/>
          <p:cNvSpPr txBox="1"/>
          <p:nvPr/>
        </p:nvSpPr>
        <p:spPr>
          <a:xfrm>
            <a:off x="10320273" y="6061354"/>
            <a:ext cx="125095" cy="228909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154" name="object 154"/>
          <p:cNvGrpSpPr/>
          <p:nvPr/>
        </p:nvGrpSpPr>
        <p:grpSpPr>
          <a:xfrm>
            <a:off x="10796350" y="6020134"/>
            <a:ext cx="549910" cy="333375"/>
            <a:chOff x="10796350" y="6020134"/>
            <a:chExt cx="549910" cy="333375"/>
          </a:xfrm>
          <a:solidFill>
            <a:srgbClr val="970A82"/>
          </a:solidFill>
        </p:grpSpPr>
        <p:sp>
          <p:nvSpPr>
            <p:cNvPr id="155" name="object 155"/>
            <p:cNvSpPr/>
            <p:nvPr/>
          </p:nvSpPr>
          <p:spPr>
            <a:xfrm>
              <a:off x="10801350" y="6025134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1"/>
                  </a:lnTo>
                  <a:lnTo>
                    <a:pt x="11620" y="11598"/>
                  </a:lnTo>
                  <a:lnTo>
                    <a:pt x="3119" y="24185"/>
                  </a:lnTo>
                  <a:lnTo>
                    <a:pt x="0" y="39598"/>
                  </a:lnTo>
                  <a:lnTo>
                    <a:pt x="0" y="283489"/>
                  </a:lnTo>
                  <a:lnTo>
                    <a:pt x="3119" y="298902"/>
                  </a:lnTo>
                  <a:lnTo>
                    <a:pt x="11620" y="311489"/>
                  </a:lnTo>
                  <a:lnTo>
                    <a:pt x="24217" y="319976"/>
                  </a:lnTo>
                  <a:lnTo>
                    <a:pt x="39624" y="323087"/>
                  </a:lnTo>
                  <a:lnTo>
                    <a:pt x="499872" y="323087"/>
                  </a:lnTo>
                  <a:lnTo>
                    <a:pt x="515278" y="319976"/>
                  </a:lnTo>
                  <a:lnTo>
                    <a:pt x="527875" y="311489"/>
                  </a:lnTo>
                  <a:lnTo>
                    <a:pt x="536376" y="298902"/>
                  </a:lnTo>
                  <a:lnTo>
                    <a:pt x="539496" y="283489"/>
                  </a:lnTo>
                  <a:lnTo>
                    <a:pt x="539496" y="39598"/>
                  </a:lnTo>
                  <a:lnTo>
                    <a:pt x="536376" y="24185"/>
                  </a:lnTo>
                  <a:lnTo>
                    <a:pt x="527875" y="11598"/>
                  </a:lnTo>
                  <a:lnTo>
                    <a:pt x="515278" y="3111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6" name="object 156"/>
            <p:cNvSpPr/>
            <p:nvPr/>
          </p:nvSpPr>
          <p:spPr>
            <a:xfrm>
              <a:off x="10801350" y="6025134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598"/>
                  </a:moveTo>
                  <a:lnTo>
                    <a:pt x="3119" y="24185"/>
                  </a:lnTo>
                  <a:lnTo>
                    <a:pt x="11620" y="11598"/>
                  </a:lnTo>
                  <a:lnTo>
                    <a:pt x="24217" y="3111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1"/>
                  </a:lnTo>
                  <a:lnTo>
                    <a:pt x="527875" y="11598"/>
                  </a:lnTo>
                  <a:lnTo>
                    <a:pt x="536376" y="24185"/>
                  </a:lnTo>
                  <a:lnTo>
                    <a:pt x="539496" y="39598"/>
                  </a:lnTo>
                  <a:lnTo>
                    <a:pt x="539496" y="283489"/>
                  </a:lnTo>
                  <a:lnTo>
                    <a:pt x="536376" y="298902"/>
                  </a:lnTo>
                  <a:lnTo>
                    <a:pt x="527875" y="311489"/>
                  </a:lnTo>
                  <a:lnTo>
                    <a:pt x="515278" y="319976"/>
                  </a:lnTo>
                  <a:lnTo>
                    <a:pt x="499872" y="323087"/>
                  </a:lnTo>
                  <a:lnTo>
                    <a:pt x="39624" y="323087"/>
                  </a:lnTo>
                  <a:lnTo>
                    <a:pt x="24217" y="319976"/>
                  </a:lnTo>
                  <a:lnTo>
                    <a:pt x="11620" y="311489"/>
                  </a:lnTo>
                  <a:lnTo>
                    <a:pt x="3119" y="298902"/>
                  </a:lnTo>
                  <a:lnTo>
                    <a:pt x="0" y="283489"/>
                  </a:lnTo>
                  <a:lnTo>
                    <a:pt x="0" y="39598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57" name="object 157"/>
          <p:cNvSpPr txBox="1"/>
          <p:nvPr/>
        </p:nvSpPr>
        <p:spPr>
          <a:xfrm>
            <a:off x="11009121" y="6061354"/>
            <a:ext cx="125095" cy="228909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4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158" name="object 158"/>
          <p:cNvGrpSpPr/>
          <p:nvPr/>
        </p:nvGrpSpPr>
        <p:grpSpPr>
          <a:xfrm>
            <a:off x="2991357" y="3703573"/>
            <a:ext cx="2414905" cy="335280"/>
            <a:chOff x="2991357" y="3703573"/>
            <a:chExt cx="2414905" cy="335280"/>
          </a:xfrm>
        </p:grpSpPr>
        <p:sp>
          <p:nvSpPr>
            <p:cNvPr id="159" name="object 159"/>
            <p:cNvSpPr/>
            <p:nvPr/>
          </p:nvSpPr>
          <p:spPr>
            <a:xfrm>
              <a:off x="2997707" y="3870959"/>
              <a:ext cx="2402205" cy="0"/>
            </a:xfrm>
            <a:custGeom>
              <a:avLst/>
              <a:gdLst/>
              <a:ahLst/>
              <a:cxnLst/>
              <a:rect l="l" t="t" r="r" b="b"/>
              <a:pathLst>
                <a:path w="2402204">
                  <a:moveTo>
                    <a:pt x="0" y="0"/>
                  </a:moveTo>
                  <a:lnTo>
                    <a:pt x="240182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306317" y="3708653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1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1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70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306317" y="3708653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1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1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2" name="object 162"/>
          <p:cNvSpPr txBox="1"/>
          <p:nvPr/>
        </p:nvSpPr>
        <p:spPr>
          <a:xfrm>
            <a:off x="3513582" y="3746119"/>
            <a:ext cx="125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</a:p>
        </p:txBody>
      </p:sp>
      <p:grpSp>
        <p:nvGrpSpPr>
          <p:cNvPr id="163" name="object 163"/>
          <p:cNvGrpSpPr/>
          <p:nvPr/>
        </p:nvGrpSpPr>
        <p:grpSpPr>
          <a:xfrm>
            <a:off x="3991609" y="3676141"/>
            <a:ext cx="1240155" cy="391160"/>
            <a:chOff x="3991609" y="3676141"/>
            <a:chExt cx="1240155" cy="391160"/>
          </a:xfrm>
        </p:grpSpPr>
        <p:sp>
          <p:nvSpPr>
            <p:cNvPr id="164" name="object 164"/>
            <p:cNvSpPr/>
            <p:nvPr/>
          </p:nvSpPr>
          <p:spPr>
            <a:xfrm>
              <a:off x="3996689" y="3681221"/>
              <a:ext cx="539750" cy="381000"/>
            </a:xfrm>
            <a:custGeom>
              <a:avLst/>
              <a:gdLst/>
              <a:ahLst/>
              <a:cxnLst/>
              <a:rect l="l" t="t" r="r" b="b"/>
              <a:pathLst>
                <a:path w="539750" h="381000">
                  <a:moveTo>
                    <a:pt x="492760" y="0"/>
                  </a:moveTo>
                  <a:lnTo>
                    <a:pt x="46736" y="0"/>
                  </a:lnTo>
                  <a:lnTo>
                    <a:pt x="28557" y="3677"/>
                  </a:lnTo>
                  <a:lnTo>
                    <a:pt x="13700" y="13700"/>
                  </a:lnTo>
                  <a:lnTo>
                    <a:pt x="3677" y="28557"/>
                  </a:lnTo>
                  <a:lnTo>
                    <a:pt x="0" y="46735"/>
                  </a:lnTo>
                  <a:lnTo>
                    <a:pt x="0" y="334263"/>
                  </a:lnTo>
                  <a:lnTo>
                    <a:pt x="3677" y="352442"/>
                  </a:lnTo>
                  <a:lnTo>
                    <a:pt x="13700" y="367299"/>
                  </a:lnTo>
                  <a:lnTo>
                    <a:pt x="28557" y="377322"/>
                  </a:lnTo>
                  <a:lnTo>
                    <a:pt x="46736" y="381000"/>
                  </a:lnTo>
                  <a:lnTo>
                    <a:pt x="492760" y="381000"/>
                  </a:lnTo>
                  <a:lnTo>
                    <a:pt x="510938" y="377322"/>
                  </a:lnTo>
                  <a:lnTo>
                    <a:pt x="525795" y="367299"/>
                  </a:lnTo>
                  <a:lnTo>
                    <a:pt x="535818" y="352442"/>
                  </a:lnTo>
                  <a:lnTo>
                    <a:pt x="539496" y="334263"/>
                  </a:lnTo>
                  <a:lnTo>
                    <a:pt x="539496" y="46735"/>
                  </a:lnTo>
                  <a:lnTo>
                    <a:pt x="535818" y="28557"/>
                  </a:lnTo>
                  <a:lnTo>
                    <a:pt x="525795" y="13700"/>
                  </a:lnTo>
                  <a:lnTo>
                    <a:pt x="510938" y="3677"/>
                  </a:lnTo>
                  <a:lnTo>
                    <a:pt x="492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996689" y="3681221"/>
              <a:ext cx="539750" cy="381000"/>
            </a:xfrm>
            <a:custGeom>
              <a:avLst/>
              <a:gdLst/>
              <a:ahLst/>
              <a:cxnLst/>
              <a:rect l="l" t="t" r="r" b="b"/>
              <a:pathLst>
                <a:path w="539750" h="381000">
                  <a:moveTo>
                    <a:pt x="0" y="46735"/>
                  </a:moveTo>
                  <a:lnTo>
                    <a:pt x="3677" y="28557"/>
                  </a:lnTo>
                  <a:lnTo>
                    <a:pt x="13700" y="13700"/>
                  </a:lnTo>
                  <a:lnTo>
                    <a:pt x="28557" y="3677"/>
                  </a:lnTo>
                  <a:lnTo>
                    <a:pt x="46736" y="0"/>
                  </a:lnTo>
                  <a:lnTo>
                    <a:pt x="492760" y="0"/>
                  </a:lnTo>
                  <a:lnTo>
                    <a:pt x="510938" y="3677"/>
                  </a:lnTo>
                  <a:lnTo>
                    <a:pt x="525795" y="13700"/>
                  </a:lnTo>
                  <a:lnTo>
                    <a:pt x="535818" y="28557"/>
                  </a:lnTo>
                  <a:lnTo>
                    <a:pt x="539496" y="46735"/>
                  </a:lnTo>
                  <a:lnTo>
                    <a:pt x="539496" y="334263"/>
                  </a:lnTo>
                  <a:lnTo>
                    <a:pt x="535818" y="352442"/>
                  </a:lnTo>
                  <a:lnTo>
                    <a:pt x="525795" y="367299"/>
                  </a:lnTo>
                  <a:lnTo>
                    <a:pt x="510938" y="377322"/>
                  </a:lnTo>
                  <a:lnTo>
                    <a:pt x="492760" y="381000"/>
                  </a:lnTo>
                  <a:lnTo>
                    <a:pt x="46736" y="381000"/>
                  </a:lnTo>
                  <a:lnTo>
                    <a:pt x="28557" y="377322"/>
                  </a:lnTo>
                  <a:lnTo>
                    <a:pt x="13700" y="367299"/>
                  </a:lnTo>
                  <a:lnTo>
                    <a:pt x="3677" y="352442"/>
                  </a:lnTo>
                  <a:lnTo>
                    <a:pt x="0" y="334263"/>
                  </a:lnTo>
                  <a:lnTo>
                    <a:pt x="0" y="46735"/>
                  </a:lnTo>
                  <a:close/>
                </a:path>
              </a:pathLst>
            </a:custGeom>
            <a:ln w="9999">
              <a:solidFill>
                <a:srgbClr val="970A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687061" y="3708653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70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687061" y="3708653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8" name="object 168"/>
          <p:cNvSpPr txBox="1"/>
          <p:nvPr/>
        </p:nvSpPr>
        <p:spPr>
          <a:xfrm>
            <a:off x="4895215" y="3746119"/>
            <a:ext cx="125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</a:p>
        </p:txBody>
      </p:sp>
      <p:pic>
        <p:nvPicPr>
          <p:cNvPr id="169" name="object 16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508" y="3671315"/>
            <a:ext cx="399288" cy="397763"/>
          </a:xfrm>
          <a:prstGeom prst="rect">
            <a:avLst/>
          </a:prstGeom>
        </p:spPr>
      </p:pic>
      <p:sp>
        <p:nvSpPr>
          <p:cNvPr id="170" name="object 170"/>
          <p:cNvSpPr txBox="1"/>
          <p:nvPr/>
        </p:nvSpPr>
        <p:spPr>
          <a:xfrm>
            <a:off x="507288" y="2987421"/>
            <a:ext cx="2200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improve/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accelerate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507288" y="3743325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automate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507288" y="4501133"/>
            <a:ext cx="2046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reduce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complexity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507288" y="5258816"/>
            <a:ext cx="138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standardize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507288" y="6014720"/>
            <a:ext cx="2123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make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flexible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839204" y="2987421"/>
            <a:ext cx="1209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outsource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6839204" y="3743325"/>
            <a:ext cx="1069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combine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6839204" y="4501133"/>
            <a:ext cx="1231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para</a:t>
            </a:r>
            <a:r>
              <a:rPr sz="1800" spc="-15" dirty="0">
                <a:latin typeface="Arial MT"/>
                <a:cs typeface="Arial MT"/>
              </a:rPr>
              <a:t>l</a:t>
            </a:r>
            <a:r>
              <a:rPr sz="1800" spc="-5" dirty="0">
                <a:latin typeface="Arial MT"/>
                <a:cs typeface="Arial MT"/>
              </a:rPr>
              <a:t>l</a:t>
            </a:r>
            <a:r>
              <a:rPr sz="1800" spc="-15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l</a:t>
            </a:r>
            <a:r>
              <a:rPr sz="1800" spc="-15" dirty="0">
                <a:latin typeface="Arial MT"/>
                <a:cs typeface="Arial MT"/>
              </a:rPr>
              <a:t>i</a:t>
            </a:r>
            <a:r>
              <a:rPr sz="1800" spc="-5" dirty="0">
                <a:latin typeface="Arial MT"/>
                <a:cs typeface="Arial MT"/>
              </a:rPr>
              <a:t>ze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6839204" y="5258816"/>
            <a:ext cx="1347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start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earlier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6839204" y="6014720"/>
            <a:ext cx="8902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spc="-20" dirty="0">
                <a:latin typeface="Arial MT"/>
                <a:cs typeface="Arial MT"/>
              </a:rPr>
              <a:t>x</a:t>
            </a:r>
            <a:r>
              <a:rPr sz="1800" spc="-5" dirty="0">
                <a:latin typeface="Arial MT"/>
                <a:cs typeface="Arial MT"/>
              </a:rPr>
              <a:t>tend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81" name="Picture 1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0" grpId="0"/>
      <p:bldP spid="24" grpId="0"/>
      <p:bldP spid="28" grpId="0"/>
      <p:bldP spid="33" grpId="0"/>
      <p:bldP spid="37" grpId="0"/>
      <p:bldP spid="41" grpId="0"/>
      <p:bldP spid="46" grpId="0"/>
      <p:bldP spid="50" grpId="0"/>
      <p:bldP spid="54" grpId="0"/>
      <p:bldP spid="59" grpId="0"/>
      <p:bldP spid="63" grpId="0"/>
      <p:bldP spid="67" grpId="0"/>
      <p:bldP spid="72" grpId="0" animBg="1"/>
      <p:bldP spid="76" grpId="0" animBg="1"/>
      <p:bldP spid="80" grpId="0" animBg="1"/>
      <p:bldP spid="84" grpId="0" animBg="1"/>
      <p:bldP spid="85" grpId="0"/>
      <p:bldP spid="90" grpId="0"/>
      <p:bldP spid="94" grpId="0"/>
      <p:bldP spid="98" grpId="0"/>
      <p:bldP spid="104" grpId="0" animBg="1"/>
      <p:bldP spid="108" grpId="0" animBg="1"/>
      <p:bldP spid="112" grpId="0" animBg="1"/>
      <p:bldP spid="113" grpId="0" animBg="1"/>
      <p:bldP spid="118" grpId="0" animBg="1"/>
      <p:bldP spid="122" grpId="0" animBg="1"/>
      <p:bldP spid="126" grpId="0" animBg="1"/>
      <p:bldP spid="127" grpId="0" animBg="1"/>
      <p:bldP spid="131" grpId="0" animBg="1"/>
      <p:bldP spid="135" grpId="0" animBg="1"/>
      <p:bldP spid="139" grpId="0" animBg="1"/>
      <p:bldP spid="140" grpId="0" animBg="1"/>
      <p:bldP spid="145" grpId="0" animBg="1"/>
      <p:bldP spid="149" grpId="0" animBg="1"/>
      <p:bldP spid="153" grpId="0" animBg="1"/>
      <p:bldP spid="157" grpId="0" animBg="1"/>
      <p:bldP spid="162" grpId="0"/>
      <p:bldP spid="168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364172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Business</a:t>
            </a:r>
            <a:r>
              <a:rPr spc="-5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automation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898" y="1610106"/>
            <a:ext cx="550672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Business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automation</a:t>
            </a:r>
            <a:r>
              <a:rPr sz="2000" spc="-30" dirty="0">
                <a:latin typeface="Arial MT"/>
                <a:cs typeface="Arial MT"/>
              </a:rPr>
              <a:t> (BPA)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 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software and technology to automate business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processes and functions to accomplish defined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organizational goals (such as producing a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product, hiring and onboarding employees, or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providing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customer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service).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7296" y="0"/>
            <a:ext cx="4504704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3800" y="-36443"/>
            <a:ext cx="4800600" cy="7046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78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4575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Robotic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automation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374" y="1610995"/>
            <a:ext cx="5565140" cy="3531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Robotic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automation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30" dirty="0">
                <a:latin typeface="Arial MT"/>
                <a:cs typeface="Arial MT"/>
              </a:rPr>
              <a:t>(RPA)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tools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bots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 integrated into business systems for the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purpose of automating and simplifying various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tasks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interactions.</a:t>
            </a:r>
          </a:p>
          <a:p>
            <a:pPr marL="12700" marR="28575">
              <a:lnSpc>
                <a:spcPct val="100000"/>
              </a:lnSpc>
              <a:spcBef>
                <a:spcPts val="1800"/>
              </a:spcBef>
            </a:pPr>
            <a:r>
              <a:rPr sz="2000" dirty="0">
                <a:latin typeface="Arial MT"/>
                <a:cs typeface="Arial MT"/>
              </a:rPr>
              <a:t>It describes software and bots that are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programmed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emulate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copy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human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actions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complete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repetitive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business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tasks.</a:t>
            </a:r>
          </a:p>
          <a:p>
            <a:pPr marL="12700" marR="15875" algn="just">
              <a:lnSpc>
                <a:spcPct val="100000"/>
              </a:lnSpc>
              <a:spcBef>
                <a:spcPts val="1800"/>
              </a:spcBef>
            </a:pPr>
            <a:r>
              <a:rPr sz="2000" dirty="0">
                <a:latin typeface="Arial MT"/>
                <a:cs typeface="Arial MT"/>
              </a:rPr>
              <a:t>R</a:t>
            </a:r>
            <a:r>
              <a:rPr sz="2000" spc="-145" dirty="0">
                <a:latin typeface="Arial MT"/>
                <a:cs typeface="Arial MT"/>
              </a:rPr>
              <a:t>P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sof</a:t>
            </a:r>
            <a:r>
              <a:rPr sz="2000" spc="-10" dirty="0">
                <a:latin typeface="Arial MT"/>
                <a:cs typeface="Arial MT"/>
              </a:rPr>
              <a:t>t</a:t>
            </a:r>
            <a:r>
              <a:rPr sz="2000" dirty="0">
                <a:latin typeface="Arial MT"/>
                <a:cs typeface="Arial MT"/>
              </a:rPr>
              <a:t>ware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robots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</a:t>
            </a:r>
            <a:r>
              <a:rPr sz="2000" spc="5" dirty="0">
                <a:latin typeface="Arial MT"/>
                <a:cs typeface="Arial MT"/>
              </a:rPr>
              <a:t>a</a:t>
            </a:r>
            <a:r>
              <a:rPr sz="2000" dirty="0">
                <a:latin typeface="Arial MT"/>
                <a:cs typeface="Arial MT"/>
              </a:rPr>
              <a:t>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navigate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system</a:t>
            </a:r>
            <a:r>
              <a:rPr sz="2000" spc="5" dirty="0">
                <a:latin typeface="Arial MT"/>
                <a:cs typeface="Arial MT"/>
              </a:rPr>
              <a:t>s</a:t>
            </a:r>
            <a:r>
              <a:rPr sz="2000" dirty="0">
                <a:latin typeface="Arial MT"/>
                <a:cs typeface="Arial MT"/>
              </a:rPr>
              <a:t>,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read  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enter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perform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wide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range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rule-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based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tasks.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3306" y="240538"/>
            <a:ext cx="966685" cy="9866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71" y="-36443"/>
            <a:ext cx="4314875" cy="6894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0878" y="-152400"/>
            <a:ext cx="4573522" cy="723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78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2932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EFAB00"/>
                </a:solidFill>
              </a:rPr>
              <a:t>Workflow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workflow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automation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8723" y="3931026"/>
            <a:ext cx="4682490" cy="221742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dirty="0">
                <a:latin typeface="Arial MT"/>
                <a:cs typeface="Arial MT"/>
              </a:rPr>
              <a:t>A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workf</a:t>
            </a:r>
            <a:r>
              <a:rPr sz="2000" spc="-10" dirty="0">
                <a:latin typeface="Arial MT"/>
                <a:cs typeface="Arial MT"/>
              </a:rPr>
              <a:t>l</a:t>
            </a:r>
            <a:r>
              <a:rPr sz="2000" dirty="0">
                <a:latin typeface="Arial MT"/>
                <a:cs typeface="Arial MT"/>
              </a:rPr>
              <a:t>ow</a:t>
            </a:r>
            <a:endParaRPr sz="2000">
              <a:latin typeface="Arial MT"/>
              <a:cs typeface="Arial MT"/>
            </a:endParaRPr>
          </a:p>
          <a:p>
            <a:pPr marL="192405" marR="5651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defined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sequence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5" dirty="0">
                <a:latin typeface="Arial MT"/>
                <a:cs typeface="Arial MT"/>
              </a:rPr>
              <a:t> connected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activities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tasks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completed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achieve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particular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result.</a:t>
            </a:r>
            <a:endParaRPr sz="18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A structured </a:t>
            </a:r>
            <a:r>
              <a:rPr sz="1800" spc="-5" dirty="0">
                <a:latin typeface="Arial MT"/>
                <a:cs typeface="Arial MT"/>
              </a:rPr>
              <a:t>workflow </a:t>
            </a:r>
            <a:r>
              <a:rPr sz="1800" spc="-10" dirty="0">
                <a:latin typeface="Arial MT"/>
                <a:cs typeface="Arial MT"/>
              </a:rPr>
              <a:t>follows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distinct </a:t>
            </a:r>
            <a:r>
              <a:rPr sz="1800" dirty="0">
                <a:latin typeface="Arial MT"/>
                <a:cs typeface="Arial MT"/>
              </a:rPr>
              <a:t>path,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which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may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sequential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parallel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meet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specific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dependencies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requirements.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51168" y="3931026"/>
            <a:ext cx="4573905" cy="221742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spc="-5" dirty="0">
                <a:latin typeface="Arial MT"/>
                <a:cs typeface="Arial MT"/>
              </a:rPr>
              <a:t>Workflow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automation</a:t>
            </a:r>
            <a:endParaRPr sz="20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can be defined as making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flow </a:t>
            </a:r>
            <a:r>
              <a:rPr sz="1800" dirty="0">
                <a:latin typeface="Arial MT"/>
                <a:cs typeface="Arial MT"/>
              </a:rPr>
              <a:t>of tasks,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documents,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information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across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work- </a:t>
            </a:r>
            <a:r>
              <a:rPr sz="1800" spc="-5" dirty="0">
                <a:latin typeface="Arial MT"/>
                <a:cs typeface="Arial MT"/>
              </a:rPr>
              <a:t> related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activities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perform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independently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accordance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defined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business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rules.</a:t>
            </a:r>
            <a:endParaRPr sz="1800">
              <a:latin typeface="Arial MT"/>
              <a:cs typeface="Arial MT"/>
            </a:endParaRPr>
          </a:p>
          <a:p>
            <a:pPr marL="192405" marR="32448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It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refers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5" dirty="0">
                <a:latin typeface="Arial MT"/>
                <a:cs typeface="Arial MT"/>
              </a:rPr>
              <a:t> specific</a:t>
            </a:r>
            <a:r>
              <a:rPr sz="1800" dirty="0">
                <a:latin typeface="Arial MT"/>
                <a:cs typeface="Arial MT"/>
              </a:rPr>
              <a:t> tasks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within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entire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workflow.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1057" y="1702586"/>
            <a:ext cx="1997734" cy="18511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8716" y="1872227"/>
            <a:ext cx="1259010" cy="1521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840168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Management</a:t>
            </a:r>
            <a:r>
              <a:rPr sz="1800" b="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EFAB00"/>
                </a:solidFill>
              </a:rPr>
              <a:t>Welcome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lang="en-US" spc="5" dirty="0" smtClean="0">
                <a:solidFill>
                  <a:srgbClr val="EFAB00"/>
                </a:solidFill>
              </a:rPr>
              <a:t>unit</a:t>
            </a:r>
            <a:r>
              <a:rPr spc="-50" dirty="0" smtClean="0">
                <a:solidFill>
                  <a:srgbClr val="EFAB00"/>
                </a:solidFill>
              </a:rPr>
              <a:t> </a:t>
            </a:r>
            <a:r>
              <a:rPr spc="5" dirty="0">
                <a:solidFill>
                  <a:srgbClr val="EFAB00"/>
                </a:solidFill>
              </a:rPr>
              <a:t>two: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Business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Fundamentals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3478" y="1369568"/>
            <a:ext cx="167893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Who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spc="15" dirty="0">
                <a:latin typeface="Arial"/>
                <a:cs typeface="Arial"/>
              </a:rPr>
              <a:t>we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are…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4439" y="1283714"/>
            <a:ext cx="5731661" cy="3608070"/>
            <a:chOff x="509397" y="1259205"/>
            <a:chExt cx="5895975" cy="3608070"/>
          </a:xfrm>
        </p:grpSpPr>
        <p:sp>
          <p:nvSpPr>
            <p:cNvPr id="5" name="object 5"/>
            <p:cNvSpPr/>
            <p:nvPr/>
          </p:nvSpPr>
          <p:spPr>
            <a:xfrm>
              <a:off x="518922" y="1268730"/>
              <a:ext cx="5876925" cy="3589020"/>
            </a:xfrm>
            <a:custGeom>
              <a:avLst/>
              <a:gdLst/>
              <a:ahLst/>
              <a:cxnLst/>
              <a:rect l="l" t="t" r="r" b="b"/>
              <a:pathLst>
                <a:path w="5876925" h="3589020">
                  <a:moveTo>
                    <a:pt x="0" y="3589020"/>
                  </a:moveTo>
                  <a:lnTo>
                    <a:pt x="5876544" y="3589020"/>
                  </a:lnTo>
                  <a:lnTo>
                    <a:pt x="5876544" y="0"/>
                  </a:lnTo>
                  <a:lnTo>
                    <a:pt x="0" y="0"/>
                  </a:lnTo>
                  <a:lnTo>
                    <a:pt x="0" y="3589020"/>
                  </a:lnTo>
                  <a:close/>
                </a:path>
              </a:pathLst>
            </a:custGeom>
            <a:ln w="19050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524" y="2752344"/>
              <a:ext cx="1196339" cy="11963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63524" y="2752344"/>
              <a:ext cx="1196340" cy="1196340"/>
            </a:xfrm>
            <a:custGeom>
              <a:avLst/>
              <a:gdLst/>
              <a:ahLst/>
              <a:cxnLst/>
              <a:rect l="l" t="t" r="r" b="b"/>
              <a:pathLst>
                <a:path w="1196339" h="1196339">
                  <a:moveTo>
                    <a:pt x="0" y="598169"/>
                  </a:moveTo>
                  <a:lnTo>
                    <a:pt x="1982" y="549115"/>
                  </a:lnTo>
                  <a:lnTo>
                    <a:pt x="7828" y="501151"/>
                  </a:lnTo>
                  <a:lnTo>
                    <a:pt x="17384" y="454433"/>
                  </a:lnTo>
                  <a:lnTo>
                    <a:pt x="30494" y="409114"/>
                  </a:lnTo>
                  <a:lnTo>
                    <a:pt x="47006" y="365349"/>
                  </a:lnTo>
                  <a:lnTo>
                    <a:pt x="66765" y="323291"/>
                  </a:lnTo>
                  <a:lnTo>
                    <a:pt x="89618" y="283094"/>
                  </a:lnTo>
                  <a:lnTo>
                    <a:pt x="115410" y="244912"/>
                  </a:lnTo>
                  <a:lnTo>
                    <a:pt x="143988" y="208900"/>
                  </a:lnTo>
                  <a:lnTo>
                    <a:pt x="175198" y="175212"/>
                  </a:lnTo>
                  <a:lnTo>
                    <a:pt x="208885" y="144001"/>
                  </a:lnTo>
                  <a:lnTo>
                    <a:pt x="244896" y="115421"/>
                  </a:lnTo>
                  <a:lnTo>
                    <a:pt x="283077" y="89627"/>
                  </a:lnTo>
                  <a:lnTo>
                    <a:pt x="323274" y="66772"/>
                  </a:lnTo>
                  <a:lnTo>
                    <a:pt x="365333" y="47011"/>
                  </a:lnTo>
                  <a:lnTo>
                    <a:pt x="409100" y="30498"/>
                  </a:lnTo>
                  <a:lnTo>
                    <a:pt x="454421" y="17386"/>
                  </a:lnTo>
                  <a:lnTo>
                    <a:pt x="501142" y="7829"/>
                  </a:lnTo>
                  <a:lnTo>
                    <a:pt x="549110" y="1983"/>
                  </a:lnTo>
                  <a:lnTo>
                    <a:pt x="598170" y="0"/>
                  </a:lnTo>
                  <a:lnTo>
                    <a:pt x="647224" y="1983"/>
                  </a:lnTo>
                  <a:lnTo>
                    <a:pt x="695188" y="7829"/>
                  </a:lnTo>
                  <a:lnTo>
                    <a:pt x="741906" y="17386"/>
                  </a:lnTo>
                  <a:lnTo>
                    <a:pt x="787225" y="30498"/>
                  </a:lnTo>
                  <a:lnTo>
                    <a:pt x="830990" y="47011"/>
                  </a:lnTo>
                  <a:lnTo>
                    <a:pt x="873048" y="66772"/>
                  </a:lnTo>
                  <a:lnTo>
                    <a:pt x="913245" y="89627"/>
                  </a:lnTo>
                  <a:lnTo>
                    <a:pt x="951427" y="115421"/>
                  </a:lnTo>
                  <a:lnTo>
                    <a:pt x="987439" y="144001"/>
                  </a:lnTo>
                  <a:lnTo>
                    <a:pt x="1021127" y="175212"/>
                  </a:lnTo>
                  <a:lnTo>
                    <a:pt x="1052338" y="208900"/>
                  </a:lnTo>
                  <a:lnTo>
                    <a:pt x="1080918" y="244912"/>
                  </a:lnTo>
                  <a:lnTo>
                    <a:pt x="1106712" y="283094"/>
                  </a:lnTo>
                  <a:lnTo>
                    <a:pt x="1129567" y="323291"/>
                  </a:lnTo>
                  <a:lnTo>
                    <a:pt x="1149328" y="365349"/>
                  </a:lnTo>
                  <a:lnTo>
                    <a:pt x="1165841" y="409114"/>
                  </a:lnTo>
                  <a:lnTo>
                    <a:pt x="1178953" y="454433"/>
                  </a:lnTo>
                  <a:lnTo>
                    <a:pt x="1188510" y="501151"/>
                  </a:lnTo>
                  <a:lnTo>
                    <a:pt x="1194356" y="549115"/>
                  </a:lnTo>
                  <a:lnTo>
                    <a:pt x="1196339" y="598169"/>
                  </a:lnTo>
                  <a:lnTo>
                    <a:pt x="1194356" y="647224"/>
                  </a:lnTo>
                  <a:lnTo>
                    <a:pt x="1188510" y="695188"/>
                  </a:lnTo>
                  <a:lnTo>
                    <a:pt x="1178953" y="741906"/>
                  </a:lnTo>
                  <a:lnTo>
                    <a:pt x="1165841" y="787225"/>
                  </a:lnTo>
                  <a:lnTo>
                    <a:pt x="1149328" y="830990"/>
                  </a:lnTo>
                  <a:lnTo>
                    <a:pt x="1129567" y="873048"/>
                  </a:lnTo>
                  <a:lnTo>
                    <a:pt x="1106712" y="913245"/>
                  </a:lnTo>
                  <a:lnTo>
                    <a:pt x="1080918" y="951427"/>
                  </a:lnTo>
                  <a:lnTo>
                    <a:pt x="1052338" y="987439"/>
                  </a:lnTo>
                  <a:lnTo>
                    <a:pt x="1021127" y="1021127"/>
                  </a:lnTo>
                  <a:lnTo>
                    <a:pt x="987439" y="1052338"/>
                  </a:lnTo>
                  <a:lnTo>
                    <a:pt x="951427" y="1080918"/>
                  </a:lnTo>
                  <a:lnTo>
                    <a:pt x="913245" y="1106712"/>
                  </a:lnTo>
                  <a:lnTo>
                    <a:pt x="873048" y="1129567"/>
                  </a:lnTo>
                  <a:lnTo>
                    <a:pt x="830990" y="1149328"/>
                  </a:lnTo>
                  <a:lnTo>
                    <a:pt x="787225" y="1165841"/>
                  </a:lnTo>
                  <a:lnTo>
                    <a:pt x="741906" y="1178953"/>
                  </a:lnTo>
                  <a:lnTo>
                    <a:pt x="695188" y="1188510"/>
                  </a:lnTo>
                  <a:lnTo>
                    <a:pt x="647224" y="1194356"/>
                  </a:lnTo>
                  <a:lnTo>
                    <a:pt x="598170" y="1196339"/>
                  </a:lnTo>
                  <a:lnTo>
                    <a:pt x="549110" y="1194356"/>
                  </a:lnTo>
                  <a:lnTo>
                    <a:pt x="501142" y="1188510"/>
                  </a:lnTo>
                  <a:lnTo>
                    <a:pt x="454421" y="1178953"/>
                  </a:lnTo>
                  <a:lnTo>
                    <a:pt x="409100" y="1165841"/>
                  </a:lnTo>
                  <a:lnTo>
                    <a:pt x="365333" y="1149328"/>
                  </a:lnTo>
                  <a:lnTo>
                    <a:pt x="323274" y="1129567"/>
                  </a:lnTo>
                  <a:lnTo>
                    <a:pt x="283077" y="1106712"/>
                  </a:lnTo>
                  <a:lnTo>
                    <a:pt x="244896" y="1080918"/>
                  </a:lnTo>
                  <a:lnTo>
                    <a:pt x="208885" y="1052338"/>
                  </a:lnTo>
                  <a:lnTo>
                    <a:pt x="175198" y="1021127"/>
                  </a:lnTo>
                  <a:lnTo>
                    <a:pt x="143988" y="987439"/>
                  </a:lnTo>
                  <a:lnTo>
                    <a:pt x="115410" y="951427"/>
                  </a:lnTo>
                  <a:lnTo>
                    <a:pt x="89618" y="913245"/>
                  </a:lnTo>
                  <a:lnTo>
                    <a:pt x="66765" y="873048"/>
                  </a:lnTo>
                  <a:lnTo>
                    <a:pt x="47006" y="830990"/>
                  </a:lnTo>
                  <a:lnTo>
                    <a:pt x="30494" y="787225"/>
                  </a:lnTo>
                  <a:lnTo>
                    <a:pt x="17384" y="741906"/>
                  </a:lnTo>
                  <a:lnTo>
                    <a:pt x="7828" y="695188"/>
                  </a:lnTo>
                  <a:lnTo>
                    <a:pt x="1982" y="647224"/>
                  </a:lnTo>
                  <a:lnTo>
                    <a:pt x="0" y="598169"/>
                  </a:lnTo>
                  <a:close/>
                </a:path>
              </a:pathLst>
            </a:custGeom>
            <a:ln w="5714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24814" y="4075557"/>
            <a:ext cx="1212215" cy="62039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R="5080">
              <a:lnSpc>
                <a:spcPct val="103800"/>
              </a:lnSpc>
              <a:spcBef>
                <a:spcPts val="40"/>
              </a:spcBef>
            </a:pPr>
            <a:r>
              <a:rPr sz="1400" b="1" spc="-90" dirty="0">
                <a:solidFill>
                  <a:srgbClr val="960982"/>
                </a:solidFill>
                <a:latin typeface="Arial"/>
                <a:cs typeface="Arial"/>
              </a:rPr>
              <a:t>C</a:t>
            </a:r>
            <a:r>
              <a:rPr sz="1400" b="1" spc="-85" dirty="0">
                <a:solidFill>
                  <a:srgbClr val="960982"/>
                </a:solidFill>
                <a:latin typeface="Arial"/>
                <a:cs typeface="Arial"/>
              </a:rPr>
              <a:t>a</a:t>
            </a:r>
            <a:r>
              <a:rPr sz="1400" b="1" spc="-80" dirty="0">
                <a:solidFill>
                  <a:srgbClr val="960982"/>
                </a:solidFill>
                <a:latin typeface="Arial"/>
                <a:cs typeface="Arial"/>
              </a:rPr>
              <a:t>r</a:t>
            </a:r>
            <a:r>
              <a:rPr sz="1400" b="1" spc="-90" dirty="0">
                <a:solidFill>
                  <a:srgbClr val="960982"/>
                </a:solidFill>
                <a:latin typeface="Arial"/>
                <a:cs typeface="Arial"/>
              </a:rPr>
              <a:t>o</a:t>
            </a:r>
            <a:r>
              <a:rPr sz="1400" b="1" spc="-80" dirty="0">
                <a:solidFill>
                  <a:srgbClr val="960982"/>
                </a:solidFill>
                <a:latin typeface="Arial"/>
                <a:cs typeface="Arial"/>
              </a:rPr>
              <a:t>li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n</a:t>
            </a:r>
            <a:r>
              <a:rPr sz="1400" b="1" spc="-17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85" dirty="0">
                <a:solidFill>
                  <a:srgbClr val="960982"/>
                </a:solidFill>
                <a:latin typeface="Arial"/>
                <a:cs typeface="Arial"/>
              </a:rPr>
              <a:t>P</a:t>
            </a:r>
            <a:r>
              <a:rPr sz="1400" b="1" spc="-80" dirty="0">
                <a:solidFill>
                  <a:srgbClr val="960982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rgbClr val="960982"/>
                </a:solidFill>
                <a:latin typeface="Arial"/>
                <a:cs typeface="Arial"/>
              </a:rPr>
              <a:t>et</a:t>
            </a:r>
            <a:r>
              <a:rPr sz="1400" b="1" spc="-80" dirty="0">
                <a:solidFill>
                  <a:srgbClr val="960982"/>
                </a:solidFill>
                <a:latin typeface="Arial"/>
                <a:cs typeface="Arial"/>
              </a:rPr>
              <a:t>r</a:t>
            </a:r>
            <a:r>
              <a:rPr sz="1400" b="1" spc="-90" dirty="0">
                <a:solidFill>
                  <a:srgbClr val="960982"/>
                </a:solidFill>
                <a:latin typeface="Arial"/>
                <a:cs typeface="Arial"/>
              </a:rPr>
              <a:t>u</a:t>
            </a:r>
            <a:r>
              <a:rPr sz="1400" b="1" spc="-80" dirty="0">
                <a:solidFill>
                  <a:srgbClr val="960982"/>
                </a:solidFill>
                <a:latin typeface="Arial"/>
                <a:cs typeface="Arial"/>
              </a:rPr>
              <a:t>ll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  </a:t>
            </a:r>
            <a:r>
              <a:rPr sz="1200" spc="-85" dirty="0">
                <a:latin typeface="Arial MT"/>
                <a:cs typeface="Arial MT"/>
              </a:rPr>
              <a:t>BP</a:t>
            </a:r>
            <a:r>
              <a:rPr sz="1200" dirty="0">
                <a:latin typeface="Arial MT"/>
                <a:cs typeface="Arial MT"/>
              </a:rPr>
              <a:t>M</a:t>
            </a:r>
            <a:r>
              <a:rPr sz="1200" spc="-160" dirty="0">
                <a:latin typeface="Arial MT"/>
                <a:cs typeface="Arial MT"/>
              </a:rPr>
              <a:t> </a:t>
            </a:r>
            <a:r>
              <a:rPr sz="1200" spc="-85" dirty="0">
                <a:latin typeface="Arial MT"/>
                <a:cs typeface="Arial MT"/>
              </a:rPr>
              <a:t>E</a:t>
            </a:r>
            <a:r>
              <a:rPr sz="1200" spc="-100" dirty="0">
                <a:latin typeface="Arial MT"/>
                <a:cs typeface="Arial MT"/>
              </a:rPr>
              <a:t>v</a:t>
            </a:r>
            <a:r>
              <a:rPr sz="1200" spc="-85" dirty="0">
                <a:latin typeface="Arial MT"/>
                <a:cs typeface="Arial MT"/>
              </a:rPr>
              <a:t>an</a:t>
            </a:r>
            <a:r>
              <a:rPr sz="1200" spc="-95" dirty="0">
                <a:latin typeface="Arial MT"/>
                <a:cs typeface="Arial MT"/>
              </a:rPr>
              <a:t>g</a:t>
            </a:r>
            <a:r>
              <a:rPr sz="1200" spc="-85" dirty="0">
                <a:latin typeface="Arial MT"/>
                <a:cs typeface="Arial MT"/>
              </a:rPr>
              <a:t>e</a:t>
            </a:r>
            <a:r>
              <a:rPr sz="1200" spc="-90" dirty="0">
                <a:latin typeface="Arial MT"/>
                <a:cs typeface="Arial MT"/>
              </a:rPr>
              <a:t>lis</a:t>
            </a:r>
            <a:r>
              <a:rPr sz="1200" dirty="0">
                <a:latin typeface="Arial MT"/>
                <a:cs typeface="Arial MT"/>
              </a:rPr>
              <a:t>t  </a:t>
            </a:r>
            <a:r>
              <a:rPr sz="1200" spc="-85" dirty="0">
                <a:latin typeface="Arial MT"/>
                <a:cs typeface="Arial MT"/>
              </a:rPr>
              <a:t>@SA</a:t>
            </a:r>
            <a:r>
              <a:rPr sz="1200" dirty="0">
                <a:latin typeface="Arial MT"/>
                <a:cs typeface="Arial MT"/>
              </a:rPr>
              <a:t>P</a:t>
            </a:r>
            <a:r>
              <a:rPr sz="1200" spc="-190" dirty="0">
                <a:latin typeface="Arial MT"/>
                <a:cs typeface="Arial MT"/>
              </a:rPr>
              <a:t> </a:t>
            </a:r>
            <a:r>
              <a:rPr sz="1200" spc="-85" dirty="0">
                <a:latin typeface="Arial MT"/>
                <a:cs typeface="Arial MT"/>
              </a:rPr>
              <a:t>S</a:t>
            </a:r>
            <a:r>
              <a:rPr sz="1200" spc="-95" dirty="0">
                <a:latin typeface="Arial MT"/>
                <a:cs typeface="Arial MT"/>
              </a:rPr>
              <a:t>i</a:t>
            </a:r>
            <a:r>
              <a:rPr sz="1200" spc="-100" dirty="0">
                <a:latin typeface="Arial MT"/>
                <a:cs typeface="Arial MT"/>
              </a:rPr>
              <a:t>g</a:t>
            </a:r>
            <a:r>
              <a:rPr sz="1200" spc="-85" dirty="0">
                <a:latin typeface="Arial MT"/>
                <a:cs typeface="Arial MT"/>
              </a:rPr>
              <a:t>na</a:t>
            </a:r>
            <a:r>
              <a:rPr sz="1200" spc="-100" dirty="0">
                <a:latin typeface="Arial MT"/>
                <a:cs typeface="Arial MT"/>
              </a:rPr>
              <a:t>v</a:t>
            </a:r>
            <a:r>
              <a:rPr sz="1200" spc="-9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</a:t>
            </a:r>
            <a:endParaRPr sz="1200" dirty="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17989" y="1394679"/>
            <a:ext cx="3335654" cy="2569210"/>
            <a:chOff x="2815208" y="1408292"/>
            <a:chExt cx="3335654" cy="256921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783" y="2752344"/>
              <a:ext cx="1196340" cy="119633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843783" y="2752344"/>
              <a:ext cx="1196340" cy="1196340"/>
            </a:xfrm>
            <a:custGeom>
              <a:avLst/>
              <a:gdLst/>
              <a:ahLst/>
              <a:cxnLst/>
              <a:rect l="l" t="t" r="r" b="b"/>
              <a:pathLst>
                <a:path w="1196339" h="1196339">
                  <a:moveTo>
                    <a:pt x="0" y="598169"/>
                  </a:moveTo>
                  <a:lnTo>
                    <a:pt x="1983" y="549115"/>
                  </a:lnTo>
                  <a:lnTo>
                    <a:pt x="7829" y="501151"/>
                  </a:lnTo>
                  <a:lnTo>
                    <a:pt x="17386" y="454433"/>
                  </a:lnTo>
                  <a:lnTo>
                    <a:pt x="30498" y="409114"/>
                  </a:lnTo>
                  <a:lnTo>
                    <a:pt x="47011" y="365349"/>
                  </a:lnTo>
                  <a:lnTo>
                    <a:pt x="66772" y="323291"/>
                  </a:lnTo>
                  <a:lnTo>
                    <a:pt x="89627" y="283094"/>
                  </a:lnTo>
                  <a:lnTo>
                    <a:pt x="115421" y="244912"/>
                  </a:lnTo>
                  <a:lnTo>
                    <a:pt x="144001" y="208900"/>
                  </a:lnTo>
                  <a:lnTo>
                    <a:pt x="175212" y="175212"/>
                  </a:lnTo>
                  <a:lnTo>
                    <a:pt x="208900" y="144001"/>
                  </a:lnTo>
                  <a:lnTo>
                    <a:pt x="244912" y="115421"/>
                  </a:lnTo>
                  <a:lnTo>
                    <a:pt x="283094" y="89627"/>
                  </a:lnTo>
                  <a:lnTo>
                    <a:pt x="323291" y="66772"/>
                  </a:lnTo>
                  <a:lnTo>
                    <a:pt x="365349" y="47011"/>
                  </a:lnTo>
                  <a:lnTo>
                    <a:pt x="409114" y="30498"/>
                  </a:lnTo>
                  <a:lnTo>
                    <a:pt x="454433" y="17386"/>
                  </a:lnTo>
                  <a:lnTo>
                    <a:pt x="501151" y="7829"/>
                  </a:lnTo>
                  <a:lnTo>
                    <a:pt x="549115" y="1983"/>
                  </a:lnTo>
                  <a:lnTo>
                    <a:pt x="598169" y="0"/>
                  </a:lnTo>
                  <a:lnTo>
                    <a:pt x="647224" y="1983"/>
                  </a:lnTo>
                  <a:lnTo>
                    <a:pt x="695188" y="7829"/>
                  </a:lnTo>
                  <a:lnTo>
                    <a:pt x="741906" y="17386"/>
                  </a:lnTo>
                  <a:lnTo>
                    <a:pt x="787225" y="30498"/>
                  </a:lnTo>
                  <a:lnTo>
                    <a:pt x="830990" y="47011"/>
                  </a:lnTo>
                  <a:lnTo>
                    <a:pt x="873048" y="66772"/>
                  </a:lnTo>
                  <a:lnTo>
                    <a:pt x="913245" y="89627"/>
                  </a:lnTo>
                  <a:lnTo>
                    <a:pt x="951427" y="115421"/>
                  </a:lnTo>
                  <a:lnTo>
                    <a:pt x="987439" y="144001"/>
                  </a:lnTo>
                  <a:lnTo>
                    <a:pt x="1021127" y="175212"/>
                  </a:lnTo>
                  <a:lnTo>
                    <a:pt x="1052338" y="208900"/>
                  </a:lnTo>
                  <a:lnTo>
                    <a:pt x="1080918" y="244912"/>
                  </a:lnTo>
                  <a:lnTo>
                    <a:pt x="1106712" y="283094"/>
                  </a:lnTo>
                  <a:lnTo>
                    <a:pt x="1129567" y="323291"/>
                  </a:lnTo>
                  <a:lnTo>
                    <a:pt x="1149328" y="365349"/>
                  </a:lnTo>
                  <a:lnTo>
                    <a:pt x="1165841" y="409114"/>
                  </a:lnTo>
                  <a:lnTo>
                    <a:pt x="1178953" y="454433"/>
                  </a:lnTo>
                  <a:lnTo>
                    <a:pt x="1188510" y="501151"/>
                  </a:lnTo>
                  <a:lnTo>
                    <a:pt x="1194356" y="549115"/>
                  </a:lnTo>
                  <a:lnTo>
                    <a:pt x="1196340" y="598169"/>
                  </a:lnTo>
                  <a:lnTo>
                    <a:pt x="1194356" y="647224"/>
                  </a:lnTo>
                  <a:lnTo>
                    <a:pt x="1188510" y="695188"/>
                  </a:lnTo>
                  <a:lnTo>
                    <a:pt x="1178953" y="741906"/>
                  </a:lnTo>
                  <a:lnTo>
                    <a:pt x="1165841" y="787225"/>
                  </a:lnTo>
                  <a:lnTo>
                    <a:pt x="1149328" y="830990"/>
                  </a:lnTo>
                  <a:lnTo>
                    <a:pt x="1129567" y="873048"/>
                  </a:lnTo>
                  <a:lnTo>
                    <a:pt x="1106712" y="913245"/>
                  </a:lnTo>
                  <a:lnTo>
                    <a:pt x="1080918" y="951427"/>
                  </a:lnTo>
                  <a:lnTo>
                    <a:pt x="1052338" y="987439"/>
                  </a:lnTo>
                  <a:lnTo>
                    <a:pt x="1021127" y="1021127"/>
                  </a:lnTo>
                  <a:lnTo>
                    <a:pt x="987439" y="1052338"/>
                  </a:lnTo>
                  <a:lnTo>
                    <a:pt x="951427" y="1080918"/>
                  </a:lnTo>
                  <a:lnTo>
                    <a:pt x="913245" y="1106712"/>
                  </a:lnTo>
                  <a:lnTo>
                    <a:pt x="873048" y="1129567"/>
                  </a:lnTo>
                  <a:lnTo>
                    <a:pt x="830990" y="1149328"/>
                  </a:lnTo>
                  <a:lnTo>
                    <a:pt x="787225" y="1165841"/>
                  </a:lnTo>
                  <a:lnTo>
                    <a:pt x="741906" y="1178953"/>
                  </a:lnTo>
                  <a:lnTo>
                    <a:pt x="695188" y="1188510"/>
                  </a:lnTo>
                  <a:lnTo>
                    <a:pt x="647224" y="1194356"/>
                  </a:lnTo>
                  <a:lnTo>
                    <a:pt x="598169" y="1196339"/>
                  </a:lnTo>
                  <a:lnTo>
                    <a:pt x="549115" y="1194356"/>
                  </a:lnTo>
                  <a:lnTo>
                    <a:pt x="501151" y="1188510"/>
                  </a:lnTo>
                  <a:lnTo>
                    <a:pt x="454433" y="1178953"/>
                  </a:lnTo>
                  <a:lnTo>
                    <a:pt x="409114" y="1165841"/>
                  </a:lnTo>
                  <a:lnTo>
                    <a:pt x="365349" y="1149328"/>
                  </a:lnTo>
                  <a:lnTo>
                    <a:pt x="323291" y="1129567"/>
                  </a:lnTo>
                  <a:lnTo>
                    <a:pt x="283094" y="1106712"/>
                  </a:lnTo>
                  <a:lnTo>
                    <a:pt x="244912" y="1080918"/>
                  </a:lnTo>
                  <a:lnTo>
                    <a:pt x="208900" y="1052338"/>
                  </a:lnTo>
                  <a:lnTo>
                    <a:pt x="175212" y="1021127"/>
                  </a:lnTo>
                  <a:lnTo>
                    <a:pt x="144001" y="987439"/>
                  </a:lnTo>
                  <a:lnTo>
                    <a:pt x="115421" y="951427"/>
                  </a:lnTo>
                  <a:lnTo>
                    <a:pt x="89627" y="913245"/>
                  </a:lnTo>
                  <a:lnTo>
                    <a:pt x="66772" y="873048"/>
                  </a:lnTo>
                  <a:lnTo>
                    <a:pt x="47011" y="830990"/>
                  </a:lnTo>
                  <a:lnTo>
                    <a:pt x="30498" y="787225"/>
                  </a:lnTo>
                  <a:lnTo>
                    <a:pt x="17386" y="741906"/>
                  </a:lnTo>
                  <a:lnTo>
                    <a:pt x="7829" y="695188"/>
                  </a:lnTo>
                  <a:lnTo>
                    <a:pt x="1983" y="647224"/>
                  </a:lnTo>
                  <a:lnTo>
                    <a:pt x="0" y="598169"/>
                  </a:lnTo>
                  <a:close/>
                </a:path>
              </a:pathLst>
            </a:custGeom>
            <a:ln w="5715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9810" y="2756586"/>
              <a:ext cx="1192097" cy="119209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925567" y="2752344"/>
              <a:ext cx="1196340" cy="1196340"/>
            </a:xfrm>
            <a:custGeom>
              <a:avLst/>
              <a:gdLst/>
              <a:ahLst/>
              <a:cxnLst/>
              <a:rect l="l" t="t" r="r" b="b"/>
              <a:pathLst>
                <a:path w="1196339" h="1196339">
                  <a:moveTo>
                    <a:pt x="0" y="598169"/>
                  </a:moveTo>
                  <a:lnTo>
                    <a:pt x="1983" y="549115"/>
                  </a:lnTo>
                  <a:lnTo>
                    <a:pt x="7829" y="501151"/>
                  </a:lnTo>
                  <a:lnTo>
                    <a:pt x="17386" y="454433"/>
                  </a:lnTo>
                  <a:lnTo>
                    <a:pt x="30498" y="409114"/>
                  </a:lnTo>
                  <a:lnTo>
                    <a:pt x="47011" y="365349"/>
                  </a:lnTo>
                  <a:lnTo>
                    <a:pt x="66772" y="323291"/>
                  </a:lnTo>
                  <a:lnTo>
                    <a:pt x="89627" y="283094"/>
                  </a:lnTo>
                  <a:lnTo>
                    <a:pt x="115421" y="244912"/>
                  </a:lnTo>
                  <a:lnTo>
                    <a:pt x="144001" y="208900"/>
                  </a:lnTo>
                  <a:lnTo>
                    <a:pt x="175212" y="175212"/>
                  </a:lnTo>
                  <a:lnTo>
                    <a:pt x="208900" y="144001"/>
                  </a:lnTo>
                  <a:lnTo>
                    <a:pt x="244912" y="115421"/>
                  </a:lnTo>
                  <a:lnTo>
                    <a:pt x="283094" y="89627"/>
                  </a:lnTo>
                  <a:lnTo>
                    <a:pt x="323291" y="66772"/>
                  </a:lnTo>
                  <a:lnTo>
                    <a:pt x="365349" y="47011"/>
                  </a:lnTo>
                  <a:lnTo>
                    <a:pt x="409114" y="30498"/>
                  </a:lnTo>
                  <a:lnTo>
                    <a:pt x="454433" y="17386"/>
                  </a:lnTo>
                  <a:lnTo>
                    <a:pt x="501151" y="7829"/>
                  </a:lnTo>
                  <a:lnTo>
                    <a:pt x="549115" y="1983"/>
                  </a:lnTo>
                  <a:lnTo>
                    <a:pt x="598170" y="0"/>
                  </a:lnTo>
                  <a:lnTo>
                    <a:pt x="647224" y="1983"/>
                  </a:lnTo>
                  <a:lnTo>
                    <a:pt x="695188" y="7829"/>
                  </a:lnTo>
                  <a:lnTo>
                    <a:pt x="741906" y="17386"/>
                  </a:lnTo>
                  <a:lnTo>
                    <a:pt x="787225" y="30498"/>
                  </a:lnTo>
                  <a:lnTo>
                    <a:pt x="830990" y="47011"/>
                  </a:lnTo>
                  <a:lnTo>
                    <a:pt x="873048" y="66772"/>
                  </a:lnTo>
                  <a:lnTo>
                    <a:pt x="913245" y="89627"/>
                  </a:lnTo>
                  <a:lnTo>
                    <a:pt x="951427" y="115421"/>
                  </a:lnTo>
                  <a:lnTo>
                    <a:pt x="987439" y="144001"/>
                  </a:lnTo>
                  <a:lnTo>
                    <a:pt x="1021127" y="175212"/>
                  </a:lnTo>
                  <a:lnTo>
                    <a:pt x="1052338" y="208900"/>
                  </a:lnTo>
                  <a:lnTo>
                    <a:pt x="1080918" y="244912"/>
                  </a:lnTo>
                  <a:lnTo>
                    <a:pt x="1106712" y="283094"/>
                  </a:lnTo>
                  <a:lnTo>
                    <a:pt x="1129567" y="323291"/>
                  </a:lnTo>
                  <a:lnTo>
                    <a:pt x="1149328" y="365349"/>
                  </a:lnTo>
                  <a:lnTo>
                    <a:pt x="1165841" y="409114"/>
                  </a:lnTo>
                  <a:lnTo>
                    <a:pt x="1178953" y="454433"/>
                  </a:lnTo>
                  <a:lnTo>
                    <a:pt x="1188510" y="501151"/>
                  </a:lnTo>
                  <a:lnTo>
                    <a:pt x="1194356" y="549115"/>
                  </a:lnTo>
                  <a:lnTo>
                    <a:pt x="1196340" y="598169"/>
                  </a:lnTo>
                  <a:lnTo>
                    <a:pt x="1194356" y="647224"/>
                  </a:lnTo>
                  <a:lnTo>
                    <a:pt x="1188510" y="695188"/>
                  </a:lnTo>
                  <a:lnTo>
                    <a:pt x="1178953" y="741906"/>
                  </a:lnTo>
                  <a:lnTo>
                    <a:pt x="1165841" y="787225"/>
                  </a:lnTo>
                  <a:lnTo>
                    <a:pt x="1149328" y="830990"/>
                  </a:lnTo>
                  <a:lnTo>
                    <a:pt x="1129567" y="873048"/>
                  </a:lnTo>
                  <a:lnTo>
                    <a:pt x="1106712" y="913245"/>
                  </a:lnTo>
                  <a:lnTo>
                    <a:pt x="1080918" y="951427"/>
                  </a:lnTo>
                  <a:lnTo>
                    <a:pt x="1052338" y="987439"/>
                  </a:lnTo>
                  <a:lnTo>
                    <a:pt x="1021127" y="1021127"/>
                  </a:lnTo>
                  <a:lnTo>
                    <a:pt x="987439" y="1052338"/>
                  </a:lnTo>
                  <a:lnTo>
                    <a:pt x="951427" y="1080918"/>
                  </a:lnTo>
                  <a:lnTo>
                    <a:pt x="913245" y="1106712"/>
                  </a:lnTo>
                  <a:lnTo>
                    <a:pt x="873048" y="1129567"/>
                  </a:lnTo>
                  <a:lnTo>
                    <a:pt x="830990" y="1149328"/>
                  </a:lnTo>
                  <a:lnTo>
                    <a:pt x="787225" y="1165841"/>
                  </a:lnTo>
                  <a:lnTo>
                    <a:pt x="741906" y="1178953"/>
                  </a:lnTo>
                  <a:lnTo>
                    <a:pt x="695188" y="1188510"/>
                  </a:lnTo>
                  <a:lnTo>
                    <a:pt x="647224" y="1194356"/>
                  </a:lnTo>
                  <a:lnTo>
                    <a:pt x="598170" y="1196339"/>
                  </a:lnTo>
                  <a:lnTo>
                    <a:pt x="549115" y="1194356"/>
                  </a:lnTo>
                  <a:lnTo>
                    <a:pt x="501151" y="1188510"/>
                  </a:lnTo>
                  <a:lnTo>
                    <a:pt x="454433" y="1178953"/>
                  </a:lnTo>
                  <a:lnTo>
                    <a:pt x="409114" y="1165841"/>
                  </a:lnTo>
                  <a:lnTo>
                    <a:pt x="365349" y="1149328"/>
                  </a:lnTo>
                  <a:lnTo>
                    <a:pt x="323291" y="1129567"/>
                  </a:lnTo>
                  <a:lnTo>
                    <a:pt x="283094" y="1106712"/>
                  </a:lnTo>
                  <a:lnTo>
                    <a:pt x="244912" y="1080918"/>
                  </a:lnTo>
                  <a:lnTo>
                    <a:pt x="208900" y="1052338"/>
                  </a:lnTo>
                  <a:lnTo>
                    <a:pt x="175212" y="1021127"/>
                  </a:lnTo>
                  <a:lnTo>
                    <a:pt x="144001" y="987439"/>
                  </a:lnTo>
                  <a:lnTo>
                    <a:pt x="115421" y="951427"/>
                  </a:lnTo>
                  <a:lnTo>
                    <a:pt x="89627" y="913245"/>
                  </a:lnTo>
                  <a:lnTo>
                    <a:pt x="66772" y="873048"/>
                  </a:lnTo>
                  <a:lnTo>
                    <a:pt x="47011" y="830990"/>
                  </a:lnTo>
                  <a:lnTo>
                    <a:pt x="30498" y="787225"/>
                  </a:lnTo>
                  <a:lnTo>
                    <a:pt x="17386" y="741906"/>
                  </a:lnTo>
                  <a:lnTo>
                    <a:pt x="7829" y="695188"/>
                  </a:lnTo>
                  <a:lnTo>
                    <a:pt x="1983" y="647224"/>
                  </a:lnTo>
                  <a:lnTo>
                    <a:pt x="0" y="598169"/>
                  </a:lnTo>
                  <a:close/>
                </a:path>
              </a:pathLst>
            </a:custGeom>
            <a:ln w="5715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5234" y="1408292"/>
              <a:ext cx="1037687" cy="91111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787142" y="4075557"/>
            <a:ext cx="1456055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960982"/>
                </a:solidFill>
                <a:latin typeface="Arial"/>
                <a:cs typeface="Arial"/>
              </a:rPr>
              <a:t>A</a:t>
            </a:r>
            <a:r>
              <a:rPr sz="1400" b="1" spc="-80" dirty="0">
                <a:solidFill>
                  <a:srgbClr val="960982"/>
                </a:solidFill>
                <a:latin typeface="Arial"/>
                <a:cs typeface="Arial"/>
              </a:rPr>
              <a:t>l</a:t>
            </a:r>
            <a:r>
              <a:rPr sz="1400" b="1" spc="-85" dirty="0">
                <a:solidFill>
                  <a:srgbClr val="960982"/>
                </a:solidFill>
                <a:latin typeface="Arial"/>
                <a:cs typeface="Arial"/>
              </a:rPr>
              <a:t>exa</a:t>
            </a:r>
            <a:r>
              <a:rPr sz="1400" b="1" spc="-90" dirty="0">
                <a:solidFill>
                  <a:srgbClr val="960982"/>
                </a:solidFill>
                <a:latin typeface="Arial"/>
                <a:cs typeface="Arial"/>
              </a:rPr>
              <a:t>nd</a:t>
            </a:r>
            <a:r>
              <a:rPr sz="1400" b="1" spc="-80" dirty="0">
                <a:solidFill>
                  <a:srgbClr val="960982"/>
                </a:solidFill>
                <a:latin typeface="Arial"/>
                <a:cs typeface="Arial"/>
              </a:rPr>
              <a:t>r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</a:t>
            </a:r>
            <a:r>
              <a:rPr sz="1400" b="1" spc="-1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90" dirty="0">
                <a:solidFill>
                  <a:srgbClr val="960982"/>
                </a:solidFill>
                <a:latin typeface="Arial"/>
                <a:cs typeface="Arial"/>
              </a:rPr>
              <a:t>D</a:t>
            </a:r>
            <a:r>
              <a:rPr sz="1400" b="1" spc="-80" dirty="0">
                <a:solidFill>
                  <a:srgbClr val="960982"/>
                </a:solidFill>
                <a:latin typeface="Arial"/>
                <a:cs typeface="Arial"/>
              </a:rPr>
              <a:t>r</a:t>
            </a:r>
            <a:r>
              <a:rPr sz="1400" b="1" spc="-90" dirty="0">
                <a:solidFill>
                  <a:srgbClr val="960982"/>
                </a:solidFill>
                <a:latin typeface="Arial"/>
                <a:cs typeface="Arial"/>
              </a:rPr>
              <a:t>u</a:t>
            </a:r>
            <a:r>
              <a:rPr sz="1400" b="1" spc="-85" dirty="0">
                <a:solidFill>
                  <a:srgbClr val="960982"/>
                </a:solidFill>
                <a:latin typeface="Arial"/>
                <a:cs typeface="Arial"/>
              </a:rPr>
              <a:t>ske</a:t>
            </a:r>
            <a:r>
              <a:rPr sz="1400" b="1" spc="-80" dirty="0">
                <a:solidFill>
                  <a:srgbClr val="960982"/>
                </a:solidFill>
                <a:latin typeface="Arial"/>
                <a:cs typeface="Arial"/>
              </a:rPr>
              <a:t>i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200" spc="-85" dirty="0">
                <a:latin typeface="Arial MT"/>
                <a:cs typeface="Arial MT"/>
              </a:rPr>
              <a:t>BP</a:t>
            </a:r>
            <a:r>
              <a:rPr sz="1200" dirty="0">
                <a:latin typeface="Arial MT"/>
                <a:cs typeface="Arial MT"/>
              </a:rPr>
              <a:t>M</a:t>
            </a:r>
            <a:r>
              <a:rPr sz="1200" spc="-160" dirty="0">
                <a:latin typeface="Arial MT"/>
                <a:cs typeface="Arial MT"/>
              </a:rPr>
              <a:t> </a:t>
            </a:r>
            <a:r>
              <a:rPr sz="1200" spc="-85" dirty="0">
                <a:latin typeface="Arial MT"/>
                <a:cs typeface="Arial MT"/>
              </a:rPr>
              <a:t>E</a:t>
            </a:r>
            <a:r>
              <a:rPr sz="1200" spc="-100" dirty="0">
                <a:latin typeface="Arial MT"/>
                <a:cs typeface="Arial MT"/>
              </a:rPr>
              <a:t>v</a:t>
            </a:r>
            <a:r>
              <a:rPr sz="1200" spc="-85" dirty="0">
                <a:latin typeface="Arial MT"/>
                <a:cs typeface="Arial MT"/>
              </a:rPr>
              <a:t>an</a:t>
            </a:r>
            <a:r>
              <a:rPr sz="1200" spc="-95" dirty="0">
                <a:latin typeface="Arial MT"/>
                <a:cs typeface="Arial MT"/>
              </a:rPr>
              <a:t>g</a:t>
            </a:r>
            <a:r>
              <a:rPr sz="1200" spc="-85" dirty="0">
                <a:latin typeface="Arial MT"/>
                <a:cs typeface="Arial MT"/>
              </a:rPr>
              <a:t>e</a:t>
            </a:r>
            <a:r>
              <a:rPr sz="1200" spc="-90" dirty="0">
                <a:latin typeface="Arial MT"/>
                <a:cs typeface="Arial MT"/>
              </a:rPr>
              <a:t>lis</a:t>
            </a:r>
            <a:r>
              <a:rPr sz="1200" dirty="0">
                <a:latin typeface="Arial MT"/>
                <a:cs typeface="Arial MT"/>
              </a:rPr>
              <a:t>t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sz="1200" spc="-85" dirty="0">
                <a:latin typeface="Arial MT"/>
                <a:cs typeface="Arial MT"/>
              </a:rPr>
              <a:t>@SA</a:t>
            </a:r>
            <a:r>
              <a:rPr sz="1200" dirty="0">
                <a:latin typeface="Arial MT"/>
                <a:cs typeface="Arial MT"/>
              </a:rPr>
              <a:t>P</a:t>
            </a:r>
            <a:r>
              <a:rPr sz="1200" spc="-190" dirty="0">
                <a:latin typeface="Arial MT"/>
                <a:cs typeface="Arial MT"/>
              </a:rPr>
              <a:t> </a:t>
            </a:r>
            <a:r>
              <a:rPr sz="1200" spc="-85" dirty="0">
                <a:latin typeface="Arial MT"/>
                <a:cs typeface="Arial MT"/>
              </a:rPr>
              <a:t>S</a:t>
            </a:r>
            <a:r>
              <a:rPr sz="1200" spc="-95" dirty="0">
                <a:latin typeface="Arial MT"/>
                <a:cs typeface="Arial MT"/>
              </a:rPr>
              <a:t>i</a:t>
            </a:r>
            <a:r>
              <a:rPr sz="1200" spc="-100" dirty="0">
                <a:latin typeface="Arial MT"/>
                <a:cs typeface="Arial MT"/>
              </a:rPr>
              <a:t>g</a:t>
            </a:r>
            <a:r>
              <a:rPr sz="1200" spc="-85" dirty="0">
                <a:latin typeface="Arial MT"/>
                <a:cs typeface="Arial MT"/>
              </a:rPr>
              <a:t>na</a:t>
            </a:r>
            <a:r>
              <a:rPr sz="1200" spc="-100" dirty="0">
                <a:latin typeface="Arial MT"/>
                <a:cs typeface="Arial MT"/>
              </a:rPr>
              <a:t>v</a:t>
            </a:r>
            <a:r>
              <a:rPr sz="1200" spc="-9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24044" y="4075557"/>
            <a:ext cx="995044" cy="62039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R="5080" algn="just">
              <a:lnSpc>
                <a:spcPct val="103800"/>
              </a:lnSpc>
              <a:spcBef>
                <a:spcPts val="40"/>
              </a:spcBef>
            </a:pPr>
            <a:r>
              <a:rPr sz="1400" b="1" spc="-75" dirty="0">
                <a:solidFill>
                  <a:srgbClr val="960982"/>
                </a:solidFill>
                <a:latin typeface="Arial"/>
                <a:cs typeface="Arial"/>
              </a:rPr>
              <a:t>Amir Bolboli </a:t>
            </a:r>
            <a:r>
              <a:rPr sz="1400" b="1" spc="-37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200" spc="-85" dirty="0">
                <a:latin typeface="Arial MT"/>
                <a:cs typeface="Arial MT"/>
              </a:rPr>
              <a:t>BP</a:t>
            </a:r>
            <a:r>
              <a:rPr sz="1200" dirty="0">
                <a:latin typeface="Arial MT"/>
                <a:cs typeface="Arial MT"/>
              </a:rPr>
              <a:t>M</a:t>
            </a:r>
            <a:r>
              <a:rPr sz="1200" spc="-160" dirty="0">
                <a:latin typeface="Arial MT"/>
                <a:cs typeface="Arial MT"/>
              </a:rPr>
              <a:t> </a:t>
            </a:r>
            <a:r>
              <a:rPr sz="1200" spc="-85" dirty="0">
                <a:latin typeface="Arial MT"/>
                <a:cs typeface="Arial MT"/>
              </a:rPr>
              <a:t>E</a:t>
            </a:r>
            <a:r>
              <a:rPr sz="1200" spc="-100" dirty="0">
                <a:latin typeface="Arial MT"/>
                <a:cs typeface="Arial MT"/>
              </a:rPr>
              <a:t>v</a:t>
            </a:r>
            <a:r>
              <a:rPr sz="1200" spc="-85" dirty="0">
                <a:latin typeface="Arial MT"/>
                <a:cs typeface="Arial MT"/>
              </a:rPr>
              <a:t>an</a:t>
            </a:r>
            <a:r>
              <a:rPr sz="1200" spc="-95" dirty="0">
                <a:latin typeface="Arial MT"/>
                <a:cs typeface="Arial MT"/>
              </a:rPr>
              <a:t>g</a:t>
            </a:r>
            <a:r>
              <a:rPr sz="1200" spc="-85" dirty="0">
                <a:latin typeface="Arial MT"/>
                <a:cs typeface="Arial MT"/>
              </a:rPr>
              <a:t>e</a:t>
            </a:r>
            <a:r>
              <a:rPr sz="1200" spc="-90" dirty="0">
                <a:latin typeface="Arial MT"/>
                <a:cs typeface="Arial MT"/>
              </a:rPr>
              <a:t>lis</a:t>
            </a:r>
            <a:r>
              <a:rPr sz="1200" dirty="0">
                <a:latin typeface="Arial MT"/>
                <a:cs typeface="Arial MT"/>
              </a:rPr>
              <a:t>t  </a:t>
            </a:r>
            <a:r>
              <a:rPr sz="1200" spc="-85" dirty="0">
                <a:latin typeface="Arial MT"/>
                <a:cs typeface="Arial MT"/>
              </a:rPr>
              <a:t>@SA</a:t>
            </a:r>
            <a:r>
              <a:rPr sz="1200" dirty="0">
                <a:latin typeface="Arial MT"/>
                <a:cs typeface="Arial MT"/>
              </a:rPr>
              <a:t>P</a:t>
            </a:r>
            <a:r>
              <a:rPr sz="1200" spc="-190" dirty="0">
                <a:latin typeface="Arial MT"/>
                <a:cs typeface="Arial MT"/>
              </a:rPr>
              <a:t> </a:t>
            </a:r>
            <a:r>
              <a:rPr sz="1200" spc="-85" dirty="0">
                <a:latin typeface="Arial MT"/>
                <a:cs typeface="Arial MT"/>
              </a:rPr>
              <a:t>S</a:t>
            </a:r>
            <a:r>
              <a:rPr sz="1200" spc="-95" dirty="0">
                <a:latin typeface="Arial MT"/>
                <a:cs typeface="Arial MT"/>
              </a:rPr>
              <a:t>i</a:t>
            </a:r>
            <a:r>
              <a:rPr sz="1200" spc="-100" dirty="0">
                <a:latin typeface="Arial MT"/>
                <a:cs typeface="Arial MT"/>
              </a:rPr>
              <a:t>g</a:t>
            </a:r>
            <a:r>
              <a:rPr sz="1200" spc="-85" dirty="0">
                <a:latin typeface="Arial MT"/>
                <a:cs typeface="Arial MT"/>
              </a:rPr>
              <a:t>na</a:t>
            </a:r>
            <a:r>
              <a:rPr sz="1200" spc="-100" dirty="0">
                <a:latin typeface="Arial MT"/>
                <a:cs typeface="Arial MT"/>
              </a:rPr>
              <a:t>v</a:t>
            </a:r>
            <a:r>
              <a:rPr sz="1200" spc="-9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55130" y="1372615"/>
            <a:ext cx="39185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What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expect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from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lang="en-US" sz="2000" b="1" spc="5" dirty="0" smtClean="0">
                <a:solidFill>
                  <a:srgbClr val="EFAB00"/>
                </a:solidFill>
                <a:latin typeface="Arial"/>
                <a:cs typeface="Arial"/>
              </a:rPr>
              <a:t>unit</a:t>
            </a:r>
            <a:r>
              <a:rPr sz="2000" b="1" spc="-45" dirty="0" smtClean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two…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342511" y="1268730"/>
            <a:ext cx="4941721" cy="3608070"/>
            <a:chOff x="6570344" y="1259205"/>
            <a:chExt cx="5116830" cy="3608070"/>
          </a:xfrm>
        </p:grpSpPr>
        <p:sp>
          <p:nvSpPr>
            <p:cNvPr id="19" name="object 19"/>
            <p:cNvSpPr/>
            <p:nvPr/>
          </p:nvSpPr>
          <p:spPr>
            <a:xfrm>
              <a:off x="6579869" y="1268730"/>
              <a:ext cx="5097780" cy="3589020"/>
            </a:xfrm>
            <a:custGeom>
              <a:avLst/>
              <a:gdLst/>
              <a:ahLst/>
              <a:cxnLst/>
              <a:rect l="l" t="t" r="r" b="b"/>
              <a:pathLst>
                <a:path w="5097780" h="3589020">
                  <a:moveTo>
                    <a:pt x="0" y="3589020"/>
                  </a:moveTo>
                  <a:lnTo>
                    <a:pt x="5097780" y="3589020"/>
                  </a:lnTo>
                  <a:lnTo>
                    <a:pt x="5097780" y="0"/>
                  </a:lnTo>
                  <a:lnTo>
                    <a:pt x="0" y="0"/>
                  </a:lnTo>
                  <a:lnTo>
                    <a:pt x="0" y="3589020"/>
                  </a:lnTo>
                  <a:close/>
                </a:path>
              </a:pathLst>
            </a:custGeom>
            <a:ln w="19050">
              <a:solidFill>
                <a:srgbClr val="EFAB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22422" y="2178912"/>
              <a:ext cx="259813" cy="3135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22007" y="2252472"/>
              <a:ext cx="265175" cy="26517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22422" y="3043019"/>
              <a:ext cx="259813" cy="3135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22007" y="3116580"/>
              <a:ext cx="265175" cy="26517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375906" y="2256536"/>
            <a:ext cx="22047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No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breakthrough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innovation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75906" y="3110230"/>
            <a:ext cx="37820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Extensive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topic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condensed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roughly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two</a:t>
            </a:r>
            <a:r>
              <a:rPr sz="1400" dirty="0">
                <a:latin typeface="Arial MT"/>
                <a:cs typeface="Arial MT"/>
              </a:rPr>
              <a:t> hours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375906" y="3963365"/>
            <a:ext cx="4217670" cy="4571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dirty="0" smtClean="0">
                <a:latin typeface="Arial MT"/>
                <a:cs typeface="Arial MT"/>
              </a:rPr>
              <a:t> </a:t>
            </a:r>
            <a:r>
              <a:rPr sz="1400" dirty="0" smtClean="0">
                <a:latin typeface="Arial MT"/>
                <a:cs typeface="Arial MT"/>
              </a:rPr>
              <a:t>Jumpstart</a:t>
            </a:r>
            <a:r>
              <a:rPr sz="1400" spc="-40" dirty="0" smtClean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BPM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&amp;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basic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knowledge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weeks</a:t>
            </a:r>
            <a:r>
              <a:rPr sz="1400" spc="-10" dirty="0">
                <a:latin typeface="Arial MT"/>
                <a:cs typeface="Arial MT"/>
              </a:rPr>
              <a:t> </a:t>
            </a:r>
            <a:endParaRPr lang="en-US" sz="1400" spc="-10" dirty="0" smtClean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 smtClean="0">
                <a:latin typeface="Arial MT"/>
                <a:cs typeface="Arial MT"/>
              </a:rPr>
              <a:t>3-6</a:t>
            </a:r>
            <a:endParaRPr sz="1400" dirty="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35176" y="4897081"/>
            <a:ext cx="11476927" cy="1824216"/>
            <a:chOff x="518922" y="4779898"/>
            <a:chExt cx="11322429" cy="1731200"/>
          </a:xfrm>
        </p:grpSpPr>
        <p:sp>
          <p:nvSpPr>
            <p:cNvPr id="31" name="object 31"/>
            <p:cNvSpPr/>
            <p:nvPr/>
          </p:nvSpPr>
          <p:spPr>
            <a:xfrm>
              <a:off x="518922" y="5019293"/>
              <a:ext cx="11160760" cy="1327785"/>
            </a:xfrm>
            <a:custGeom>
              <a:avLst/>
              <a:gdLst/>
              <a:ahLst/>
              <a:cxnLst/>
              <a:rect l="l" t="t" r="r" b="b"/>
              <a:pathLst>
                <a:path w="11160760" h="1327785">
                  <a:moveTo>
                    <a:pt x="0" y="1327403"/>
                  </a:moveTo>
                  <a:lnTo>
                    <a:pt x="11160252" y="1327403"/>
                  </a:lnTo>
                  <a:lnTo>
                    <a:pt x="11160252" y="0"/>
                  </a:lnTo>
                  <a:lnTo>
                    <a:pt x="0" y="0"/>
                  </a:lnTo>
                  <a:lnTo>
                    <a:pt x="0" y="1327403"/>
                  </a:lnTo>
                  <a:close/>
                </a:path>
              </a:pathLst>
            </a:custGeom>
            <a:ln w="19050">
              <a:solidFill>
                <a:srgbClr val="609B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48570" y="4779898"/>
              <a:ext cx="2192781" cy="17312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62127" y="4980043"/>
            <a:ext cx="3072765" cy="121031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2000" b="1" dirty="0">
                <a:latin typeface="Arial"/>
                <a:cs typeface="Arial"/>
              </a:rPr>
              <a:t>Key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learning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objectives...</a:t>
            </a:r>
            <a:endParaRPr sz="2000">
              <a:latin typeface="Arial"/>
              <a:cs typeface="Arial"/>
            </a:endParaRPr>
          </a:p>
          <a:p>
            <a:pPr marL="983615" marR="756920">
              <a:lnSpc>
                <a:spcPct val="100000"/>
              </a:lnSpc>
              <a:spcBef>
                <a:spcPts val="780"/>
              </a:spcBef>
            </a:pPr>
            <a:r>
              <a:rPr sz="1400" dirty="0">
                <a:latin typeface="Arial MT"/>
                <a:cs typeface="Arial MT"/>
              </a:rPr>
              <a:t>Gain basic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under</a:t>
            </a:r>
            <a:r>
              <a:rPr sz="1400" spc="5" dirty="0">
                <a:latin typeface="Arial MT"/>
                <a:cs typeface="Arial MT"/>
              </a:rPr>
              <a:t>s</a:t>
            </a:r>
            <a:r>
              <a:rPr sz="1400" spc="-10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an</a:t>
            </a:r>
            <a:r>
              <a:rPr sz="1400" spc="-10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  BPM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02555" y="5523687"/>
            <a:ext cx="157289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Discover </a:t>
            </a:r>
            <a:r>
              <a:rPr sz="1400" dirty="0">
                <a:latin typeface="Arial MT"/>
                <a:cs typeface="Arial MT"/>
              </a:rPr>
              <a:t>the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advantages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BPM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times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change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61172" y="5417007"/>
            <a:ext cx="188595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Understand </a:t>
            </a:r>
            <a:r>
              <a:rPr sz="1400" dirty="0">
                <a:latin typeface="Arial MT"/>
                <a:cs typeface="Arial MT"/>
              </a:rPr>
              <a:t>how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transformation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chance for continuous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improvement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52775" y="5668390"/>
            <a:ext cx="6714490" cy="395605"/>
            <a:chOff x="952775" y="5668390"/>
            <a:chExt cx="6714490" cy="395605"/>
          </a:xfrm>
        </p:grpSpPr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775" y="5668390"/>
              <a:ext cx="532807" cy="3950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82487" y="5668390"/>
              <a:ext cx="532807" cy="3950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4119" y="5668390"/>
              <a:ext cx="532807" cy="395012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42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162356" y="1879320"/>
            <a:ext cx="737227" cy="775052"/>
          </a:xfrm>
          <a:prstGeom prst="rect">
            <a:avLst/>
          </a:prstGeom>
        </p:spPr>
      </p:pic>
      <p:pic>
        <p:nvPicPr>
          <p:cNvPr id="43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23291" y="3989566"/>
            <a:ext cx="268793" cy="279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15" grpId="0"/>
      <p:bldP spid="16" grpId="0"/>
      <p:bldP spid="17" grpId="0"/>
      <p:bldP spid="24" grpId="0"/>
      <p:bldP spid="25" grpId="0"/>
      <p:bldP spid="26" grpId="0"/>
      <p:bldP spid="33" grpId="0"/>
      <p:bldP spid="34" grpId="0"/>
      <p:bldP spid="3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0819" y="-152399"/>
            <a:ext cx="5383581" cy="708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178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64439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dirty="0">
                <a:solidFill>
                  <a:srgbClr val="EFAB00"/>
                </a:solidFill>
              </a:rPr>
              <a:t> solutions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supporting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redesign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43800" y="2638908"/>
            <a:ext cx="2921635" cy="1809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Manager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Collaboration</a:t>
            </a:r>
            <a:r>
              <a:rPr sz="1800" spc="1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Hub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18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Explorer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18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1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Automation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727" y="1202436"/>
            <a:ext cx="5225796" cy="52257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1608"/>
            <a:ext cx="12199153" cy="282269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178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Success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factors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87398" y="2357120"/>
            <a:ext cx="9082405" cy="1931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Think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out-of-the-box</a:t>
            </a:r>
            <a:endParaRPr sz="2000" dirty="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8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Balance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critical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criteria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e.g.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cost,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time,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quality,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flexibility</a:t>
            </a:r>
            <a:endParaRPr sz="2000" dirty="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79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Invest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automation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know-how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resources</a:t>
            </a:r>
          </a:p>
          <a:p>
            <a:pPr marL="279400" indent="-266700">
              <a:lnSpc>
                <a:spcPct val="100000"/>
              </a:lnSpc>
              <a:spcBef>
                <a:spcPts val="18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inclusive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when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designing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processes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meet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important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stakeholders‘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needs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24255" y="1919477"/>
            <a:ext cx="966469" cy="2821305"/>
            <a:chOff x="524255" y="1919477"/>
            <a:chExt cx="966469" cy="2821305"/>
          </a:xfrm>
        </p:grpSpPr>
        <p:sp>
          <p:nvSpPr>
            <p:cNvPr id="7" name="object 7"/>
            <p:cNvSpPr/>
            <p:nvPr/>
          </p:nvSpPr>
          <p:spPr>
            <a:xfrm>
              <a:off x="1477517" y="1919477"/>
              <a:ext cx="0" cy="2821305"/>
            </a:xfrm>
            <a:custGeom>
              <a:avLst/>
              <a:gdLst/>
              <a:ahLst/>
              <a:cxnLst/>
              <a:rect l="l" t="t" r="r" b="b"/>
              <a:pathLst>
                <a:path h="2821304">
                  <a:moveTo>
                    <a:pt x="0" y="0"/>
                  </a:moveTo>
                  <a:lnTo>
                    <a:pt x="0" y="2821178"/>
                  </a:lnTo>
                </a:path>
              </a:pathLst>
            </a:custGeom>
            <a:ln w="254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2987039"/>
              <a:ext cx="682751" cy="684276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200" y="-217247"/>
            <a:ext cx="12397523" cy="72924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bject 5"/>
          <p:cNvSpPr txBox="1"/>
          <p:nvPr/>
        </p:nvSpPr>
        <p:spPr>
          <a:xfrm>
            <a:off x="275336" y="3661907"/>
            <a:ext cx="11688064" cy="247888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lvl="0">
              <a:spcBef>
                <a:spcPts val="310"/>
              </a:spcBef>
            </a:pPr>
            <a:r>
              <a:rPr lang="en-US" sz="3600" b="1" kern="0" dirty="0">
                <a:solidFill>
                  <a:prstClr val="white"/>
                </a:solidFill>
                <a:ea typeface="Verdana" panose="020B0604030504040204" pitchFamily="34" charset="0"/>
                <a:cs typeface="Arial MT"/>
              </a:rPr>
              <a:t>UNIT:2- BPM Fundamentals</a:t>
            </a: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6000" b="1" dirty="0" smtClean="0">
                <a:solidFill>
                  <a:srgbClr val="EFAB00"/>
                </a:solidFill>
                <a:latin typeface="Arial"/>
                <a:cs typeface="Arial"/>
              </a:rPr>
              <a:t>2.</a:t>
            </a:r>
            <a:r>
              <a:rPr sz="6000" b="1" dirty="0" smtClean="0">
                <a:solidFill>
                  <a:srgbClr val="EFAB00"/>
                </a:solidFill>
                <a:latin typeface="Arial"/>
                <a:cs typeface="Arial"/>
              </a:rPr>
              <a:t>6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:</a:t>
            </a:r>
            <a:r>
              <a:rPr sz="6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6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Implementation</a:t>
            </a:r>
            <a:r>
              <a:rPr sz="6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6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Change </a:t>
            </a:r>
            <a:r>
              <a:rPr sz="6000" b="1" spc="-9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spc="-5" dirty="0">
                <a:solidFill>
                  <a:srgbClr val="EFAB00"/>
                </a:solidFill>
                <a:latin typeface="Arial"/>
                <a:cs typeface="Arial"/>
              </a:rPr>
              <a:t>Management</a:t>
            </a:r>
            <a:endParaRPr sz="60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161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Recap: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redesign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374" y="1525395"/>
            <a:ext cx="5386070" cy="271970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previous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learned</a:t>
            </a: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elements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Examples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improvement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approaches</a:t>
            </a:r>
            <a:endParaRPr sz="1800" dirty="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Which elements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SAP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Signavio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Transformation Suite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support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high-level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concept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5" dirty="0">
                <a:latin typeface="Arial MT"/>
                <a:cs typeface="Arial MT"/>
              </a:rPr>
              <a:t> automation</a:t>
            </a:r>
            <a:endParaRPr sz="1800" dirty="0">
              <a:latin typeface="Arial MT"/>
              <a:cs typeface="Arial MT"/>
            </a:endParaRPr>
          </a:p>
          <a:p>
            <a:pPr marL="192405" marR="40386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Some </a:t>
            </a:r>
            <a:r>
              <a:rPr sz="1800" dirty="0">
                <a:latin typeface="Arial MT"/>
                <a:cs typeface="Arial MT"/>
              </a:rPr>
              <a:t>of the critical success factors for </a:t>
            </a:r>
            <a:r>
              <a:rPr sz="1800" spc="-5" dirty="0">
                <a:latin typeface="Arial MT"/>
                <a:cs typeface="Arial MT"/>
              </a:rPr>
              <a:t>process </a:t>
            </a:r>
            <a:r>
              <a:rPr sz="1800" spc="-49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1076" y="2155188"/>
            <a:ext cx="1651290" cy="2406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11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9497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phase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explanation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8203" y="1524759"/>
            <a:ext cx="5093335" cy="23691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implementation</a:t>
            </a:r>
            <a:endParaRPr sz="20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Prepare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to-be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-5" dirty="0">
                <a:latin typeface="Arial MT"/>
                <a:cs typeface="Arial MT"/>
              </a:rPr>
              <a:t>implementation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Identify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realize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automation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potential</a:t>
            </a:r>
            <a:endParaRPr sz="18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Ensure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strong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change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management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training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around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b="1" dirty="0">
                <a:latin typeface="Arial"/>
                <a:cs typeface="Arial"/>
              </a:rPr>
              <a:t>Output</a:t>
            </a:r>
            <a:r>
              <a:rPr sz="1800" dirty="0">
                <a:latin typeface="Arial MT"/>
                <a:cs typeface="Arial MT"/>
              </a:rPr>
              <a:t>: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implemented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to-be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educated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enabled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stakeholders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31202" y="2675382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72118" y="2081529"/>
            <a:ext cx="1416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architecture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47580" y="2663697"/>
            <a:ext cx="9410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As-is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20298" y="4726381"/>
            <a:ext cx="1157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Insights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</a:t>
            </a:r>
            <a:r>
              <a:rPr sz="1200" spc="-5" dirty="0">
                <a:latin typeface="Arial MT"/>
                <a:cs typeface="Arial MT"/>
              </a:rPr>
              <a:t>eaknesse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impact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50326" y="6007709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To-be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80428" y="4726381"/>
            <a:ext cx="781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E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dirty="0">
                <a:latin typeface="Arial MT"/>
                <a:cs typeface="Arial MT"/>
              </a:rPr>
              <a:t>ecutable 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dirty="0">
                <a:latin typeface="Arial MT"/>
                <a:cs typeface="Arial MT"/>
              </a:rPr>
              <a:t> 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91376" y="2664714"/>
            <a:ext cx="1234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Conformance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performance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insights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913114" y="2007870"/>
            <a:ext cx="76200" cy="354965"/>
          </a:xfrm>
          <a:custGeom>
            <a:avLst/>
            <a:gdLst/>
            <a:ahLst/>
            <a:cxnLst/>
            <a:rect l="l" t="t" r="r" b="b"/>
            <a:pathLst>
              <a:path w="76200" h="354964">
                <a:moveTo>
                  <a:pt x="25400" y="278256"/>
                </a:moveTo>
                <a:lnTo>
                  <a:pt x="0" y="278256"/>
                </a:lnTo>
                <a:lnTo>
                  <a:pt x="38100" y="354456"/>
                </a:lnTo>
                <a:lnTo>
                  <a:pt x="69850" y="290956"/>
                </a:lnTo>
                <a:lnTo>
                  <a:pt x="25400" y="290956"/>
                </a:lnTo>
                <a:lnTo>
                  <a:pt x="25400" y="278256"/>
                </a:lnTo>
                <a:close/>
              </a:path>
              <a:path w="76200" h="354964">
                <a:moveTo>
                  <a:pt x="50800" y="0"/>
                </a:moveTo>
                <a:lnTo>
                  <a:pt x="25400" y="0"/>
                </a:lnTo>
                <a:lnTo>
                  <a:pt x="25400" y="290956"/>
                </a:lnTo>
                <a:lnTo>
                  <a:pt x="50800" y="290956"/>
                </a:lnTo>
                <a:lnTo>
                  <a:pt x="50800" y="0"/>
                </a:lnTo>
                <a:close/>
              </a:path>
              <a:path w="76200" h="354964">
                <a:moveTo>
                  <a:pt x="76200" y="278256"/>
                </a:moveTo>
                <a:lnTo>
                  <a:pt x="50800" y="278256"/>
                </a:lnTo>
                <a:lnTo>
                  <a:pt x="50800" y="290956"/>
                </a:lnTo>
                <a:lnTo>
                  <a:pt x="69850" y="290956"/>
                </a:lnTo>
                <a:lnTo>
                  <a:pt x="76200" y="278256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606540" y="2659379"/>
            <a:ext cx="3729990" cy="3165475"/>
            <a:chOff x="6606540" y="2659379"/>
            <a:chExt cx="3729990" cy="3165475"/>
          </a:xfrm>
        </p:grpSpPr>
        <p:sp>
          <p:nvSpPr>
            <p:cNvPr id="14" name="object 14"/>
            <p:cNvSpPr/>
            <p:nvPr/>
          </p:nvSpPr>
          <p:spPr>
            <a:xfrm>
              <a:off x="10266680" y="3370579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325" y="0"/>
                  </a:moveTo>
                  <a:lnTo>
                    <a:pt x="0" y="39370"/>
                  </a:lnTo>
                  <a:lnTo>
                    <a:pt x="69596" y="80010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54796" y="2659379"/>
              <a:ext cx="83820" cy="99060"/>
            </a:xfrm>
            <a:custGeom>
              <a:avLst/>
              <a:gdLst/>
              <a:ahLst/>
              <a:cxnLst/>
              <a:rect l="l" t="t" r="r" b="b"/>
              <a:pathLst>
                <a:path w="83820" h="99060">
                  <a:moveTo>
                    <a:pt x="8382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83820" y="9906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613775" y="267246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444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40524" y="4492751"/>
              <a:ext cx="268605" cy="172720"/>
            </a:xfrm>
            <a:custGeom>
              <a:avLst/>
              <a:gdLst/>
              <a:ahLst/>
              <a:cxnLst/>
              <a:rect l="l" t="t" r="r" b="b"/>
              <a:pathLst>
                <a:path w="268604" h="172720">
                  <a:moveTo>
                    <a:pt x="26822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268224" y="172212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344664" y="4620386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59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59" h="1204595">
                  <a:moveTo>
                    <a:pt x="1000506" y="1138936"/>
                  </a:moveTo>
                  <a:lnTo>
                    <a:pt x="919988" y="1141666"/>
                  </a:lnTo>
                  <a:lnTo>
                    <a:pt x="970534" y="1204391"/>
                  </a:lnTo>
                  <a:lnTo>
                    <a:pt x="1000506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828" y="3518915"/>
              <a:ext cx="574548" cy="5090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606540" y="4020311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59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778243" y="4004564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5" dirty="0">
                <a:latin typeface="Arial"/>
                <a:cs typeface="Arial"/>
              </a:rPr>
              <a:t>O</a:t>
            </a:r>
            <a:r>
              <a:rPr sz="1050" b="1" spc="5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</a:t>
            </a:r>
            <a:r>
              <a:rPr sz="1050" b="1" spc="-5" dirty="0">
                <a:latin typeface="Arial"/>
                <a:cs typeface="Arial"/>
              </a:rPr>
              <a:t>OR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5" dirty="0">
                <a:latin typeface="Arial"/>
                <a:cs typeface="Arial"/>
              </a:rPr>
              <a:t>NG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57377" y="3956241"/>
            <a:ext cx="1743710" cy="795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30"/>
              </a:spcBef>
            </a:pP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7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Process </a:t>
            </a:r>
            <a:r>
              <a:rPr sz="1700" spc="-4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Management </a:t>
            </a:r>
            <a:r>
              <a:rPr sz="17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5568" y="2461260"/>
            <a:ext cx="464820" cy="528827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8546718" y="2973451"/>
            <a:ext cx="8153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SC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VE</a:t>
            </a:r>
            <a:r>
              <a:rPr sz="1050" b="1" spc="-10" dirty="0">
                <a:latin typeface="Arial"/>
                <a:cs typeface="Arial"/>
              </a:rPr>
              <a:t>R</a:t>
            </a:r>
            <a:r>
              <a:rPr sz="1050" b="1" dirty="0">
                <a:latin typeface="Arial"/>
                <a:cs typeface="Arial"/>
              </a:rPr>
              <a:t>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184892" y="3550920"/>
            <a:ext cx="757555" cy="913130"/>
            <a:chOff x="10184892" y="3550920"/>
            <a:chExt cx="757555" cy="91313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4140" y="3550920"/>
              <a:ext cx="598931" cy="59893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184892" y="4119372"/>
              <a:ext cx="757555" cy="344805"/>
            </a:xfrm>
            <a:custGeom>
              <a:avLst/>
              <a:gdLst/>
              <a:ahLst/>
              <a:cxnLst/>
              <a:rect l="l" t="t" r="r" b="b"/>
              <a:pathLst>
                <a:path w="757554" h="344804">
                  <a:moveTo>
                    <a:pt x="757427" y="0"/>
                  </a:moveTo>
                  <a:lnTo>
                    <a:pt x="0" y="0"/>
                  </a:lnTo>
                  <a:lnTo>
                    <a:pt x="0" y="344423"/>
                  </a:lnTo>
                  <a:lnTo>
                    <a:pt x="757427" y="34442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290809" y="4103877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216133" y="4263897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540240" y="5256873"/>
            <a:ext cx="754380" cy="801370"/>
            <a:chOff x="9540240" y="5256873"/>
            <a:chExt cx="754380" cy="801370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9804" y="5256873"/>
              <a:ext cx="444769" cy="44228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540240" y="5734811"/>
              <a:ext cx="754380" cy="323215"/>
            </a:xfrm>
            <a:custGeom>
              <a:avLst/>
              <a:gdLst/>
              <a:ahLst/>
              <a:cxnLst/>
              <a:rect l="l" t="t" r="r" b="b"/>
              <a:pathLst>
                <a:path w="754379" h="323214">
                  <a:moveTo>
                    <a:pt x="75437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54379" y="323088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644253" y="5718759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555860" y="5879388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1032" y="5236522"/>
            <a:ext cx="493421" cy="455501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7087869" y="5725464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9591" y="1111558"/>
            <a:ext cx="467816" cy="506479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8408289" y="1638757"/>
            <a:ext cx="1092835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latin typeface="Arial"/>
                <a:cs typeface="Arial"/>
              </a:rPr>
              <a:t>IDENTIFICATION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21" grpId="0"/>
      <p:bldP spid="22" grpId="0"/>
      <p:bldP spid="24" grpId="0"/>
      <p:bldP spid="28" grpId="0"/>
      <p:bldP spid="29" grpId="0"/>
      <p:bldP spid="33" grpId="0"/>
      <p:bldP spid="34" grpId="0"/>
      <p:bldP spid="36" grpId="0"/>
      <p:bldP spid="3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9674" y="1835149"/>
            <a:ext cx="8801099" cy="32511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1439" y="240538"/>
            <a:ext cx="511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2842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Implementation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rollout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11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2842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Implementation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rollout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374" y="3841620"/>
            <a:ext cx="3270250" cy="1866264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rollout</a:t>
            </a:r>
            <a:endParaRPr sz="20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Deploy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new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across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organization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ensure</a:t>
            </a:r>
            <a:r>
              <a:rPr sz="1800" dirty="0">
                <a:latin typeface="Arial MT"/>
                <a:cs typeface="Arial MT"/>
              </a:rPr>
              <a:t> that</a:t>
            </a:r>
            <a:r>
              <a:rPr sz="1800" spc="-5" dirty="0">
                <a:latin typeface="Arial MT"/>
                <a:cs typeface="Arial MT"/>
              </a:rPr>
              <a:t> stakeholders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have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necessary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support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execute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properly.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5000" y="3841620"/>
            <a:ext cx="3354704" cy="249110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Systems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implementation</a:t>
            </a:r>
            <a:endParaRPr sz="2000">
              <a:latin typeface="Arial MT"/>
              <a:cs typeface="Arial MT"/>
            </a:endParaRPr>
          </a:p>
          <a:p>
            <a:pPr marL="192405" marR="9461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Involves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transitioning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development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testing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production.</a:t>
            </a:r>
            <a:endParaRPr sz="18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Requires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planning,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testing,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coordination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ensure system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spc="-10" dirty="0">
                <a:latin typeface="Arial MT"/>
                <a:cs typeface="Arial MT"/>
              </a:rPr>
              <a:t>deployed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minimal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disruption.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19541" y="3841620"/>
            <a:ext cx="3200400" cy="23310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People</a:t>
            </a:r>
            <a:endParaRPr sz="20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Prepare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affected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stakeholders</a:t>
            </a:r>
            <a:r>
              <a:rPr sz="1800" dirty="0">
                <a:latin typeface="Arial MT"/>
                <a:cs typeface="Arial MT"/>
              </a:rPr>
              <a:t> for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changes.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Ensure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people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endParaRPr sz="1800">
              <a:latin typeface="Arial MT"/>
              <a:cs typeface="Arial MT"/>
            </a:endParaRPr>
          </a:p>
          <a:p>
            <a:pPr marL="370840" lvl="1" indent="-178435">
              <a:lnSpc>
                <a:spcPct val="100000"/>
              </a:lnSpc>
              <a:spcBef>
                <a:spcPts val="305"/>
              </a:spcBef>
              <a:buChar char="–"/>
              <a:tabLst>
                <a:tab pos="370840" algn="l"/>
              </a:tabLst>
            </a:pPr>
            <a:r>
              <a:rPr sz="1800" spc="-5" dirty="0">
                <a:latin typeface="Arial MT"/>
                <a:cs typeface="Arial MT"/>
              </a:rPr>
              <a:t>enabled</a:t>
            </a:r>
            <a:endParaRPr sz="1800">
              <a:latin typeface="Arial MT"/>
              <a:cs typeface="Arial MT"/>
            </a:endParaRPr>
          </a:p>
          <a:p>
            <a:pPr marL="370840" lvl="1" indent="-178435">
              <a:lnSpc>
                <a:spcPct val="100000"/>
              </a:lnSpc>
              <a:spcBef>
                <a:spcPts val="300"/>
              </a:spcBef>
              <a:buChar char="–"/>
              <a:tabLst>
                <a:tab pos="370840" algn="l"/>
              </a:tabLst>
            </a:pPr>
            <a:r>
              <a:rPr sz="1800" spc="-5" dirty="0">
                <a:latin typeface="Arial MT"/>
                <a:cs typeface="Arial MT"/>
              </a:rPr>
              <a:t>equipped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370840" lvl="1" indent="-178435">
              <a:lnSpc>
                <a:spcPct val="100000"/>
              </a:lnSpc>
              <a:spcBef>
                <a:spcPts val="300"/>
              </a:spcBef>
              <a:buChar char="–"/>
              <a:tabLst>
                <a:tab pos="370840" algn="l"/>
              </a:tabLst>
            </a:pPr>
            <a:r>
              <a:rPr sz="1800" spc="-10" dirty="0">
                <a:latin typeface="Arial MT"/>
                <a:cs typeface="Arial MT"/>
              </a:rPr>
              <a:t>empowered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5137" y="1896138"/>
            <a:ext cx="1759993" cy="16316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8249" y="1932805"/>
            <a:ext cx="1521661" cy="156749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19122" y="2134471"/>
            <a:ext cx="1558327" cy="11458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64870" y="-1081146"/>
            <a:ext cx="5157663" cy="937260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511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25971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Change</a:t>
            </a:r>
            <a:r>
              <a:rPr spc="-7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3581400" y="1820799"/>
            <a:ext cx="797087" cy="7276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29600" y="3924725"/>
            <a:ext cx="1557527" cy="155600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00400" y="1876298"/>
            <a:ext cx="6875805" cy="3720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49900"/>
              </a:lnSpc>
              <a:spcBef>
                <a:spcPts val="95"/>
              </a:spcBef>
            </a:pPr>
            <a:r>
              <a:rPr lang="en-US" sz="4400" b="1" dirty="0">
                <a:solidFill>
                  <a:schemeClr val="bg1"/>
                </a:solidFill>
                <a:latin typeface="Arial"/>
                <a:cs typeface="Arial"/>
              </a:rPr>
              <a:t>The measure of intelligence is the ability to change</a:t>
            </a:r>
            <a:r>
              <a:rPr sz="4400" b="1" dirty="0" smtClean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sz="4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44780" algn="ctr">
              <a:lnSpc>
                <a:spcPct val="100000"/>
              </a:lnSpc>
              <a:spcBef>
                <a:spcPts val="3025"/>
              </a:spcBef>
            </a:pPr>
            <a:r>
              <a:rPr lang="en-US" spc="-5" dirty="0">
                <a:solidFill>
                  <a:schemeClr val="bg1"/>
                </a:solidFill>
                <a:latin typeface="Arial MT"/>
                <a:cs typeface="Arial MT"/>
              </a:rPr>
              <a:t>Albert Einstein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161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Change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the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impact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on</a:t>
            </a:r>
            <a:r>
              <a:rPr spc="-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operations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824" y="5535499"/>
            <a:ext cx="514846" cy="42291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7705" y="5544311"/>
            <a:ext cx="582757" cy="4145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3467" y="4218432"/>
            <a:ext cx="481583" cy="4815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0796" y="2877311"/>
            <a:ext cx="566928" cy="4937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0532" y="2897003"/>
            <a:ext cx="425663" cy="4986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06306" y="4185460"/>
            <a:ext cx="606127" cy="4408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30300" y="2358644"/>
            <a:ext cx="9461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0965" marR="5080" indent="-889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Operatio</a:t>
            </a:r>
            <a:r>
              <a:rPr sz="1400" spc="-15" dirty="0">
                <a:latin typeface="Arial MT"/>
                <a:cs typeface="Arial MT"/>
              </a:rPr>
              <a:t>n</a:t>
            </a:r>
            <a:r>
              <a:rPr sz="1400" dirty="0">
                <a:latin typeface="Arial MT"/>
                <a:cs typeface="Arial MT"/>
              </a:rPr>
              <a:t>al  efficiency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5163" y="3618357"/>
            <a:ext cx="83629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2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Market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20" dirty="0">
                <a:latin typeface="Arial MT"/>
                <a:cs typeface="Arial MT"/>
              </a:rPr>
              <a:t>x</a:t>
            </a:r>
            <a:r>
              <a:rPr sz="1400" dirty="0">
                <a:latin typeface="Arial MT"/>
                <a:cs typeface="Arial MT"/>
              </a:rPr>
              <a:t>pansion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1544" y="4974412"/>
            <a:ext cx="114300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Business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model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change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65170" y="2358644"/>
            <a:ext cx="67818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E</a:t>
            </a:r>
            <a:r>
              <a:rPr sz="1400" spc="-20" dirty="0">
                <a:latin typeface="Arial MT"/>
                <a:cs typeface="Arial MT"/>
              </a:rPr>
              <a:t>x</a:t>
            </a:r>
            <a:r>
              <a:rPr sz="1400" dirty="0">
                <a:latin typeface="Arial MT"/>
                <a:cs typeface="Arial MT"/>
              </a:rPr>
              <a:t>ternal  factors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87801" y="3626358"/>
            <a:ext cx="12338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marR="5080" indent="-19812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M&amp;A,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spin-offs,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incubation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03982" y="4974412"/>
            <a:ext cx="139827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Client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e</a:t>
            </a:r>
            <a:r>
              <a:rPr sz="1400" spc="-20" dirty="0">
                <a:latin typeface="Arial MT"/>
                <a:cs typeface="Arial MT"/>
              </a:rPr>
              <a:t>x</a:t>
            </a:r>
            <a:r>
              <a:rPr sz="1400" dirty="0">
                <a:latin typeface="Arial MT"/>
                <a:cs typeface="Arial MT"/>
              </a:rPr>
              <a:t>pectation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shifts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7593" y="1610613"/>
            <a:ext cx="20034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980A82"/>
                </a:solidFill>
                <a:latin typeface="Arial MT"/>
                <a:cs typeface="Arial MT"/>
              </a:rPr>
              <a:t>Change</a:t>
            </a:r>
            <a:r>
              <a:rPr sz="2000" spc="-6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980A82"/>
                </a:solidFill>
                <a:latin typeface="Arial MT"/>
                <a:cs typeface="Arial MT"/>
              </a:rPr>
              <a:t>drivers…</a:t>
            </a:r>
            <a:endParaRPr sz="2000" dirty="0">
              <a:solidFill>
                <a:srgbClr val="980A82"/>
              </a:solidFill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63359" y="1610613"/>
            <a:ext cx="4853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980A82"/>
                </a:solidFill>
                <a:latin typeface="Arial MT"/>
                <a:cs typeface="Arial MT"/>
              </a:rPr>
              <a:t>…constantly</a:t>
            </a:r>
            <a:r>
              <a:rPr sz="2000" spc="-55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980A82"/>
                </a:solidFill>
                <a:latin typeface="Arial MT"/>
                <a:cs typeface="Arial MT"/>
              </a:rPr>
              <a:t>challenge</a:t>
            </a:r>
            <a:r>
              <a:rPr sz="2000" spc="-2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980A82"/>
                </a:solidFill>
                <a:latin typeface="Arial MT"/>
                <a:cs typeface="Arial MT"/>
              </a:rPr>
              <a:t>the</a:t>
            </a:r>
            <a:r>
              <a:rPr sz="2000" spc="-25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980A82"/>
                </a:solidFill>
                <a:latin typeface="Arial MT"/>
                <a:cs typeface="Arial MT"/>
              </a:rPr>
              <a:t>way</a:t>
            </a:r>
            <a:r>
              <a:rPr sz="2000" spc="-15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980A82"/>
                </a:solidFill>
                <a:latin typeface="Arial MT"/>
                <a:cs typeface="Arial MT"/>
              </a:rPr>
              <a:t>we</a:t>
            </a:r>
            <a:r>
              <a:rPr sz="2000" spc="-2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980A82"/>
                </a:solidFill>
                <a:latin typeface="Arial MT"/>
                <a:cs typeface="Arial MT"/>
              </a:rPr>
              <a:t>operate</a:t>
            </a:r>
            <a:endParaRPr sz="2000" dirty="0">
              <a:solidFill>
                <a:srgbClr val="980A82"/>
              </a:solidFill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75147" y="3145535"/>
            <a:ext cx="490727" cy="191871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08743" y="3184012"/>
            <a:ext cx="5078165" cy="18747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161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Reaction</a:t>
            </a:r>
            <a:r>
              <a:rPr spc="-5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change</a:t>
            </a:r>
          </a:p>
        </p:txBody>
      </p:sp>
      <p:sp>
        <p:nvSpPr>
          <p:cNvPr id="3" name="object 3"/>
          <p:cNvSpPr/>
          <p:nvPr/>
        </p:nvSpPr>
        <p:spPr>
          <a:xfrm>
            <a:off x="1021080" y="5356478"/>
            <a:ext cx="8870950" cy="171450"/>
          </a:xfrm>
          <a:custGeom>
            <a:avLst/>
            <a:gdLst/>
            <a:ahLst/>
            <a:cxnLst/>
            <a:rect l="l" t="t" r="r" b="b"/>
            <a:pathLst>
              <a:path w="8870950" h="171450">
                <a:moveTo>
                  <a:pt x="8699119" y="0"/>
                </a:moveTo>
                <a:lnTo>
                  <a:pt x="8699119" y="171450"/>
                </a:lnTo>
                <a:lnTo>
                  <a:pt x="8813419" y="114300"/>
                </a:lnTo>
                <a:lnTo>
                  <a:pt x="8727694" y="114300"/>
                </a:lnTo>
                <a:lnTo>
                  <a:pt x="8727694" y="57150"/>
                </a:lnTo>
                <a:lnTo>
                  <a:pt x="8813419" y="57150"/>
                </a:lnTo>
                <a:lnTo>
                  <a:pt x="8699119" y="0"/>
                </a:lnTo>
                <a:close/>
              </a:path>
              <a:path w="8870950" h="171450">
                <a:moveTo>
                  <a:pt x="8699119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8699119" y="114300"/>
                </a:lnTo>
                <a:lnTo>
                  <a:pt x="8699119" y="57150"/>
                </a:lnTo>
                <a:close/>
              </a:path>
              <a:path w="8870950" h="171450">
                <a:moveTo>
                  <a:pt x="8813419" y="57150"/>
                </a:moveTo>
                <a:lnTo>
                  <a:pt x="8727694" y="57150"/>
                </a:lnTo>
                <a:lnTo>
                  <a:pt x="8727694" y="114300"/>
                </a:lnTo>
                <a:lnTo>
                  <a:pt x="8813419" y="114300"/>
                </a:lnTo>
                <a:lnTo>
                  <a:pt x="8870569" y="85725"/>
                </a:lnTo>
                <a:lnTo>
                  <a:pt x="8813419" y="5715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1430" y="1940051"/>
            <a:ext cx="171450" cy="3356610"/>
          </a:xfrm>
          <a:custGeom>
            <a:avLst/>
            <a:gdLst/>
            <a:ahLst/>
            <a:cxnLst/>
            <a:rect l="l" t="t" r="r" b="b"/>
            <a:pathLst>
              <a:path w="171450" h="3356610">
                <a:moveTo>
                  <a:pt x="114300" y="142875"/>
                </a:moveTo>
                <a:lnTo>
                  <a:pt x="57150" y="142875"/>
                </a:lnTo>
                <a:lnTo>
                  <a:pt x="57150" y="3356102"/>
                </a:lnTo>
                <a:lnTo>
                  <a:pt x="114300" y="3356102"/>
                </a:lnTo>
                <a:lnTo>
                  <a:pt x="114300" y="142875"/>
                </a:lnTo>
                <a:close/>
              </a:path>
              <a:path w="171450" h="3356610">
                <a:moveTo>
                  <a:pt x="85725" y="0"/>
                </a:moveTo>
                <a:lnTo>
                  <a:pt x="0" y="171450"/>
                </a:lnTo>
                <a:lnTo>
                  <a:pt x="57150" y="171450"/>
                </a:lnTo>
                <a:lnTo>
                  <a:pt x="57150" y="142875"/>
                </a:lnTo>
                <a:lnTo>
                  <a:pt x="157162" y="142875"/>
                </a:lnTo>
                <a:lnTo>
                  <a:pt x="85725" y="0"/>
                </a:lnTo>
                <a:close/>
              </a:path>
              <a:path w="171450" h="3356610">
                <a:moveTo>
                  <a:pt x="157162" y="142875"/>
                </a:moveTo>
                <a:lnTo>
                  <a:pt x="114300" y="142875"/>
                </a:lnTo>
                <a:lnTo>
                  <a:pt x="114300" y="171450"/>
                </a:lnTo>
                <a:lnTo>
                  <a:pt x="171450" y="171450"/>
                </a:lnTo>
                <a:lnTo>
                  <a:pt x="157162" y="142875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15974" y="1837182"/>
            <a:ext cx="7580630" cy="2621280"/>
          </a:xfrm>
          <a:custGeom>
            <a:avLst/>
            <a:gdLst/>
            <a:ahLst/>
            <a:cxnLst/>
            <a:rect l="l" t="t" r="r" b="b"/>
            <a:pathLst>
              <a:path w="7580630" h="2621279">
                <a:moveTo>
                  <a:pt x="0" y="1079372"/>
                </a:moveTo>
                <a:lnTo>
                  <a:pt x="26622" y="1036460"/>
                </a:lnTo>
                <a:lnTo>
                  <a:pt x="55043" y="996219"/>
                </a:lnTo>
                <a:lnTo>
                  <a:pt x="85153" y="958672"/>
                </a:lnTo>
                <a:lnTo>
                  <a:pt x="116846" y="923842"/>
                </a:lnTo>
                <a:lnTo>
                  <a:pt x="150014" y="891752"/>
                </a:lnTo>
                <a:lnTo>
                  <a:pt x="184550" y="862426"/>
                </a:lnTo>
                <a:lnTo>
                  <a:pt x="220345" y="835886"/>
                </a:lnTo>
                <a:lnTo>
                  <a:pt x="257294" y="812155"/>
                </a:lnTo>
                <a:lnTo>
                  <a:pt x="295287" y="791258"/>
                </a:lnTo>
                <a:lnTo>
                  <a:pt x="334219" y="773216"/>
                </a:lnTo>
                <a:lnTo>
                  <a:pt x="373980" y="758053"/>
                </a:lnTo>
                <a:lnTo>
                  <a:pt x="414465" y="745792"/>
                </a:lnTo>
                <a:lnTo>
                  <a:pt x="455564" y="736457"/>
                </a:lnTo>
                <a:lnTo>
                  <a:pt x="497172" y="730069"/>
                </a:lnTo>
                <a:lnTo>
                  <a:pt x="539180" y="726653"/>
                </a:lnTo>
                <a:lnTo>
                  <a:pt x="581480" y="726231"/>
                </a:lnTo>
                <a:lnTo>
                  <a:pt x="623966" y="728827"/>
                </a:lnTo>
                <a:lnTo>
                  <a:pt x="666530" y="734464"/>
                </a:lnTo>
                <a:lnTo>
                  <a:pt x="709065" y="743164"/>
                </a:lnTo>
                <a:lnTo>
                  <a:pt x="751462" y="754951"/>
                </a:lnTo>
                <a:lnTo>
                  <a:pt x="793615" y="769849"/>
                </a:lnTo>
                <a:lnTo>
                  <a:pt x="835416" y="787879"/>
                </a:lnTo>
                <a:lnTo>
                  <a:pt x="876757" y="809065"/>
                </a:lnTo>
                <a:lnTo>
                  <a:pt x="917531" y="833431"/>
                </a:lnTo>
                <a:lnTo>
                  <a:pt x="957631" y="861000"/>
                </a:lnTo>
                <a:lnTo>
                  <a:pt x="996950" y="891793"/>
                </a:lnTo>
                <a:lnTo>
                  <a:pt x="1036625" y="935131"/>
                </a:lnTo>
                <a:lnTo>
                  <a:pt x="1075155" y="978628"/>
                </a:lnTo>
                <a:lnTo>
                  <a:pt x="1112581" y="1022249"/>
                </a:lnTo>
                <a:lnTo>
                  <a:pt x="1148946" y="1065962"/>
                </a:lnTo>
                <a:lnTo>
                  <a:pt x="1184294" y="1109732"/>
                </a:lnTo>
                <a:lnTo>
                  <a:pt x="1218668" y="1153525"/>
                </a:lnTo>
                <a:lnTo>
                  <a:pt x="1252110" y="1197307"/>
                </a:lnTo>
                <a:lnTo>
                  <a:pt x="1284663" y="1241044"/>
                </a:lnTo>
                <a:lnTo>
                  <a:pt x="1316370" y="1284702"/>
                </a:lnTo>
                <a:lnTo>
                  <a:pt x="1347275" y="1328247"/>
                </a:lnTo>
                <a:lnTo>
                  <a:pt x="1377419" y="1371645"/>
                </a:lnTo>
                <a:lnTo>
                  <a:pt x="1406847" y="1414862"/>
                </a:lnTo>
                <a:lnTo>
                  <a:pt x="1435601" y="1457864"/>
                </a:lnTo>
                <a:lnTo>
                  <a:pt x="1463723" y="1500618"/>
                </a:lnTo>
                <a:lnTo>
                  <a:pt x="1491258" y="1543088"/>
                </a:lnTo>
                <a:lnTo>
                  <a:pt x="1518247" y="1585241"/>
                </a:lnTo>
                <a:lnTo>
                  <a:pt x="1544734" y="1627043"/>
                </a:lnTo>
                <a:lnTo>
                  <a:pt x="1570762" y="1668460"/>
                </a:lnTo>
                <a:lnTo>
                  <a:pt x="1596374" y="1709458"/>
                </a:lnTo>
                <a:lnTo>
                  <a:pt x="1621612" y="1750004"/>
                </a:lnTo>
                <a:lnTo>
                  <a:pt x="1646520" y="1790062"/>
                </a:lnTo>
                <a:lnTo>
                  <a:pt x="1671140" y="1829599"/>
                </a:lnTo>
                <a:lnTo>
                  <a:pt x="1695515" y="1868581"/>
                </a:lnTo>
                <a:lnTo>
                  <a:pt x="1719689" y="1906974"/>
                </a:lnTo>
                <a:lnTo>
                  <a:pt x="1743705" y="1944744"/>
                </a:lnTo>
                <a:lnTo>
                  <a:pt x="1767604" y="1981857"/>
                </a:lnTo>
                <a:lnTo>
                  <a:pt x="1791431" y="2018279"/>
                </a:lnTo>
                <a:lnTo>
                  <a:pt x="1815228" y="2053976"/>
                </a:lnTo>
                <a:lnTo>
                  <a:pt x="1839038" y="2088914"/>
                </a:lnTo>
                <a:lnTo>
                  <a:pt x="1862904" y="2123059"/>
                </a:lnTo>
                <a:lnTo>
                  <a:pt x="1886869" y="2156377"/>
                </a:lnTo>
                <a:lnTo>
                  <a:pt x="1910975" y="2188834"/>
                </a:lnTo>
                <a:lnTo>
                  <a:pt x="1935267" y="2220396"/>
                </a:lnTo>
                <a:lnTo>
                  <a:pt x="1959787" y="2251028"/>
                </a:lnTo>
                <a:lnTo>
                  <a:pt x="1984577" y="2280698"/>
                </a:lnTo>
                <a:lnTo>
                  <a:pt x="2009681" y="2309371"/>
                </a:lnTo>
                <a:lnTo>
                  <a:pt x="2061001" y="2363588"/>
                </a:lnTo>
                <a:lnTo>
                  <a:pt x="2114092" y="2413410"/>
                </a:lnTo>
                <a:lnTo>
                  <a:pt x="2169296" y="2458563"/>
                </a:lnTo>
                <a:lnTo>
                  <a:pt x="2226957" y="2498776"/>
                </a:lnTo>
                <a:lnTo>
                  <a:pt x="2287418" y="2533776"/>
                </a:lnTo>
                <a:lnTo>
                  <a:pt x="2351024" y="2563292"/>
                </a:lnTo>
                <a:lnTo>
                  <a:pt x="2418118" y="2587051"/>
                </a:lnTo>
                <a:lnTo>
                  <a:pt x="2489042" y="2604782"/>
                </a:lnTo>
                <a:lnTo>
                  <a:pt x="2564142" y="2616212"/>
                </a:lnTo>
                <a:lnTo>
                  <a:pt x="2603364" y="2619480"/>
                </a:lnTo>
                <a:lnTo>
                  <a:pt x="2643760" y="2621070"/>
                </a:lnTo>
                <a:lnTo>
                  <a:pt x="2685370" y="2620949"/>
                </a:lnTo>
                <a:lnTo>
                  <a:pt x="2728239" y="2619083"/>
                </a:lnTo>
                <a:lnTo>
                  <a:pt x="2772410" y="2615437"/>
                </a:lnTo>
                <a:lnTo>
                  <a:pt x="2836191" y="2606469"/>
                </a:lnTo>
                <a:lnTo>
                  <a:pt x="2902967" y="2592317"/>
                </a:lnTo>
                <a:lnTo>
                  <a:pt x="2972582" y="2573209"/>
                </a:lnTo>
                <a:lnTo>
                  <a:pt x="3044883" y="2549371"/>
                </a:lnTo>
                <a:lnTo>
                  <a:pt x="3081993" y="2535748"/>
                </a:lnTo>
                <a:lnTo>
                  <a:pt x="3119716" y="2521028"/>
                </a:lnTo>
                <a:lnTo>
                  <a:pt x="3158033" y="2505238"/>
                </a:lnTo>
                <a:lnTo>
                  <a:pt x="3196926" y="2488407"/>
                </a:lnTo>
                <a:lnTo>
                  <a:pt x="3236374" y="2470563"/>
                </a:lnTo>
                <a:lnTo>
                  <a:pt x="3276359" y="2451734"/>
                </a:lnTo>
                <a:lnTo>
                  <a:pt x="3316860" y="2431948"/>
                </a:lnTo>
                <a:lnTo>
                  <a:pt x="3357860" y="2411235"/>
                </a:lnTo>
                <a:lnTo>
                  <a:pt x="3399338" y="2389621"/>
                </a:lnTo>
                <a:lnTo>
                  <a:pt x="3441276" y="2367136"/>
                </a:lnTo>
                <a:lnTo>
                  <a:pt x="3483654" y="2343808"/>
                </a:lnTo>
                <a:lnTo>
                  <a:pt x="3526452" y="2319664"/>
                </a:lnTo>
                <a:lnTo>
                  <a:pt x="3569652" y="2294733"/>
                </a:lnTo>
                <a:lnTo>
                  <a:pt x="3613234" y="2269044"/>
                </a:lnTo>
                <a:lnTo>
                  <a:pt x="3657179" y="2242624"/>
                </a:lnTo>
                <a:lnTo>
                  <a:pt x="3701468" y="2215502"/>
                </a:lnTo>
                <a:lnTo>
                  <a:pt x="3746081" y="2187707"/>
                </a:lnTo>
                <a:lnTo>
                  <a:pt x="3790999" y="2159266"/>
                </a:lnTo>
                <a:lnTo>
                  <a:pt x="3836203" y="2130207"/>
                </a:lnTo>
                <a:lnTo>
                  <a:pt x="3881674" y="2100560"/>
                </a:lnTo>
                <a:lnTo>
                  <a:pt x="3927391" y="2070351"/>
                </a:lnTo>
                <a:lnTo>
                  <a:pt x="3973337" y="2039611"/>
                </a:lnTo>
                <a:lnTo>
                  <a:pt x="4019491" y="2008366"/>
                </a:lnTo>
                <a:lnTo>
                  <a:pt x="4065835" y="1976645"/>
                </a:lnTo>
                <a:lnTo>
                  <a:pt x="4112349" y="1944476"/>
                </a:lnTo>
                <a:lnTo>
                  <a:pt x="4159014" y="1911888"/>
                </a:lnTo>
                <a:lnTo>
                  <a:pt x="4205810" y="1878909"/>
                </a:lnTo>
                <a:lnTo>
                  <a:pt x="4252719" y="1845566"/>
                </a:lnTo>
                <a:lnTo>
                  <a:pt x="4299720" y="1811890"/>
                </a:lnTo>
                <a:lnTo>
                  <a:pt x="4346796" y="1777906"/>
                </a:lnTo>
                <a:lnTo>
                  <a:pt x="4393925" y="1743645"/>
                </a:lnTo>
                <a:lnTo>
                  <a:pt x="4441090" y="1709134"/>
                </a:lnTo>
                <a:lnTo>
                  <a:pt x="4488271" y="1674401"/>
                </a:lnTo>
                <a:lnTo>
                  <a:pt x="4535448" y="1639475"/>
                </a:lnTo>
                <a:lnTo>
                  <a:pt x="4582603" y="1604384"/>
                </a:lnTo>
                <a:lnTo>
                  <a:pt x="4629716" y="1569156"/>
                </a:lnTo>
                <a:lnTo>
                  <a:pt x="4676767" y="1533819"/>
                </a:lnTo>
                <a:lnTo>
                  <a:pt x="4723738" y="1498403"/>
                </a:lnTo>
                <a:lnTo>
                  <a:pt x="4770609" y="1462934"/>
                </a:lnTo>
                <a:lnTo>
                  <a:pt x="4817361" y="1427441"/>
                </a:lnTo>
                <a:lnTo>
                  <a:pt x="4863975" y="1391953"/>
                </a:lnTo>
                <a:lnTo>
                  <a:pt x="4910431" y="1356498"/>
                </a:lnTo>
                <a:lnTo>
                  <a:pt x="4956710" y="1321104"/>
                </a:lnTo>
                <a:lnTo>
                  <a:pt x="5002793" y="1285800"/>
                </a:lnTo>
                <a:lnTo>
                  <a:pt x="5048660" y="1250612"/>
                </a:lnTo>
                <a:lnTo>
                  <a:pt x="5094293" y="1215571"/>
                </a:lnTo>
                <a:lnTo>
                  <a:pt x="5139671" y="1180704"/>
                </a:lnTo>
                <a:lnTo>
                  <a:pt x="5184777" y="1146039"/>
                </a:lnTo>
                <a:lnTo>
                  <a:pt x="5229589" y="1111605"/>
                </a:lnTo>
                <a:lnTo>
                  <a:pt x="5274090" y="1077430"/>
                </a:lnTo>
                <a:lnTo>
                  <a:pt x="5318259" y="1043542"/>
                </a:lnTo>
                <a:lnTo>
                  <a:pt x="5362079" y="1009969"/>
                </a:lnTo>
                <a:lnTo>
                  <a:pt x="5405528" y="976741"/>
                </a:lnTo>
                <a:lnTo>
                  <a:pt x="5448588" y="943884"/>
                </a:lnTo>
                <a:lnTo>
                  <a:pt x="5491240" y="911427"/>
                </a:lnTo>
                <a:lnTo>
                  <a:pt x="5533465" y="879399"/>
                </a:lnTo>
                <a:lnTo>
                  <a:pt x="5575242" y="847828"/>
                </a:lnTo>
                <a:lnTo>
                  <a:pt x="5616554" y="816742"/>
                </a:lnTo>
                <a:lnTo>
                  <a:pt x="5657380" y="786169"/>
                </a:lnTo>
                <a:lnTo>
                  <a:pt x="5697701" y="756137"/>
                </a:lnTo>
                <a:lnTo>
                  <a:pt x="5737498" y="726676"/>
                </a:lnTo>
                <a:lnTo>
                  <a:pt x="5776753" y="697812"/>
                </a:lnTo>
                <a:lnTo>
                  <a:pt x="5815444" y="669575"/>
                </a:lnTo>
                <a:lnTo>
                  <a:pt x="5853554" y="641993"/>
                </a:lnTo>
                <a:lnTo>
                  <a:pt x="5891062" y="615093"/>
                </a:lnTo>
                <a:lnTo>
                  <a:pt x="5927951" y="588905"/>
                </a:lnTo>
                <a:lnTo>
                  <a:pt x="5964199" y="563456"/>
                </a:lnTo>
                <a:lnTo>
                  <a:pt x="5999789" y="538775"/>
                </a:lnTo>
                <a:lnTo>
                  <a:pt x="6034700" y="514889"/>
                </a:lnTo>
                <a:lnTo>
                  <a:pt x="6068914" y="491828"/>
                </a:lnTo>
                <a:lnTo>
                  <a:pt x="6102411" y="469620"/>
                </a:lnTo>
                <a:lnTo>
                  <a:pt x="6135172" y="448292"/>
                </a:lnTo>
                <a:lnTo>
                  <a:pt x="6198409" y="408392"/>
                </a:lnTo>
                <a:lnTo>
                  <a:pt x="6258470" y="372354"/>
                </a:lnTo>
                <a:lnTo>
                  <a:pt x="6368479" y="311149"/>
                </a:lnTo>
                <a:lnTo>
                  <a:pt x="6445918" y="270600"/>
                </a:lnTo>
                <a:lnTo>
                  <a:pt x="6519707" y="234001"/>
                </a:lnTo>
                <a:lnTo>
                  <a:pt x="6589976" y="201148"/>
                </a:lnTo>
                <a:lnTo>
                  <a:pt x="6656854" y="171838"/>
                </a:lnTo>
                <a:lnTo>
                  <a:pt x="6720470" y="145865"/>
                </a:lnTo>
                <a:lnTo>
                  <a:pt x="6780953" y="123026"/>
                </a:lnTo>
                <a:lnTo>
                  <a:pt x="6838432" y="103117"/>
                </a:lnTo>
                <a:lnTo>
                  <a:pt x="6893036" y="85932"/>
                </a:lnTo>
                <a:lnTo>
                  <a:pt x="6944895" y="71269"/>
                </a:lnTo>
                <a:lnTo>
                  <a:pt x="6994138" y="58922"/>
                </a:lnTo>
                <a:lnTo>
                  <a:pt x="7040894" y="48688"/>
                </a:lnTo>
                <a:lnTo>
                  <a:pt x="7085292" y="40361"/>
                </a:lnTo>
                <a:lnTo>
                  <a:pt x="7127461" y="33739"/>
                </a:lnTo>
                <a:lnTo>
                  <a:pt x="7167530" y="28617"/>
                </a:lnTo>
                <a:lnTo>
                  <a:pt x="7205629" y="24790"/>
                </a:lnTo>
                <a:lnTo>
                  <a:pt x="7276433" y="20205"/>
                </a:lnTo>
                <a:lnTo>
                  <a:pt x="7340905" y="18352"/>
                </a:lnTo>
                <a:lnTo>
                  <a:pt x="7400078" y="17596"/>
                </a:lnTo>
                <a:lnTo>
                  <a:pt x="7428000" y="17119"/>
                </a:lnTo>
                <a:lnTo>
                  <a:pt x="7481163" y="14944"/>
                </a:lnTo>
                <a:lnTo>
                  <a:pt x="7531610" y="9783"/>
                </a:lnTo>
                <a:lnTo>
                  <a:pt x="7556139" y="5571"/>
                </a:lnTo>
                <a:lnTo>
                  <a:pt x="758037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08684" y="2992881"/>
            <a:ext cx="1210310" cy="112331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Shock</a:t>
            </a:r>
            <a:endParaRPr sz="12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latin typeface="Arial MT"/>
                <a:cs typeface="Arial MT"/>
              </a:rPr>
              <a:t>Surprise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shock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at the initial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recognition </a:t>
            </a:r>
            <a:r>
              <a:rPr sz="1200" dirty="0">
                <a:latin typeface="Arial MT"/>
                <a:cs typeface="Arial MT"/>
              </a:rPr>
              <a:t>of the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4625" y="5524906"/>
            <a:ext cx="772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5080" indent="-3873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Pub</a:t>
            </a:r>
            <a:r>
              <a:rPr sz="1200" spc="-5" dirty="0">
                <a:latin typeface="Arial MT"/>
                <a:cs typeface="Arial MT"/>
              </a:rPr>
              <a:t>l</a:t>
            </a:r>
            <a:r>
              <a:rPr sz="1200" spc="-1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</a:t>
            </a:r>
            <a:r>
              <a:rPr sz="1200" dirty="0">
                <a:latin typeface="Arial MT"/>
                <a:cs typeface="Arial MT"/>
              </a:rPr>
              <a:t>ati</a:t>
            </a:r>
            <a:r>
              <a:rPr sz="1200" spc="-10" dirty="0">
                <a:latin typeface="Arial MT"/>
                <a:cs typeface="Arial MT"/>
              </a:rPr>
              <a:t>o</a:t>
            </a:r>
            <a:r>
              <a:rPr sz="1200" spc="-5" dirty="0">
                <a:latin typeface="Arial MT"/>
                <a:cs typeface="Arial MT"/>
              </a:rPr>
              <a:t>n 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6467" y="4674172"/>
            <a:ext cx="610930" cy="62011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10488" y="1281430"/>
            <a:ext cx="1824355" cy="121475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819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Denial</a:t>
            </a:r>
            <a:endParaRPr sz="120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latin typeface="Arial MT"/>
                <a:cs typeface="Arial MT"/>
              </a:rPr>
              <a:t>Disbelief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about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plan, look for </a:t>
            </a:r>
            <a:r>
              <a:rPr sz="1200" spc="-5" dirty="0">
                <a:latin typeface="Arial MT"/>
                <a:cs typeface="Arial MT"/>
              </a:rPr>
              <a:t>evidence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deny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plan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Communicate</a:t>
            </a:r>
            <a:r>
              <a:rPr sz="1200" spc="-4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and</a:t>
            </a:r>
            <a:r>
              <a:rPr sz="1200" spc="-4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FAB00"/>
                </a:solidFill>
                <a:latin typeface="Arial MT"/>
                <a:cs typeface="Arial MT"/>
              </a:rPr>
              <a:t>inform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36239" y="2327909"/>
            <a:ext cx="1562100" cy="158051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Frustration</a:t>
            </a:r>
            <a:endParaRPr sz="12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725"/>
              </a:spcBef>
            </a:pPr>
            <a:r>
              <a:rPr sz="1200" spc="-5" dirty="0">
                <a:latin typeface="Arial MT"/>
                <a:cs typeface="Arial MT"/>
              </a:rPr>
              <a:t>Recognition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that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things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will </a:t>
            </a:r>
            <a:r>
              <a:rPr sz="1200" spc="-5" dirty="0">
                <a:latin typeface="Arial MT"/>
                <a:cs typeface="Arial MT"/>
              </a:rPr>
              <a:t>be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changed,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anger towards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</a:t>
            </a:r>
            <a:endParaRPr sz="1200">
              <a:latin typeface="Arial MT"/>
              <a:cs typeface="Arial MT"/>
            </a:endParaRPr>
          </a:p>
          <a:p>
            <a:pPr marL="173990" marR="168275" algn="ctr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solidFill>
                  <a:srgbClr val="EFAB00"/>
                </a:solidFill>
                <a:latin typeface="Arial MT"/>
                <a:cs typeface="Arial MT"/>
              </a:rPr>
              <a:t>Watch,</a:t>
            </a:r>
            <a:r>
              <a:rPr sz="1200" spc="-3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listen,</a:t>
            </a:r>
            <a:r>
              <a:rPr sz="1200" spc="-3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and </a:t>
            </a:r>
            <a:r>
              <a:rPr sz="1200" spc="-32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support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70630" y="4437126"/>
            <a:ext cx="1301115" cy="94043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820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Depression</a:t>
            </a:r>
            <a:endParaRPr sz="1200">
              <a:latin typeface="Arial"/>
              <a:cs typeface="Arial"/>
            </a:endParaRPr>
          </a:p>
          <a:p>
            <a:pPr marL="12700" marR="5080" indent="1270" algn="ctr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latin typeface="Arial MT"/>
                <a:cs typeface="Arial MT"/>
              </a:rPr>
              <a:t>Low performance,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lacking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energy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motivation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93589" y="3860270"/>
            <a:ext cx="1675764" cy="13970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R="29845" algn="ctr">
              <a:lnSpc>
                <a:spcPct val="100000"/>
              </a:lnSpc>
              <a:spcBef>
                <a:spcPts val="815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Experiment</a:t>
            </a:r>
            <a:endParaRPr sz="1200">
              <a:latin typeface="Arial"/>
              <a:cs typeface="Arial"/>
            </a:endParaRPr>
          </a:p>
          <a:p>
            <a:pPr marL="52069" marR="41910" algn="ctr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latin typeface="Arial MT"/>
                <a:cs typeface="Arial MT"/>
              </a:rPr>
              <a:t>Initial </a:t>
            </a:r>
            <a:r>
              <a:rPr sz="1200" spc="-5" dirty="0">
                <a:latin typeface="Arial MT"/>
                <a:cs typeface="Arial MT"/>
              </a:rPr>
              <a:t>engagement with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change process </a:t>
            </a:r>
            <a:r>
              <a:rPr sz="1200" dirty="0">
                <a:latin typeface="Arial MT"/>
                <a:cs typeface="Arial MT"/>
              </a:rPr>
              <a:t> looking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justifications</a:t>
            </a:r>
            <a:endParaRPr sz="1200">
              <a:latin typeface="Arial MT"/>
              <a:cs typeface="Arial MT"/>
            </a:endParaRPr>
          </a:p>
          <a:p>
            <a:pPr marL="12065" marR="5080" algn="ctr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Give</a:t>
            </a:r>
            <a:r>
              <a:rPr sz="1200" spc="-2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FAB00"/>
                </a:solidFill>
                <a:latin typeface="Arial MT"/>
                <a:cs typeface="Arial MT"/>
              </a:rPr>
              <a:t>time</a:t>
            </a:r>
            <a:r>
              <a:rPr sz="1200" spc="-2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FAB00"/>
                </a:solidFill>
                <a:latin typeface="Arial MT"/>
                <a:cs typeface="Arial MT"/>
              </a:rPr>
              <a:t>to</a:t>
            </a:r>
            <a:r>
              <a:rPr sz="1200" spc="-2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explore</a:t>
            </a:r>
            <a:r>
              <a:rPr sz="1200" spc="-2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and </a:t>
            </a:r>
            <a:r>
              <a:rPr sz="1200" spc="-32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FAB00"/>
                </a:solidFill>
                <a:latin typeface="Arial MT"/>
                <a:cs typeface="Arial MT"/>
              </a:rPr>
              <a:t>test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22668" y="2710053"/>
            <a:ext cx="662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960982"/>
                </a:solidFill>
                <a:latin typeface="Arial"/>
                <a:cs typeface="Arial"/>
              </a:rPr>
              <a:t>De</a:t>
            </a: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ci</a:t>
            </a:r>
            <a:r>
              <a:rPr sz="1200" b="1" spc="5" dirty="0">
                <a:solidFill>
                  <a:srgbClr val="960982"/>
                </a:solidFill>
                <a:latin typeface="Arial"/>
                <a:cs typeface="Arial"/>
              </a:rPr>
              <a:t>s</a:t>
            </a: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21271" y="2984372"/>
            <a:ext cx="166497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Learning how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deal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 </a:t>
            </a:r>
            <a:r>
              <a:rPr sz="1200" dirty="0">
                <a:latin typeface="Arial MT"/>
                <a:cs typeface="Arial MT"/>
              </a:rPr>
              <a:t>the changed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situations, feeling more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positive about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plan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than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before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68818" y="1848738"/>
            <a:ext cx="1823720" cy="94043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819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Integration</a:t>
            </a:r>
            <a:endParaRPr sz="12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latin typeface="Arial MT"/>
                <a:cs typeface="Arial MT"/>
              </a:rPr>
              <a:t>Adapted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changes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new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ways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doing things, a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renewed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individual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37269" y="2854833"/>
            <a:ext cx="687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Celebrate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25178" y="5566054"/>
            <a:ext cx="381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Time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3249" y="2371902"/>
            <a:ext cx="196215" cy="5168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960982"/>
                </a:solidFill>
                <a:latin typeface="Arial"/>
                <a:cs typeface="Arial"/>
              </a:rPr>
              <a:t>M</a:t>
            </a: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orale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19970" y="6112561"/>
            <a:ext cx="22720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666666"/>
                </a:solidFill>
                <a:latin typeface="Arial"/>
                <a:cs typeface="Arial"/>
              </a:rPr>
              <a:t>Kubler-Ross</a:t>
            </a:r>
            <a:r>
              <a:rPr sz="1400" b="1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Change</a:t>
            </a:r>
            <a:r>
              <a:rPr sz="1400" spc="-4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666666"/>
                </a:solidFill>
                <a:latin typeface="Arial MT"/>
                <a:cs typeface="Arial MT"/>
              </a:rPr>
              <a:t>Curve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5891" y="3020669"/>
            <a:ext cx="1560209" cy="17844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3948429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Business Process Management</a:t>
            </a:r>
            <a:r>
              <a:rPr sz="1800" b="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Why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BPM</a:t>
            </a:r>
            <a:r>
              <a:rPr spc="-10" dirty="0">
                <a:solidFill>
                  <a:srgbClr val="EFAB00"/>
                </a:solidFill>
              </a:rPr>
              <a:t> in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this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course?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67429" y="2146807"/>
            <a:ext cx="544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0" dirty="0">
                <a:latin typeface="Arial"/>
                <a:cs typeface="Arial"/>
              </a:rPr>
              <a:t>Y</a:t>
            </a:r>
            <a:r>
              <a:rPr sz="1400" b="1" dirty="0">
                <a:latin typeface="Arial"/>
                <a:cs typeface="Arial"/>
              </a:rPr>
              <a:t>iel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48230" y="3674998"/>
            <a:ext cx="2860040" cy="621030"/>
          </a:xfrm>
          <a:custGeom>
            <a:avLst/>
            <a:gdLst/>
            <a:ahLst/>
            <a:cxnLst/>
            <a:rect l="l" t="t" r="r" b="b"/>
            <a:pathLst>
              <a:path w="2860040" h="621029">
                <a:moveTo>
                  <a:pt x="158115" y="69850"/>
                </a:moveTo>
                <a:lnTo>
                  <a:pt x="125590" y="34290"/>
                </a:lnTo>
                <a:lnTo>
                  <a:pt x="94234" y="0"/>
                </a:lnTo>
                <a:lnTo>
                  <a:pt x="0" y="86360"/>
                </a:lnTo>
                <a:lnTo>
                  <a:pt x="65405" y="157480"/>
                </a:lnTo>
                <a:lnTo>
                  <a:pt x="81280" y="143510"/>
                </a:lnTo>
                <a:lnTo>
                  <a:pt x="33274" y="91440"/>
                </a:lnTo>
                <a:lnTo>
                  <a:pt x="58928" y="67310"/>
                </a:lnTo>
                <a:lnTo>
                  <a:pt x="102108" y="114300"/>
                </a:lnTo>
                <a:lnTo>
                  <a:pt x="117983" y="100330"/>
                </a:lnTo>
                <a:lnTo>
                  <a:pt x="87630" y="67310"/>
                </a:lnTo>
                <a:lnTo>
                  <a:pt x="74803" y="53340"/>
                </a:lnTo>
                <a:lnTo>
                  <a:pt x="95758" y="34290"/>
                </a:lnTo>
                <a:lnTo>
                  <a:pt x="142113" y="85090"/>
                </a:lnTo>
                <a:lnTo>
                  <a:pt x="158115" y="69850"/>
                </a:lnTo>
                <a:close/>
              </a:path>
              <a:path w="2860040" h="621029">
                <a:moveTo>
                  <a:pt x="195453" y="171450"/>
                </a:moveTo>
                <a:lnTo>
                  <a:pt x="194945" y="166370"/>
                </a:lnTo>
                <a:lnTo>
                  <a:pt x="193421" y="162560"/>
                </a:lnTo>
                <a:lnTo>
                  <a:pt x="191897" y="157480"/>
                </a:lnTo>
                <a:lnTo>
                  <a:pt x="189230" y="153670"/>
                </a:lnTo>
                <a:lnTo>
                  <a:pt x="185547" y="149860"/>
                </a:lnTo>
                <a:lnTo>
                  <a:pt x="184213" y="148590"/>
                </a:lnTo>
                <a:lnTo>
                  <a:pt x="178892" y="143510"/>
                </a:lnTo>
                <a:lnTo>
                  <a:pt x="171335" y="139700"/>
                </a:lnTo>
                <a:lnTo>
                  <a:pt x="162839" y="137160"/>
                </a:lnTo>
                <a:lnTo>
                  <a:pt x="153416" y="137160"/>
                </a:lnTo>
                <a:lnTo>
                  <a:pt x="163449" y="128270"/>
                </a:lnTo>
                <a:lnTo>
                  <a:pt x="148209" y="111760"/>
                </a:lnTo>
                <a:lnTo>
                  <a:pt x="79883" y="173990"/>
                </a:lnTo>
                <a:lnTo>
                  <a:pt x="96393" y="191770"/>
                </a:lnTo>
                <a:lnTo>
                  <a:pt x="127254" y="163830"/>
                </a:lnTo>
                <a:lnTo>
                  <a:pt x="135001" y="156210"/>
                </a:lnTo>
                <a:lnTo>
                  <a:pt x="140589" y="152400"/>
                </a:lnTo>
                <a:lnTo>
                  <a:pt x="147955" y="148590"/>
                </a:lnTo>
                <a:lnTo>
                  <a:pt x="151765" y="148590"/>
                </a:lnTo>
                <a:lnTo>
                  <a:pt x="155702" y="149860"/>
                </a:lnTo>
                <a:lnTo>
                  <a:pt x="159766" y="149860"/>
                </a:lnTo>
                <a:lnTo>
                  <a:pt x="163195" y="152400"/>
                </a:lnTo>
                <a:lnTo>
                  <a:pt x="165989" y="156210"/>
                </a:lnTo>
                <a:lnTo>
                  <a:pt x="168275" y="158750"/>
                </a:lnTo>
                <a:lnTo>
                  <a:pt x="169545" y="161290"/>
                </a:lnTo>
                <a:lnTo>
                  <a:pt x="170307" y="166370"/>
                </a:lnTo>
                <a:lnTo>
                  <a:pt x="169799" y="168910"/>
                </a:lnTo>
                <a:lnTo>
                  <a:pt x="168275" y="171450"/>
                </a:lnTo>
                <a:lnTo>
                  <a:pt x="166878" y="175260"/>
                </a:lnTo>
                <a:lnTo>
                  <a:pt x="162433" y="179070"/>
                </a:lnTo>
                <a:lnTo>
                  <a:pt x="120269" y="218440"/>
                </a:lnTo>
                <a:lnTo>
                  <a:pt x="136652" y="236220"/>
                </a:lnTo>
                <a:lnTo>
                  <a:pt x="179197" y="196850"/>
                </a:lnTo>
                <a:lnTo>
                  <a:pt x="184404" y="193040"/>
                </a:lnTo>
                <a:lnTo>
                  <a:pt x="188214" y="187960"/>
                </a:lnTo>
                <a:lnTo>
                  <a:pt x="190373" y="185420"/>
                </a:lnTo>
                <a:lnTo>
                  <a:pt x="192659" y="181610"/>
                </a:lnTo>
                <a:lnTo>
                  <a:pt x="194056" y="179070"/>
                </a:lnTo>
                <a:lnTo>
                  <a:pt x="194691" y="175260"/>
                </a:lnTo>
                <a:lnTo>
                  <a:pt x="195453" y="171450"/>
                </a:lnTo>
                <a:close/>
              </a:path>
              <a:path w="2860040" h="621029">
                <a:moveTo>
                  <a:pt x="262509" y="247650"/>
                </a:moveTo>
                <a:lnTo>
                  <a:pt x="262382" y="242570"/>
                </a:lnTo>
                <a:lnTo>
                  <a:pt x="259080" y="232410"/>
                </a:lnTo>
                <a:lnTo>
                  <a:pt x="254508" y="224790"/>
                </a:lnTo>
                <a:lnTo>
                  <a:pt x="252044" y="222250"/>
                </a:lnTo>
                <a:lnTo>
                  <a:pt x="247142" y="217170"/>
                </a:lnTo>
                <a:lnTo>
                  <a:pt x="241134" y="210820"/>
                </a:lnTo>
                <a:lnTo>
                  <a:pt x="235292" y="205740"/>
                </a:lnTo>
                <a:lnTo>
                  <a:pt x="224028" y="200660"/>
                </a:lnTo>
                <a:lnTo>
                  <a:pt x="216789" y="199390"/>
                </a:lnTo>
                <a:lnTo>
                  <a:pt x="209042" y="200660"/>
                </a:lnTo>
                <a:lnTo>
                  <a:pt x="200660" y="204470"/>
                </a:lnTo>
                <a:lnTo>
                  <a:pt x="212725" y="223520"/>
                </a:lnTo>
                <a:lnTo>
                  <a:pt x="216916" y="222250"/>
                </a:lnTo>
                <a:lnTo>
                  <a:pt x="220472" y="222250"/>
                </a:lnTo>
                <a:lnTo>
                  <a:pt x="226314" y="223520"/>
                </a:lnTo>
                <a:lnTo>
                  <a:pt x="229235" y="224790"/>
                </a:lnTo>
                <a:lnTo>
                  <a:pt x="232156" y="228600"/>
                </a:lnTo>
                <a:lnTo>
                  <a:pt x="236474" y="232410"/>
                </a:lnTo>
                <a:lnTo>
                  <a:pt x="238633" y="237490"/>
                </a:lnTo>
                <a:lnTo>
                  <a:pt x="238887" y="242570"/>
                </a:lnTo>
                <a:lnTo>
                  <a:pt x="237236" y="246380"/>
                </a:lnTo>
                <a:lnTo>
                  <a:pt x="233680" y="248920"/>
                </a:lnTo>
                <a:lnTo>
                  <a:pt x="231902" y="251460"/>
                </a:lnTo>
                <a:lnTo>
                  <a:pt x="227584" y="248920"/>
                </a:lnTo>
                <a:lnTo>
                  <a:pt x="222440" y="245110"/>
                </a:lnTo>
                <a:lnTo>
                  <a:pt x="220726" y="243840"/>
                </a:lnTo>
                <a:lnTo>
                  <a:pt x="220091" y="243408"/>
                </a:lnTo>
                <a:lnTo>
                  <a:pt x="220091" y="261620"/>
                </a:lnTo>
                <a:lnTo>
                  <a:pt x="216535" y="265430"/>
                </a:lnTo>
                <a:lnTo>
                  <a:pt x="212217" y="269240"/>
                </a:lnTo>
                <a:lnTo>
                  <a:pt x="209042" y="271780"/>
                </a:lnTo>
                <a:lnTo>
                  <a:pt x="207010" y="271780"/>
                </a:lnTo>
                <a:lnTo>
                  <a:pt x="204089" y="274320"/>
                </a:lnTo>
                <a:lnTo>
                  <a:pt x="200787" y="274320"/>
                </a:lnTo>
                <a:lnTo>
                  <a:pt x="197104" y="273050"/>
                </a:lnTo>
                <a:lnTo>
                  <a:pt x="192278" y="273050"/>
                </a:lnTo>
                <a:lnTo>
                  <a:pt x="188468" y="270510"/>
                </a:lnTo>
                <a:lnTo>
                  <a:pt x="182753" y="264160"/>
                </a:lnTo>
                <a:lnTo>
                  <a:pt x="181483" y="260350"/>
                </a:lnTo>
                <a:lnTo>
                  <a:pt x="181737" y="254000"/>
                </a:lnTo>
                <a:lnTo>
                  <a:pt x="183134" y="251460"/>
                </a:lnTo>
                <a:lnTo>
                  <a:pt x="185547" y="248920"/>
                </a:lnTo>
                <a:lnTo>
                  <a:pt x="188214" y="246380"/>
                </a:lnTo>
                <a:lnTo>
                  <a:pt x="191389" y="245110"/>
                </a:lnTo>
                <a:lnTo>
                  <a:pt x="195199" y="246380"/>
                </a:lnTo>
                <a:lnTo>
                  <a:pt x="197612" y="246380"/>
                </a:lnTo>
                <a:lnTo>
                  <a:pt x="201676" y="248920"/>
                </a:lnTo>
                <a:lnTo>
                  <a:pt x="207391" y="252730"/>
                </a:lnTo>
                <a:lnTo>
                  <a:pt x="212979" y="257810"/>
                </a:lnTo>
                <a:lnTo>
                  <a:pt x="217297" y="260350"/>
                </a:lnTo>
                <a:lnTo>
                  <a:pt x="220091" y="261620"/>
                </a:lnTo>
                <a:lnTo>
                  <a:pt x="220091" y="243408"/>
                </a:lnTo>
                <a:lnTo>
                  <a:pt x="211455" y="237490"/>
                </a:lnTo>
                <a:lnTo>
                  <a:pt x="204470" y="232410"/>
                </a:lnTo>
                <a:lnTo>
                  <a:pt x="198755" y="228600"/>
                </a:lnTo>
                <a:lnTo>
                  <a:pt x="194056" y="227330"/>
                </a:lnTo>
                <a:lnTo>
                  <a:pt x="189484" y="224790"/>
                </a:lnTo>
                <a:lnTo>
                  <a:pt x="184785" y="224790"/>
                </a:lnTo>
                <a:lnTo>
                  <a:pt x="175387" y="226060"/>
                </a:lnTo>
                <a:lnTo>
                  <a:pt x="171069" y="228600"/>
                </a:lnTo>
                <a:lnTo>
                  <a:pt x="167259" y="232410"/>
                </a:lnTo>
                <a:lnTo>
                  <a:pt x="161417" y="237490"/>
                </a:lnTo>
                <a:lnTo>
                  <a:pt x="158496" y="243840"/>
                </a:lnTo>
                <a:lnTo>
                  <a:pt x="158242" y="259080"/>
                </a:lnTo>
                <a:lnTo>
                  <a:pt x="161417" y="266700"/>
                </a:lnTo>
                <a:lnTo>
                  <a:pt x="171450" y="276860"/>
                </a:lnTo>
                <a:lnTo>
                  <a:pt x="175641" y="280670"/>
                </a:lnTo>
                <a:lnTo>
                  <a:pt x="185039" y="284480"/>
                </a:lnTo>
                <a:lnTo>
                  <a:pt x="190246" y="285750"/>
                </a:lnTo>
                <a:lnTo>
                  <a:pt x="196088" y="285750"/>
                </a:lnTo>
                <a:lnTo>
                  <a:pt x="195834" y="287020"/>
                </a:lnTo>
                <a:lnTo>
                  <a:pt x="195326" y="287020"/>
                </a:lnTo>
                <a:lnTo>
                  <a:pt x="194564" y="288290"/>
                </a:lnTo>
                <a:lnTo>
                  <a:pt x="192786" y="292100"/>
                </a:lnTo>
                <a:lnTo>
                  <a:pt x="191516" y="293370"/>
                </a:lnTo>
                <a:lnTo>
                  <a:pt x="190754" y="295910"/>
                </a:lnTo>
                <a:lnTo>
                  <a:pt x="207137" y="313690"/>
                </a:lnTo>
                <a:lnTo>
                  <a:pt x="208915" y="308610"/>
                </a:lnTo>
                <a:lnTo>
                  <a:pt x="210947" y="304800"/>
                </a:lnTo>
                <a:lnTo>
                  <a:pt x="213360" y="302260"/>
                </a:lnTo>
                <a:lnTo>
                  <a:pt x="215646" y="298450"/>
                </a:lnTo>
                <a:lnTo>
                  <a:pt x="219837" y="294640"/>
                </a:lnTo>
                <a:lnTo>
                  <a:pt x="225806" y="288290"/>
                </a:lnTo>
                <a:lnTo>
                  <a:pt x="241350" y="274320"/>
                </a:lnTo>
                <a:lnTo>
                  <a:pt x="247015" y="269240"/>
                </a:lnTo>
                <a:lnTo>
                  <a:pt x="254889" y="262890"/>
                </a:lnTo>
                <a:lnTo>
                  <a:pt x="259588" y="256540"/>
                </a:lnTo>
                <a:lnTo>
                  <a:pt x="260985" y="252730"/>
                </a:lnTo>
                <a:lnTo>
                  <a:pt x="261366" y="251460"/>
                </a:lnTo>
                <a:lnTo>
                  <a:pt x="262509" y="247650"/>
                </a:lnTo>
                <a:close/>
              </a:path>
              <a:path w="2860040" h="621029">
                <a:moveTo>
                  <a:pt x="333248" y="328930"/>
                </a:moveTo>
                <a:lnTo>
                  <a:pt x="333197" y="321310"/>
                </a:lnTo>
                <a:lnTo>
                  <a:pt x="331546" y="313690"/>
                </a:lnTo>
                <a:lnTo>
                  <a:pt x="328295" y="307340"/>
                </a:lnTo>
                <a:lnTo>
                  <a:pt x="324434" y="302260"/>
                </a:lnTo>
                <a:lnTo>
                  <a:pt x="323469" y="300990"/>
                </a:lnTo>
                <a:lnTo>
                  <a:pt x="317792" y="295910"/>
                </a:lnTo>
                <a:lnTo>
                  <a:pt x="311289" y="292100"/>
                </a:lnTo>
                <a:lnTo>
                  <a:pt x="310769" y="291922"/>
                </a:lnTo>
                <a:lnTo>
                  <a:pt x="310769" y="317500"/>
                </a:lnTo>
                <a:lnTo>
                  <a:pt x="309880" y="323850"/>
                </a:lnTo>
                <a:lnTo>
                  <a:pt x="282956" y="353060"/>
                </a:lnTo>
                <a:lnTo>
                  <a:pt x="271018" y="354330"/>
                </a:lnTo>
                <a:lnTo>
                  <a:pt x="266192" y="353060"/>
                </a:lnTo>
                <a:lnTo>
                  <a:pt x="262509" y="347980"/>
                </a:lnTo>
                <a:lnTo>
                  <a:pt x="257810" y="342900"/>
                </a:lnTo>
                <a:lnTo>
                  <a:pt x="256413" y="336550"/>
                </a:lnTo>
                <a:lnTo>
                  <a:pt x="257048" y="334010"/>
                </a:lnTo>
                <a:lnTo>
                  <a:pt x="258318" y="328930"/>
                </a:lnTo>
                <a:lnTo>
                  <a:pt x="284353" y="302260"/>
                </a:lnTo>
                <a:lnTo>
                  <a:pt x="296291" y="302260"/>
                </a:lnTo>
                <a:lnTo>
                  <a:pt x="301244" y="303530"/>
                </a:lnTo>
                <a:lnTo>
                  <a:pt x="309245" y="312420"/>
                </a:lnTo>
                <a:lnTo>
                  <a:pt x="310769" y="317500"/>
                </a:lnTo>
                <a:lnTo>
                  <a:pt x="310769" y="291922"/>
                </a:lnTo>
                <a:lnTo>
                  <a:pt x="303936" y="289560"/>
                </a:lnTo>
                <a:lnTo>
                  <a:pt x="295783" y="289560"/>
                </a:lnTo>
                <a:lnTo>
                  <a:pt x="329819" y="257810"/>
                </a:lnTo>
                <a:lnTo>
                  <a:pt x="313309" y="240030"/>
                </a:lnTo>
                <a:lnTo>
                  <a:pt x="218948" y="326390"/>
                </a:lnTo>
                <a:lnTo>
                  <a:pt x="234315" y="342900"/>
                </a:lnTo>
                <a:lnTo>
                  <a:pt x="244348" y="334010"/>
                </a:lnTo>
                <a:lnTo>
                  <a:pt x="243078" y="340360"/>
                </a:lnTo>
                <a:lnTo>
                  <a:pt x="264668" y="374650"/>
                </a:lnTo>
                <a:lnTo>
                  <a:pt x="272034" y="377190"/>
                </a:lnTo>
                <a:lnTo>
                  <a:pt x="280162" y="377190"/>
                </a:lnTo>
                <a:lnTo>
                  <a:pt x="314706" y="360680"/>
                </a:lnTo>
                <a:lnTo>
                  <a:pt x="331457" y="337820"/>
                </a:lnTo>
                <a:lnTo>
                  <a:pt x="333248" y="328930"/>
                </a:lnTo>
                <a:close/>
              </a:path>
              <a:path w="2860040" h="621029">
                <a:moveTo>
                  <a:pt x="403479" y="339090"/>
                </a:moveTo>
                <a:lnTo>
                  <a:pt x="386969" y="321310"/>
                </a:lnTo>
                <a:lnTo>
                  <a:pt x="292608" y="407670"/>
                </a:lnTo>
                <a:lnTo>
                  <a:pt x="309118" y="425450"/>
                </a:lnTo>
                <a:lnTo>
                  <a:pt x="403479" y="339090"/>
                </a:lnTo>
                <a:close/>
              </a:path>
              <a:path w="2860040" h="621029">
                <a:moveTo>
                  <a:pt x="432054" y="439420"/>
                </a:moveTo>
                <a:lnTo>
                  <a:pt x="413588" y="400050"/>
                </a:lnTo>
                <a:lnTo>
                  <a:pt x="412242" y="399338"/>
                </a:lnTo>
                <a:lnTo>
                  <a:pt x="412242" y="427990"/>
                </a:lnTo>
                <a:lnTo>
                  <a:pt x="411480" y="438150"/>
                </a:lnTo>
                <a:lnTo>
                  <a:pt x="408686" y="443230"/>
                </a:lnTo>
                <a:lnTo>
                  <a:pt x="403606" y="448310"/>
                </a:lnTo>
                <a:lnTo>
                  <a:pt x="387172" y="430530"/>
                </a:lnTo>
                <a:lnTo>
                  <a:pt x="378968" y="421640"/>
                </a:lnTo>
                <a:lnTo>
                  <a:pt x="383794" y="416560"/>
                </a:lnTo>
                <a:lnTo>
                  <a:pt x="388874" y="414020"/>
                </a:lnTo>
                <a:lnTo>
                  <a:pt x="399288" y="414020"/>
                </a:lnTo>
                <a:lnTo>
                  <a:pt x="403733" y="416560"/>
                </a:lnTo>
                <a:lnTo>
                  <a:pt x="407289" y="420370"/>
                </a:lnTo>
                <a:lnTo>
                  <a:pt x="410718" y="424180"/>
                </a:lnTo>
                <a:lnTo>
                  <a:pt x="412242" y="427990"/>
                </a:lnTo>
                <a:lnTo>
                  <a:pt x="412242" y="399338"/>
                </a:lnTo>
                <a:lnTo>
                  <a:pt x="406400" y="396240"/>
                </a:lnTo>
                <a:lnTo>
                  <a:pt x="398538" y="393700"/>
                </a:lnTo>
                <a:lnTo>
                  <a:pt x="390017" y="392430"/>
                </a:lnTo>
                <a:lnTo>
                  <a:pt x="381203" y="393700"/>
                </a:lnTo>
                <a:lnTo>
                  <a:pt x="348957" y="415290"/>
                </a:lnTo>
                <a:lnTo>
                  <a:pt x="337299" y="445770"/>
                </a:lnTo>
                <a:lnTo>
                  <a:pt x="339166" y="454660"/>
                </a:lnTo>
                <a:lnTo>
                  <a:pt x="366839" y="485140"/>
                </a:lnTo>
                <a:lnTo>
                  <a:pt x="372745" y="487680"/>
                </a:lnTo>
                <a:lnTo>
                  <a:pt x="384962" y="487680"/>
                </a:lnTo>
                <a:lnTo>
                  <a:pt x="397764" y="485140"/>
                </a:lnTo>
                <a:lnTo>
                  <a:pt x="386778" y="467360"/>
                </a:lnTo>
                <a:lnTo>
                  <a:pt x="384429" y="463550"/>
                </a:lnTo>
                <a:lnTo>
                  <a:pt x="379984" y="466090"/>
                </a:lnTo>
                <a:lnTo>
                  <a:pt x="376174" y="467360"/>
                </a:lnTo>
                <a:lnTo>
                  <a:pt x="372872" y="466090"/>
                </a:lnTo>
                <a:lnTo>
                  <a:pt x="369570" y="466090"/>
                </a:lnTo>
                <a:lnTo>
                  <a:pt x="366649" y="463550"/>
                </a:lnTo>
                <a:lnTo>
                  <a:pt x="360299" y="457200"/>
                </a:lnTo>
                <a:lnTo>
                  <a:pt x="358648" y="452120"/>
                </a:lnTo>
                <a:lnTo>
                  <a:pt x="359537" y="440690"/>
                </a:lnTo>
                <a:lnTo>
                  <a:pt x="362331" y="435610"/>
                </a:lnTo>
                <a:lnTo>
                  <a:pt x="367538" y="430530"/>
                </a:lnTo>
                <a:lnTo>
                  <a:pt x="408940" y="476250"/>
                </a:lnTo>
                <a:lnTo>
                  <a:pt x="418236" y="467360"/>
                </a:lnTo>
                <a:lnTo>
                  <a:pt x="425208" y="458470"/>
                </a:lnTo>
                <a:lnTo>
                  <a:pt x="429806" y="448310"/>
                </a:lnTo>
                <a:lnTo>
                  <a:pt x="432054" y="439420"/>
                </a:lnTo>
                <a:close/>
              </a:path>
              <a:path w="2860040" h="621029">
                <a:moveTo>
                  <a:pt x="501396" y="510540"/>
                </a:moveTo>
                <a:lnTo>
                  <a:pt x="479209" y="472440"/>
                </a:lnTo>
                <a:lnTo>
                  <a:pt x="451739" y="461010"/>
                </a:lnTo>
                <a:lnTo>
                  <a:pt x="444627" y="463550"/>
                </a:lnTo>
                <a:lnTo>
                  <a:pt x="438658" y="468630"/>
                </a:lnTo>
                <a:lnTo>
                  <a:pt x="432054" y="474980"/>
                </a:lnTo>
                <a:lnTo>
                  <a:pt x="429387" y="482600"/>
                </a:lnTo>
                <a:lnTo>
                  <a:pt x="430657" y="491490"/>
                </a:lnTo>
                <a:lnTo>
                  <a:pt x="447167" y="527050"/>
                </a:lnTo>
                <a:lnTo>
                  <a:pt x="449326" y="530860"/>
                </a:lnTo>
                <a:lnTo>
                  <a:pt x="450342" y="533400"/>
                </a:lnTo>
                <a:lnTo>
                  <a:pt x="450342" y="534670"/>
                </a:lnTo>
                <a:lnTo>
                  <a:pt x="450215" y="537210"/>
                </a:lnTo>
                <a:lnTo>
                  <a:pt x="449453" y="538480"/>
                </a:lnTo>
                <a:lnTo>
                  <a:pt x="448056" y="539750"/>
                </a:lnTo>
                <a:lnTo>
                  <a:pt x="446024" y="541020"/>
                </a:lnTo>
                <a:lnTo>
                  <a:pt x="443738" y="542290"/>
                </a:lnTo>
                <a:lnTo>
                  <a:pt x="441071" y="541020"/>
                </a:lnTo>
                <a:lnTo>
                  <a:pt x="437261" y="541020"/>
                </a:lnTo>
                <a:lnTo>
                  <a:pt x="433197" y="537210"/>
                </a:lnTo>
                <a:lnTo>
                  <a:pt x="428879" y="533400"/>
                </a:lnTo>
                <a:lnTo>
                  <a:pt x="425069" y="529590"/>
                </a:lnTo>
                <a:lnTo>
                  <a:pt x="422910" y="524510"/>
                </a:lnTo>
                <a:lnTo>
                  <a:pt x="422529" y="520700"/>
                </a:lnTo>
                <a:lnTo>
                  <a:pt x="422275" y="516890"/>
                </a:lnTo>
                <a:lnTo>
                  <a:pt x="423545" y="513080"/>
                </a:lnTo>
                <a:lnTo>
                  <a:pt x="426339" y="509270"/>
                </a:lnTo>
                <a:lnTo>
                  <a:pt x="407035" y="492760"/>
                </a:lnTo>
                <a:lnTo>
                  <a:pt x="403885" y="499110"/>
                </a:lnTo>
                <a:lnTo>
                  <a:pt x="401891" y="505460"/>
                </a:lnTo>
                <a:lnTo>
                  <a:pt x="401205" y="510540"/>
                </a:lnTo>
                <a:lnTo>
                  <a:pt x="401142" y="514350"/>
                </a:lnTo>
                <a:lnTo>
                  <a:pt x="401320" y="518160"/>
                </a:lnTo>
                <a:lnTo>
                  <a:pt x="422821" y="552450"/>
                </a:lnTo>
                <a:lnTo>
                  <a:pt x="443738" y="562610"/>
                </a:lnTo>
                <a:lnTo>
                  <a:pt x="453009" y="562610"/>
                </a:lnTo>
                <a:lnTo>
                  <a:pt x="460756" y="561340"/>
                </a:lnTo>
                <a:lnTo>
                  <a:pt x="467106" y="554990"/>
                </a:lnTo>
                <a:lnTo>
                  <a:pt x="472821" y="549910"/>
                </a:lnTo>
                <a:lnTo>
                  <a:pt x="475615" y="543560"/>
                </a:lnTo>
                <a:lnTo>
                  <a:pt x="475564" y="542290"/>
                </a:lnTo>
                <a:lnTo>
                  <a:pt x="475361" y="537210"/>
                </a:lnTo>
                <a:lnTo>
                  <a:pt x="458343" y="497840"/>
                </a:lnTo>
                <a:lnTo>
                  <a:pt x="454914" y="491490"/>
                </a:lnTo>
                <a:lnTo>
                  <a:pt x="459613" y="481330"/>
                </a:lnTo>
                <a:lnTo>
                  <a:pt x="461899" y="482600"/>
                </a:lnTo>
                <a:lnTo>
                  <a:pt x="465074" y="482600"/>
                </a:lnTo>
                <a:lnTo>
                  <a:pt x="468884" y="486410"/>
                </a:lnTo>
                <a:lnTo>
                  <a:pt x="473202" y="490220"/>
                </a:lnTo>
                <a:lnTo>
                  <a:pt x="476631" y="494030"/>
                </a:lnTo>
                <a:lnTo>
                  <a:pt x="478536" y="497840"/>
                </a:lnTo>
                <a:lnTo>
                  <a:pt x="479044" y="501650"/>
                </a:lnTo>
                <a:lnTo>
                  <a:pt x="479425" y="504190"/>
                </a:lnTo>
                <a:lnTo>
                  <a:pt x="478663" y="508000"/>
                </a:lnTo>
                <a:lnTo>
                  <a:pt x="476631" y="510540"/>
                </a:lnTo>
                <a:lnTo>
                  <a:pt x="495427" y="524510"/>
                </a:lnTo>
                <a:lnTo>
                  <a:pt x="499745" y="518160"/>
                </a:lnTo>
                <a:lnTo>
                  <a:pt x="501396" y="510540"/>
                </a:lnTo>
                <a:close/>
              </a:path>
              <a:path w="2860040" h="621029">
                <a:moveTo>
                  <a:pt x="2495651" y="533781"/>
                </a:moveTo>
                <a:lnTo>
                  <a:pt x="2488057" y="476631"/>
                </a:lnTo>
                <a:lnTo>
                  <a:pt x="2465324" y="495681"/>
                </a:lnTo>
                <a:lnTo>
                  <a:pt x="2471788" y="533781"/>
                </a:lnTo>
                <a:lnTo>
                  <a:pt x="2495651" y="533781"/>
                </a:lnTo>
                <a:close/>
              </a:path>
              <a:path w="2860040" h="621029">
                <a:moveTo>
                  <a:pt x="2526284" y="474091"/>
                </a:moveTo>
                <a:lnTo>
                  <a:pt x="2511806" y="456692"/>
                </a:lnTo>
                <a:lnTo>
                  <a:pt x="2493010" y="472440"/>
                </a:lnTo>
                <a:lnTo>
                  <a:pt x="2507488" y="489839"/>
                </a:lnTo>
                <a:lnTo>
                  <a:pt x="2526284" y="474091"/>
                </a:lnTo>
                <a:close/>
              </a:path>
              <a:path w="2860040" h="621029">
                <a:moveTo>
                  <a:pt x="2533904" y="604647"/>
                </a:moveTo>
                <a:lnTo>
                  <a:pt x="2499614" y="563499"/>
                </a:lnTo>
                <a:lnTo>
                  <a:pt x="2498242" y="553212"/>
                </a:lnTo>
                <a:lnTo>
                  <a:pt x="2475103" y="553212"/>
                </a:lnTo>
                <a:lnTo>
                  <a:pt x="2396490" y="553212"/>
                </a:lnTo>
                <a:lnTo>
                  <a:pt x="2479802" y="579882"/>
                </a:lnTo>
                <a:lnTo>
                  <a:pt x="2514219" y="621030"/>
                </a:lnTo>
                <a:lnTo>
                  <a:pt x="2533904" y="604647"/>
                </a:lnTo>
                <a:close/>
              </a:path>
              <a:path w="2860040" h="621029">
                <a:moveTo>
                  <a:pt x="2593594" y="554736"/>
                </a:moveTo>
                <a:lnTo>
                  <a:pt x="2534285" y="483743"/>
                </a:lnTo>
                <a:lnTo>
                  <a:pt x="2515616" y="499491"/>
                </a:lnTo>
                <a:lnTo>
                  <a:pt x="2574925" y="570357"/>
                </a:lnTo>
                <a:lnTo>
                  <a:pt x="2593594" y="554736"/>
                </a:lnTo>
                <a:close/>
              </a:path>
              <a:path w="2860040" h="621029">
                <a:moveTo>
                  <a:pt x="2659837" y="481203"/>
                </a:moveTo>
                <a:lnTo>
                  <a:pt x="2658935" y="475208"/>
                </a:lnTo>
                <a:lnTo>
                  <a:pt x="2656967" y="468630"/>
                </a:lnTo>
                <a:lnTo>
                  <a:pt x="2635631" y="481203"/>
                </a:lnTo>
                <a:lnTo>
                  <a:pt x="2637663" y="485648"/>
                </a:lnTo>
                <a:lnTo>
                  <a:pt x="2638298" y="489458"/>
                </a:lnTo>
                <a:lnTo>
                  <a:pt x="2622931" y="506476"/>
                </a:lnTo>
                <a:lnTo>
                  <a:pt x="2617470" y="505714"/>
                </a:lnTo>
                <a:lnTo>
                  <a:pt x="2612009" y="505079"/>
                </a:lnTo>
                <a:lnTo>
                  <a:pt x="2606929" y="502031"/>
                </a:lnTo>
                <a:lnTo>
                  <a:pt x="2602103" y="496570"/>
                </a:lnTo>
                <a:lnTo>
                  <a:pt x="2616200" y="484759"/>
                </a:lnTo>
                <a:lnTo>
                  <a:pt x="2649093" y="457200"/>
                </a:lnTo>
                <a:lnTo>
                  <a:pt x="2620899" y="434670"/>
                </a:lnTo>
                <a:lnTo>
                  <a:pt x="2620899" y="461264"/>
                </a:lnTo>
                <a:lnTo>
                  <a:pt x="2592832" y="484759"/>
                </a:lnTo>
                <a:lnTo>
                  <a:pt x="2588514" y="479679"/>
                </a:lnTo>
                <a:lnTo>
                  <a:pt x="2586482" y="474599"/>
                </a:lnTo>
                <a:lnTo>
                  <a:pt x="2586736" y="464058"/>
                </a:lnTo>
                <a:lnTo>
                  <a:pt x="2588895" y="459740"/>
                </a:lnTo>
                <a:lnTo>
                  <a:pt x="2593048" y="456234"/>
                </a:lnTo>
                <a:lnTo>
                  <a:pt x="2596896" y="453136"/>
                </a:lnTo>
                <a:lnTo>
                  <a:pt x="2601214" y="451866"/>
                </a:lnTo>
                <a:lnTo>
                  <a:pt x="2606294" y="452501"/>
                </a:lnTo>
                <a:lnTo>
                  <a:pt x="2611374" y="453009"/>
                </a:lnTo>
                <a:lnTo>
                  <a:pt x="2616200" y="456057"/>
                </a:lnTo>
                <a:lnTo>
                  <a:pt x="2620899" y="461264"/>
                </a:lnTo>
                <a:lnTo>
                  <a:pt x="2620899" y="434670"/>
                </a:lnTo>
                <a:lnTo>
                  <a:pt x="2613533" y="432562"/>
                </a:lnTo>
                <a:lnTo>
                  <a:pt x="2604770" y="432142"/>
                </a:lnTo>
                <a:lnTo>
                  <a:pt x="2596223" y="433730"/>
                </a:lnTo>
                <a:lnTo>
                  <a:pt x="2566174" y="463969"/>
                </a:lnTo>
                <a:lnTo>
                  <a:pt x="2564892" y="472440"/>
                </a:lnTo>
                <a:lnTo>
                  <a:pt x="2565450" y="481203"/>
                </a:lnTo>
                <a:lnTo>
                  <a:pt x="2585085" y="514477"/>
                </a:lnTo>
                <a:lnTo>
                  <a:pt x="2615717" y="527392"/>
                </a:lnTo>
                <a:lnTo>
                  <a:pt x="2625115" y="525945"/>
                </a:lnTo>
                <a:lnTo>
                  <a:pt x="2634475" y="521970"/>
                </a:lnTo>
                <a:lnTo>
                  <a:pt x="2643759" y="515493"/>
                </a:lnTo>
                <a:lnTo>
                  <a:pt x="2649042" y="510501"/>
                </a:lnTo>
                <a:lnTo>
                  <a:pt x="2652280" y="506476"/>
                </a:lnTo>
                <a:lnTo>
                  <a:pt x="2653296" y="505231"/>
                </a:lnTo>
                <a:lnTo>
                  <a:pt x="2656522" y="499694"/>
                </a:lnTo>
                <a:lnTo>
                  <a:pt x="2658745" y="493903"/>
                </a:lnTo>
                <a:lnTo>
                  <a:pt x="2659837" y="487832"/>
                </a:lnTo>
                <a:lnTo>
                  <a:pt x="2659837" y="481203"/>
                </a:lnTo>
                <a:close/>
              </a:path>
              <a:path w="2860040" h="621029">
                <a:moveTo>
                  <a:pt x="2708275" y="458851"/>
                </a:moveTo>
                <a:lnTo>
                  <a:pt x="2626360" y="360934"/>
                </a:lnTo>
                <a:lnTo>
                  <a:pt x="2607564" y="376682"/>
                </a:lnTo>
                <a:lnTo>
                  <a:pt x="2689479" y="474599"/>
                </a:lnTo>
                <a:lnTo>
                  <a:pt x="2708275" y="458851"/>
                </a:lnTo>
                <a:close/>
              </a:path>
              <a:path w="2860040" h="621029">
                <a:moveTo>
                  <a:pt x="2793111" y="387858"/>
                </a:moveTo>
                <a:lnTo>
                  <a:pt x="2764205" y="353314"/>
                </a:lnTo>
                <a:lnTo>
                  <a:pt x="2754249" y="341414"/>
                </a:lnTo>
                <a:lnTo>
                  <a:pt x="2754249" y="394843"/>
                </a:lnTo>
                <a:lnTo>
                  <a:pt x="2752090" y="399669"/>
                </a:lnTo>
                <a:lnTo>
                  <a:pt x="2747772" y="403352"/>
                </a:lnTo>
                <a:lnTo>
                  <a:pt x="2742311" y="407924"/>
                </a:lnTo>
                <a:lnTo>
                  <a:pt x="2736088" y="408940"/>
                </a:lnTo>
                <a:lnTo>
                  <a:pt x="2728976" y="406654"/>
                </a:lnTo>
                <a:lnTo>
                  <a:pt x="2703322" y="379222"/>
                </a:lnTo>
                <a:lnTo>
                  <a:pt x="2703322" y="367157"/>
                </a:lnTo>
                <a:lnTo>
                  <a:pt x="2705608" y="362204"/>
                </a:lnTo>
                <a:lnTo>
                  <a:pt x="2714625" y="354711"/>
                </a:lnTo>
                <a:lnTo>
                  <a:pt x="2719959" y="353314"/>
                </a:lnTo>
                <a:lnTo>
                  <a:pt x="2731770" y="355600"/>
                </a:lnTo>
                <a:lnTo>
                  <a:pt x="2754249" y="394843"/>
                </a:lnTo>
                <a:lnTo>
                  <a:pt x="2754249" y="341414"/>
                </a:lnTo>
                <a:lnTo>
                  <a:pt x="2753906" y="340995"/>
                </a:lnTo>
                <a:lnTo>
                  <a:pt x="2711196" y="289941"/>
                </a:lnTo>
                <a:lnTo>
                  <a:pt x="2692527" y="305689"/>
                </a:lnTo>
                <a:lnTo>
                  <a:pt x="2721991" y="340995"/>
                </a:lnTo>
                <a:lnTo>
                  <a:pt x="2713825" y="340448"/>
                </a:lnTo>
                <a:lnTo>
                  <a:pt x="2680639" y="367690"/>
                </a:lnTo>
                <a:lnTo>
                  <a:pt x="2679573" y="375539"/>
                </a:lnTo>
                <a:lnTo>
                  <a:pt x="2680182" y="383908"/>
                </a:lnTo>
                <a:lnTo>
                  <a:pt x="2701467" y="417995"/>
                </a:lnTo>
                <a:lnTo>
                  <a:pt x="2733840" y="430784"/>
                </a:lnTo>
                <a:lnTo>
                  <a:pt x="2741422" y="429666"/>
                </a:lnTo>
                <a:lnTo>
                  <a:pt x="2767457" y="398526"/>
                </a:lnTo>
                <a:lnTo>
                  <a:pt x="2766949" y="392049"/>
                </a:lnTo>
                <a:lnTo>
                  <a:pt x="2775712" y="402463"/>
                </a:lnTo>
                <a:lnTo>
                  <a:pt x="2788107" y="392049"/>
                </a:lnTo>
                <a:lnTo>
                  <a:pt x="2793111" y="387858"/>
                </a:lnTo>
                <a:close/>
              </a:path>
              <a:path w="2860040" h="621029">
                <a:moveTo>
                  <a:pt x="2859532" y="315214"/>
                </a:moveTo>
                <a:lnTo>
                  <a:pt x="2858389" y="310515"/>
                </a:lnTo>
                <a:lnTo>
                  <a:pt x="2857627" y="307340"/>
                </a:lnTo>
                <a:lnTo>
                  <a:pt x="2852166" y="300863"/>
                </a:lnTo>
                <a:lnTo>
                  <a:pt x="2847213" y="294894"/>
                </a:lnTo>
                <a:lnTo>
                  <a:pt x="2841371" y="291846"/>
                </a:lnTo>
                <a:lnTo>
                  <a:pt x="2834640" y="291846"/>
                </a:lnTo>
                <a:lnTo>
                  <a:pt x="2794762" y="307086"/>
                </a:lnTo>
                <a:lnTo>
                  <a:pt x="2787523" y="310134"/>
                </a:lnTo>
                <a:lnTo>
                  <a:pt x="2784729" y="310388"/>
                </a:lnTo>
                <a:lnTo>
                  <a:pt x="2782697" y="310515"/>
                </a:lnTo>
                <a:lnTo>
                  <a:pt x="2781173" y="309880"/>
                </a:lnTo>
                <a:lnTo>
                  <a:pt x="2778760" y="306959"/>
                </a:lnTo>
                <a:lnTo>
                  <a:pt x="2778379" y="305054"/>
                </a:lnTo>
                <a:lnTo>
                  <a:pt x="2779014" y="302895"/>
                </a:lnTo>
                <a:lnTo>
                  <a:pt x="2780030" y="299720"/>
                </a:lnTo>
                <a:lnTo>
                  <a:pt x="2782951" y="296037"/>
                </a:lnTo>
                <a:lnTo>
                  <a:pt x="2787904" y="291973"/>
                </a:lnTo>
                <a:lnTo>
                  <a:pt x="2791841" y="288671"/>
                </a:lnTo>
                <a:lnTo>
                  <a:pt x="2795397" y="286893"/>
                </a:lnTo>
                <a:lnTo>
                  <a:pt x="2798826" y="286639"/>
                </a:lnTo>
                <a:lnTo>
                  <a:pt x="2802128" y="286258"/>
                </a:lnTo>
                <a:lnTo>
                  <a:pt x="2805303" y="287274"/>
                </a:lnTo>
                <a:lnTo>
                  <a:pt x="2808351" y="289306"/>
                </a:lnTo>
                <a:lnTo>
                  <a:pt x="2810878" y="286258"/>
                </a:lnTo>
                <a:lnTo>
                  <a:pt x="2823337" y="271272"/>
                </a:lnTo>
                <a:lnTo>
                  <a:pt x="2816352" y="266573"/>
                </a:lnTo>
                <a:lnTo>
                  <a:pt x="2809240" y="264668"/>
                </a:lnTo>
                <a:lnTo>
                  <a:pt x="2769425" y="285127"/>
                </a:lnTo>
                <a:lnTo>
                  <a:pt x="2757551" y="312166"/>
                </a:lnTo>
                <a:lnTo>
                  <a:pt x="2759456" y="319405"/>
                </a:lnTo>
                <a:lnTo>
                  <a:pt x="2764663" y="325501"/>
                </a:lnTo>
                <a:lnTo>
                  <a:pt x="2770251" y="332359"/>
                </a:lnTo>
                <a:lnTo>
                  <a:pt x="2777617" y="335280"/>
                </a:lnTo>
                <a:lnTo>
                  <a:pt x="2786380" y="334391"/>
                </a:lnTo>
                <a:lnTo>
                  <a:pt x="2792234" y="333108"/>
                </a:lnTo>
                <a:lnTo>
                  <a:pt x="2800261" y="330200"/>
                </a:lnTo>
                <a:lnTo>
                  <a:pt x="2810472" y="325678"/>
                </a:lnTo>
                <a:lnTo>
                  <a:pt x="2822829" y="319532"/>
                </a:lnTo>
                <a:lnTo>
                  <a:pt x="2826639" y="317500"/>
                </a:lnTo>
                <a:lnTo>
                  <a:pt x="2829433" y="316611"/>
                </a:lnTo>
                <a:lnTo>
                  <a:pt x="2832862" y="316865"/>
                </a:lnTo>
                <a:lnTo>
                  <a:pt x="2834259" y="317754"/>
                </a:lnTo>
                <a:lnTo>
                  <a:pt x="2835732" y="319532"/>
                </a:lnTo>
                <a:lnTo>
                  <a:pt x="2837180" y="321183"/>
                </a:lnTo>
                <a:lnTo>
                  <a:pt x="2837815" y="323596"/>
                </a:lnTo>
                <a:lnTo>
                  <a:pt x="2837180" y="326263"/>
                </a:lnTo>
                <a:lnTo>
                  <a:pt x="2836164" y="330073"/>
                </a:lnTo>
                <a:lnTo>
                  <a:pt x="2833243" y="334010"/>
                </a:lnTo>
                <a:lnTo>
                  <a:pt x="2828302" y="338175"/>
                </a:lnTo>
                <a:lnTo>
                  <a:pt x="2824099" y="341757"/>
                </a:lnTo>
                <a:lnTo>
                  <a:pt x="2819781" y="343662"/>
                </a:lnTo>
                <a:lnTo>
                  <a:pt x="2811780" y="343916"/>
                </a:lnTo>
                <a:lnTo>
                  <a:pt x="2807843" y="342519"/>
                </a:lnTo>
                <a:lnTo>
                  <a:pt x="2803906" y="339598"/>
                </a:lnTo>
                <a:lnTo>
                  <a:pt x="2787523" y="358140"/>
                </a:lnTo>
                <a:lnTo>
                  <a:pt x="2793187" y="361569"/>
                </a:lnTo>
                <a:lnTo>
                  <a:pt x="2799143" y="363842"/>
                </a:lnTo>
                <a:lnTo>
                  <a:pt x="2805379" y="364947"/>
                </a:lnTo>
                <a:lnTo>
                  <a:pt x="2811907" y="364871"/>
                </a:lnTo>
                <a:lnTo>
                  <a:pt x="2846908" y="344957"/>
                </a:lnTo>
                <a:lnTo>
                  <a:pt x="2847733" y="343916"/>
                </a:lnTo>
                <a:lnTo>
                  <a:pt x="2852305" y="338175"/>
                </a:lnTo>
                <a:lnTo>
                  <a:pt x="2856001" y="331343"/>
                </a:lnTo>
                <a:lnTo>
                  <a:pt x="2858008" y="324485"/>
                </a:lnTo>
                <a:lnTo>
                  <a:pt x="2859290" y="316611"/>
                </a:lnTo>
                <a:lnTo>
                  <a:pt x="2859532" y="315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97422" y="3112135"/>
            <a:ext cx="81661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5260" marR="5080" indent="-163195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Bu</a:t>
            </a:r>
            <a:r>
              <a:rPr sz="1400" b="1" dirty="0">
                <a:latin typeface="Arial"/>
                <a:cs typeface="Arial"/>
              </a:rPr>
              <a:t>si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ess  </a:t>
            </a:r>
            <a:r>
              <a:rPr sz="1400" b="1" spc="-15" dirty="0">
                <a:latin typeface="Arial"/>
                <a:cs typeface="Arial"/>
              </a:rPr>
              <a:t>Value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8697" y="3112135"/>
            <a:ext cx="101028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 marR="5080" indent="-1905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I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f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rmati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n  </a:t>
            </a:r>
            <a:r>
              <a:rPr sz="1400" b="1" spc="-114" dirty="0">
                <a:latin typeface="Arial"/>
                <a:cs typeface="Arial"/>
              </a:rPr>
              <a:t>T</a:t>
            </a:r>
            <a:r>
              <a:rPr sz="1400" b="1" dirty="0">
                <a:latin typeface="Arial"/>
                <a:cs typeface="Arial"/>
              </a:rPr>
              <a:t>ec</a:t>
            </a:r>
            <a:r>
              <a:rPr sz="1400" b="1" spc="-10" dirty="0">
                <a:latin typeface="Arial"/>
                <a:cs typeface="Arial"/>
              </a:rPr>
              <a:t>hno</a:t>
            </a:r>
            <a:r>
              <a:rPr sz="1400" b="1" dirty="0">
                <a:latin typeface="Arial"/>
                <a:cs typeface="Arial"/>
              </a:rPr>
              <a:t>l</a:t>
            </a:r>
            <a:r>
              <a:rPr sz="1400" b="1" spc="-10" dirty="0">
                <a:latin typeface="Arial"/>
                <a:cs typeface="Arial"/>
              </a:rPr>
              <a:t>og</a:t>
            </a:r>
            <a:r>
              <a:rPr sz="1400" b="1" dirty="0"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80308" y="5137150"/>
            <a:ext cx="7194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 marR="5080" indent="-2159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Pr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cess  </a:t>
            </a:r>
            <a:r>
              <a:rPr sz="1400" b="1" spc="-5" dirty="0">
                <a:latin typeface="Arial"/>
                <a:cs typeface="Arial"/>
              </a:rPr>
              <a:t>Change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8320" y="1981200"/>
            <a:ext cx="1217676" cy="12176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19" y="1982723"/>
            <a:ext cx="1213104" cy="121462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314434" y="3318509"/>
            <a:ext cx="3137535" cy="1870710"/>
            <a:chOff x="2314434" y="3318509"/>
            <a:chExt cx="3137535" cy="187071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6308" y="3960875"/>
              <a:ext cx="1226820" cy="12283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314434" y="3318509"/>
              <a:ext cx="3137535" cy="998855"/>
            </a:xfrm>
            <a:custGeom>
              <a:avLst/>
              <a:gdLst/>
              <a:ahLst/>
              <a:cxnLst/>
              <a:rect l="l" t="t" r="r" b="b"/>
              <a:pathLst>
                <a:path w="3137535" h="998854">
                  <a:moveTo>
                    <a:pt x="75946" y="6731"/>
                  </a:moveTo>
                  <a:lnTo>
                    <a:pt x="69850" y="0"/>
                  </a:lnTo>
                  <a:lnTo>
                    <a:pt x="0" y="64262"/>
                  </a:lnTo>
                  <a:lnTo>
                    <a:pt x="6223" y="70993"/>
                  </a:lnTo>
                  <a:lnTo>
                    <a:pt x="75946" y="6731"/>
                  </a:lnTo>
                  <a:close/>
                </a:path>
                <a:path w="3137535" h="998854">
                  <a:moveTo>
                    <a:pt x="94361" y="26670"/>
                  </a:moveTo>
                  <a:lnTo>
                    <a:pt x="82042" y="13335"/>
                  </a:lnTo>
                  <a:lnTo>
                    <a:pt x="12319" y="77597"/>
                  </a:lnTo>
                  <a:lnTo>
                    <a:pt x="24511" y="90932"/>
                  </a:lnTo>
                  <a:lnTo>
                    <a:pt x="94361" y="26670"/>
                  </a:lnTo>
                  <a:close/>
                </a:path>
                <a:path w="3137535" h="998854">
                  <a:moveTo>
                    <a:pt x="925322" y="998601"/>
                  </a:moveTo>
                  <a:lnTo>
                    <a:pt x="856691" y="756285"/>
                  </a:lnTo>
                  <a:lnTo>
                    <a:pt x="838073" y="690499"/>
                  </a:lnTo>
                  <a:lnTo>
                    <a:pt x="766572" y="756285"/>
                  </a:lnTo>
                  <a:lnTo>
                    <a:pt x="100457" y="33274"/>
                  </a:lnTo>
                  <a:lnTo>
                    <a:pt x="30734" y="97536"/>
                  </a:lnTo>
                  <a:lnTo>
                    <a:pt x="696849" y="820547"/>
                  </a:lnTo>
                  <a:lnTo>
                    <a:pt x="625348" y="886460"/>
                  </a:lnTo>
                  <a:lnTo>
                    <a:pt x="925322" y="998601"/>
                  </a:lnTo>
                  <a:close/>
                </a:path>
                <a:path w="3137535" h="998854">
                  <a:moveTo>
                    <a:pt x="2141220" y="987552"/>
                  </a:moveTo>
                  <a:lnTo>
                    <a:pt x="2082673" y="913003"/>
                  </a:lnTo>
                  <a:lnTo>
                    <a:pt x="2075561" y="918591"/>
                  </a:lnTo>
                  <a:lnTo>
                    <a:pt x="2134235" y="993140"/>
                  </a:lnTo>
                  <a:lnTo>
                    <a:pt x="2141220" y="987552"/>
                  </a:lnTo>
                  <a:close/>
                </a:path>
                <a:path w="3137535" h="998854">
                  <a:moveTo>
                    <a:pt x="2162556" y="970788"/>
                  </a:moveTo>
                  <a:lnTo>
                    <a:pt x="2104009" y="896239"/>
                  </a:lnTo>
                  <a:lnTo>
                    <a:pt x="2089785" y="907415"/>
                  </a:lnTo>
                  <a:lnTo>
                    <a:pt x="2148332" y="981964"/>
                  </a:lnTo>
                  <a:lnTo>
                    <a:pt x="2162556" y="970788"/>
                  </a:lnTo>
                  <a:close/>
                </a:path>
                <a:path w="3137535" h="998854">
                  <a:moveTo>
                    <a:pt x="3137535" y="143510"/>
                  </a:moveTo>
                  <a:lnTo>
                    <a:pt x="2823591" y="206375"/>
                  </a:lnTo>
                  <a:lnTo>
                    <a:pt x="2883789" y="282829"/>
                  </a:lnTo>
                  <a:lnTo>
                    <a:pt x="2110994" y="890651"/>
                  </a:lnTo>
                  <a:lnTo>
                    <a:pt x="2169668" y="965200"/>
                  </a:lnTo>
                  <a:lnTo>
                    <a:pt x="2942463" y="357378"/>
                  </a:lnTo>
                  <a:lnTo>
                    <a:pt x="3002534" y="433705"/>
                  </a:lnTo>
                  <a:lnTo>
                    <a:pt x="3038030" y="357378"/>
                  </a:lnTo>
                  <a:lnTo>
                    <a:pt x="3137535" y="143510"/>
                  </a:lnTo>
                  <a:close/>
                </a:path>
              </a:pathLst>
            </a:custGeom>
            <a:solidFill>
              <a:srgbClr val="BB4A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2703576" y="2440279"/>
            <a:ext cx="2395855" cy="625475"/>
          </a:xfrm>
          <a:custGeom>
            <a:avLst/>
            <a:gdLst/>
            <a:ahLst/>
            <a:cxnLst/>
            <a:rect l="l" t="t" r="r" b="b"/>
            <a:pathLst>
              <a:path w="2395854" h="625475">
                <a:moveTo>
                  <a:pt x="9017" y="278282"/>
                </a:moveTo>
                <a:lnTo>
                  <a:pt x="0" y="278282"/>
                </a:lnTo>
                <a:lnTo>
                  <a:pt x="0" y="373278"/>
                </a:lnTo>
                <a:lnTo>
                  <a:pt x="9017" y="373278"/>
                </a:lnTo>
                <a:lnTo>
                  <a:pt x="9017" y="278282"/>
                </a:lnTo>
                <a:close/>
              </a:path>
              <a:path w="2395854" h="625475">
                <a:moveTo>
                  <a:pt x="36195" y="278282"/>
                </a:moveTo>
                <a:lnTo>
                  <a:pt x="18034" y="278282"/>
                </a:lnTo>
                <a:lnTo>
                  <a:pt x="18034" y="373278"/>
                </a:lnTo>
                <a:lnTo>
                  <a:pt x="36195" y="373278"/>
                </a:lnTo>
                <a:lnTo>
                  <a:pt x="36195" y="278282"/>
                </a:lnTo>
                <a:close/>
              </a:path>
              <a:path w="2395854" h="625475">
                <a:moveTo>
                  <a:pt x="2395728" y="325780"/>
                </a:moveTo>
                <a:lnTo>
                  <a:pt x="2109724" y="181000"/>
                </a:lnTo>
                <a:lnTo>
                  <a:pt x="2109724" y="278282"/>
                </a:lnTo>
                <a:lnTo>
                  <a:pt x="1190498" y="278282"/>
                </a:lnTo>
                <a:lnTo>
                  <a:pt x="1430235" y="38557"/>
                </a:lnTo>
                <a:lnTo>
                  <a:pt x="1391678" y="0"/>
                </a:lnTo>
                <a:lnTo>
                  <a:pt x="1138377" y="253263"/>
                </a:lnTo>
                <a:lnTo>
                  <a:pt x="885075" y="0"/>
                </a:lnTo>
                <a:lnTo>
                  <a:pt x="805027" y="80022"/>
                </a:lnTo>
                <a:lnTo>
                  <a:pt x="1003300" y="278282"/>
                </a:lnTo>
                <a:lnTo>
                  <a:pt x="45212" y="278282"/>
                </a:lnTo>
                <a:lnTo>
                  <a:pt x="45212" y="373278"/>
                </a:lnTo>
                <a:lnTo>
                  <a:pt x="1018336" y="373278"/>
                </a:lnTo>
                <a:lnTo>
                  <a:pt x="805027" y="586562"/>
                </a:lnTo>
                <a:lnTo>
                  <a:pt x="843622" y="625157"/>
                </a:lnTo>
                <a:lnTo>
                  <a:pt x="1095502" y="373278"/>
                </a:lnTo>
                <a:lnTo>
                  <a:pt x="2109724" y="373278"/>
                </a:lnTo>
                <a:lnTo>
                  <a:pt x="2109724" y="470560"/>
                </a:lnTo>
                <a:lnTo>
                  <a:pt x="2395728" y="325780"/>
                </a:lnTo>
                <a:close/>
              </a:path>
            </a:pathLst>
          </a:custGeom>
          <a:solidFill>
            <a:srgbClr val="970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423089" y="6096000"/>
            <a:ext cx="15652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Index</a:t>
            </a:r>
            <a:r>
              <a:rPr sz="1400" spc="-6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Group</a:t>
            </a:r>
            <a:r>
              <a:rPr sz="1400" spc="-6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(1982)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553" y="-1143000"/>
            <a:ext cx="4826709" cy="84035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  <p:bldP spid="13" grpId="0" animBg="1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161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EFAB00"/>
                </a:solidFill>
              </a:rPr>
              <a:t>Objectives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of</a:t>
            </a:r>
            <a:r>
              <a:rPr spc="-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change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15790" y="2963417"/>
            <a:ext cx="1844039" cy="721360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452120" marR="443865" indent="92710">
              <a:lnSpc>
                <a:spcPct val="100000"/>
              </a:lnSpc>
              <a:spcBef>
                <a:spcPts val="1115"/>
              </a:spcBef>
            </a:pPr>
            <a:r>
              <a:rPr sz="1400" b="1" dirty="0">
                <a:latin typeface="Arial"/>
                <a:cs typeface="Arial"/>
              </a:rPr>
              <a:t>Minimize 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</a:t>
            </a:r>
            <a:r>
              <a:rPr sz="1400" b="1" dirty="0">
                <a:latin typeface="Arial"/>
                <a:cs typeface="Arial"/>
              </a:rPr>
              <a:t>esista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65198" y="2963417"/>
            <a:ext cx="1842770" cy="721360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474345" marR="469265" indent="124460">
              <a:lnSpc>
                <a:spcPct val="100000"/>
              </a:lnSpc>
              <a:spcBef>
                <a:spcPts val="1115"/>
              </a:spcBef>
            </a:pPr>
            <a:r>
              <a:rPr sz="1400" b="1" spc="-5" dirty="0">
                <a:latin typeface="Arial"/>
                <a:cs typeface="Arial"/>
              </a:rPr>
              <a:t>Reduce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isr</a:t>
            </a:r>
            <a:r>
              <a:rPr sz="1400" b="1" spc="-10" dirty="0">
                <a:latin typeface="Arial"/>
                <a:cs typeface="Arial"/>
              </a:rPr>
              <a:t>up</a:t>
            </a:r>
            <a:r>
              <a:rPr sz="1400" b="1" dirty="0">
                <a:latin typeface="Arial"/>
                <a:cs typeface="Arial"/>
              </a:rPr>
              <a:t>ti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8481" y="4975097"/>
            <a:ext cx="1842770" cy="719455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L="757555" marR="580390" indent="-167640">
              <a:lnSpc>
                <a:spcPct val="100000"/>
              </a:lnSpc>
              <a:spcBef>
                <a:spcPts val="1110"/>
              </a:spcBef>
            </a:pPr>
            <a:r>
              <a:rPr sz="1400" b="1" spc="15" dirty="0">
                <a:latin typeface="Arial"/>
                <a:cs typeface="Arial"/>
              </a:rPr>
              <a:t>M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g</a:t>
            </a:r>
            <a:r>
              <a:rPr sz="1400" b="1" dirty="0">
                <a:latin typeface="Arial"/>
                <a:cs typeface="Arial"/>
              </a:rPr>
              <a:t>e  </a:t>
            </a:r>
            <a:r>
              <a:rPr sz="1400" b="1" spc="-5" dirty="0">
                <a:latin typeface="Arial"/>
                <a:cs typeface="Arial"/>
              </a:rPr>
              <a:t>Risk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25545" y="4975097"/>
            <a:ext cx="1842770" cy="719455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L="532765" marR="526415" indent="85090">
              <a:lnSpc>
                <a:spcPct val="100000"/>
              </a:lnSpc>
              <a:spcBef>
                <a:spcPts val="1110"/>
              </a:spcBef>
            </a:pPr>
            <a:r>
              <a:rPr sz="1400" b="1" spc="-5" dirty="0">
                <a:latin typeface="Arial"/>
                <a:cs typeface="Arial"/>
              </a:rPr>
              <a:t>Ensure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4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dop</a:t>
            </a:r>
            <a:r>
              <a:rPr sz="1400" b="1" dirty="0">
                <a:latin typeface="Arial"/>
                <a:cs typeface="Arial"/>
              </a:rPr>
              <a:t>ti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4739" y="2203993"/>
            <a:ext cx="684617" cy="56787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867906" y="2963417"/>
            <a:ext cx="1844039" cy="721360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418465" marR="113664" indent="-299085">
              <a:lnSpc>
                <a:spcPct val="100000"/>
              </a:lnSpc>
              <a:spcBef>
                <a:spcPts val="1115"/>
              </a:spcBef>
            </a:pPr>
            <a:r>
              <a:rPr sz="1400" b="1" dirty="0">
                <a:latin typeface="Arial"/>
                <a:cs typeface="Arial"/>
              </a:rPr>
              <a:t>I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crease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Em</a:t>
            </a:r>
            <a:r>
              <a:rPr sz="1400" b="1" spc="-10" dirty="0">
                <a:latin typeface="Arial"/>
                <a:cs typeface="Arial"/>
              </a:rPr>
              <a:t>p</a:t>
            </a:r>
            <a:r>
              <a:rPr sz="1400" b="1" dirty="0">
                <a:latin typeface="Arial"/>
                <a:cs typeface="Arial"/>
              </a:rPr>
              <a:t>l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spc="-50" dirty="0">
                <a:latin typeface="Arial"/>
                <a:cs typeface="Arial"/>
              </a:rPr>
              <a:t>y</a:t>
            </a:r>
            <a:r>
              <a:rPr sz="1400" b="1" dirty="0">
                <a:latin typeface="Arial"/>
                <a:cs typeface="Arial"/>
              </a:rPr>
              <a:t>ee  </a:t>
            </a:r>
            <a:r>
              <a:rPr sz="1400" b="1" spc="-5" dirty="0">
                <a:latin typeface="Arial"/>
                <a:cs typeface="Arial"/>
              </a:rPr>
              <a:t>Satisfaction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6762" y="2068190"/>
            <a:ext cx="764802" cy="80736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645658" y="4975097"/>
            <a:ext cx="1844039" cy="719455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L="363220" marR="105410" indent="-250190">
              <a:lnSpc>
                <a:spcPct val="100000"/>
              </a:lnSpc>
              <a:spcBef>
                <a:spcPts val="1110"/>
              </a:spcBef>
            </a:pPr>
            <a:r>
              <a:rPr sz="1400" b="1" spc="-5" dirty="0">
                <a:latin typeface="Arial"/>
                <a:cs typeface="Arial"/>
              </a:rPr>
              <a:t>Enable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Continuous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Improvement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4514" y="4185394"/>
            <a:ext cx="751063" cy="6192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01012" y="2121560"/>
            <a:ext cx="760204" cy="74647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81982" y="4055567"/>
            <a:ext cx="1561366" cy="178572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65220" y="4014215"/>
            <a:ext cx="961644" cy="96164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78036" y="4199146"/>
            <a:ext cx="701883" cy="6514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8" grpId="0" animBg="1"/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11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80761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solutions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supporting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lang="en-US" spc="-10" dirty="0" smtClean="0">
                <a:solidFill>
                  <a:srgbClr val="EFAB00"/>
                </a:solidFill>
              </a:rPr>
              <a:t/>
            </a:r>
            <a:br>
              <a:rPr lang="en-US" spc="-10" dirty="0" smtClean="0">
                <a:solidFill>
                  <a:srgbClr val="EFAB00"/>
                </a:solidFill>
              </a:rPr>
            </a:br>
            <a:r>
              <a:rPr dirty="0" smtClean="0">
                <a:solidFill>
                  <a:srgbClr val="EFAB00"/>
                </a:solidFill>
              </a:rPr>
              <a:t>implementation</a:t>
            </a:r>
            <a:r>
              <a:rPr spc="-40" dirty="0" smtClean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 smtClean="0">
                <a:solidFill>
                  <a:srgbClr val="EFAB00"/>
                </a:solidFill>
              </a:rPr>
              <a:t>change</a:t>
            </a:r>
            <a:r>
              <a:rPr spc="-15" dirty="0" smtClean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727" y="1373124"/>
            <a:ext cx="5225796" cy="5225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2903" y="-36442"/>
            <a:ext cx="5615723" cy="6929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bject 5"/>
          <p:cNvSpPr txBox="1"/>
          <p:nvPr/>
        </p:nvSpPr>
        <p:spPr>
          <a:xfrm>
            <a:off x="7652689" y="2827953"/>
            <a:ext cx="2922270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Collaboration</a:t>
            </a:r>
            <a:r>
              <a:rPr sz="180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Hub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Governance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114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Automation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" y="1917830"/>
            <a:ext cx="12199153" cy="282269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511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Success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factors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87398" y="2090095"/>
            <a:ext cx="6743065" cy="23126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3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Understand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resistance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change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employees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Prioritize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change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management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15" dirty="0">
                <a:latin typeface="Arial MT"/>
                <a:cs typeface="Arial MT"/>
              </a:rPr>
              <a:t>Train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enable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employees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new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processes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tools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Plan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 </a:t>
            </a:r>
            <a:r>
              <a:rPr sz="2000" spc="-5" dirty="0">
                <a:latin typeface="Arial MT"/>
                <a:cs typeface="Arial MT"/>
              </a:rPr>
              <a:t>sufficient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time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rollout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implementation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effort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Foster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coherence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4255" y="1919477"/>
            <a:ext cx="966469" cy="2821305"/>
            <a:chOff x="524255" y="1919477"/>
            <a:chExt cx="966469" cy="2821305"/>
          </a:xfrm>
        </p:grpSpPr>
        <p:sp>
          <p:nvSpPr>
            <p:cNvPr id="7" name="object 7"/>
            <p:cNvSpPr/>
            <p:nvPr/>
          </p:nvSpPr>
          <p:spPr>
            <a:xfrm>
              <a:off x="1477517" y="1919477"/>
              <a:ext cx="0" cy="2821305"/>
            </a:xfrm>
            <a:custGeom>
              <a:avLst/>
              <a:gdLst/>
              <a:ahLst/>
              <a:cxnLst/>
              <a:rect l="l" t="t" r="r" b="b"/>
              <a:pathLst>
                <a:path h="2821304">
                  <a:moveTo>
                    <a:pt x="0" y="0"/>
                  </a:moveTo>
                  <a:lnTo>
                    <a:pt x="0" y="2821178"/>
                  </a:lnTo>
                </a:path>
              </a:pathLst>
            </a:custGeom>
            <a:ln w="254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2987039"/>
              <a:ext cx="682751" cy="684276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" y="-152400"/>
            <a:ext cx="12649200" cy="72975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1968" y="4038600"/>
            <a:ext cx="11688064" cy="247888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lvl="0">
              <a:spcBef>
                <a:spcPts val="310"/>
              </a:spcBef>
            </a:pPr>
            <a:r>
              <a:rPr lang="en-US" sz="3600" b="1" kern="0" dirty="0">
                <a:solidFill>
                  <a:prstClr val="white"/>
                </a:solidFill>
                <a:ea typeface="Verdana" panose="020B0604030504040204" pitchFamily="34" charset="0"/>
                <a:cs typeface="Arial MT"/>
              </a:rPr>
              <a:t>UNIT:2- BPM Fundamentals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sz="6000" b="1" dirty="0" smtClean="0">
                <a:solidFill>
                  <a:srgbClr val="EFAB00"/>
                </a:solidFill>
                <a:latin typeface="Arial"/>
                <a:cs typeface="Arial"/>
              </a:rPr>
              <a:t>2.</a:t>
            </a:r>
            <a:r>
              <a:rPr sz="6000" b="1" dirty="0" smtClean="0">
                <a:solidFill>
                  <a:srgbClr val="EFAB00"/>
                </a:solidFill>
                <a:latin typeface="Arial"/>
                <a:cs typeface="Arial"/>
              </a:rPr>
              <a:t>7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:</a:t>
            </a:r>
            <a:r>
              <a:rPr sz="6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6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spc="-5" dirty="0">
                <a:solidFill>
                  <a:srgbClr val="EFAB00"/>
                </a:solidFill>
                <a:latin typeface="Arial"/>
                <a:cs typeface="Arial"/>
              </a:rPr>
              <a:t>Monitoring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6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Controlling</a:t>
            </a:r>
            <a:endParaRPr sz="60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69" y="242138"/>
            <a:ext cx="699960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Recap: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implementation</a:t>
            </a:r>
            <a:r>
              <a:rPr spc="-5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 change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374" y="1525395"/>
            <a:ext cx="4986655" cy="264350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previous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learned</a:t>
            </a: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elements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implementation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Why </a:t>
            </a:r>
            <a:r>
              <a:rPr sz="1800" spc="-5" dirty="0">
                <a:latin typeface="Arial MT"/>
                <a:cs typeface="Arial MT"/>
              </a:rPr>
              <a:t>change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management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important</a:t>
            </a:r>
            <a:endParaRPr sz="1800" dirty="0">
              <a:latin typeface="Arial MT"/>
              <a:cs typeface="Arial MT"/>
            </a:endParaRPr>
          </a:p>
          <a:p>
            <a:pPr marL="192405" marR="546100" indent="-180340" algn="just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Which elements </a:t>
            </a:r>
            <a:r>
              <a:rPr sz="1800" dirty="0">
                <a:latin typeface="Arial MT"/>
                <a:cs typeface="Arial MT"/>
              </a:rPr>
              <a:t>of SAP </a:t>
            </a:r>
            <a:r>
              <a:rPr sz="1800" spc="-5" dirty="0">
                <a:latin typeface="Arial MT"/>
                <a:cs typeface="Arial MT"/>
              </a:rPr>
              <a:t>Signavio </a:t>
            </a:r>
            <a:r>
              <a:rPr sz="1800" dirty="0">
                <a:latin typeface="Arial MT"/>
                <a:cs typeface="Arial MT"/>
              </a:rPr>
              <a:t>Process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Transformation Suite can support process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implementation</a:t>
            </a:r>
            <a:endParaRPr sz="1800" dirty="0">
              <a:latin typeface="Arial MT"/>
              <a:cs typeface="Arial MT"/>
            </a:endParaRPr>
          </a:p>
          <a:p>
            <a:pPr marL="192405" marR="5080" indent="-180340" algn="just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Some </a:t>
            </a:r>
            <a:r>
              <a:rPr sz="1800" dirty="0">
                <a:latin typeface="Arial MT"/>
                <a:cs typeface="Arial MT"/>
              </a:rPr>
              <a:t>of the critical success factors for </a:t>
            </a:r>
            <a:r>
              <a:rPr sz="1800" spc="-5" dirty="0">
                <a:latin typeface="Arial MT"/>
                <a:cs typeface="Arial MT"/>
              </a:rPr>
              <a:t>process </a:t>
            </a:r>
            <a:r>
              <a:rPr sz="1800" spc="-49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implementation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1076" y="2155188"/>
            <a:ext cx="1651290" cy="2406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69" y="242138"/>
            <a:ext cx="394970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phase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explanation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983" y="1523969"/>
            <a:ext cx="5397500" cy="2094864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monitoring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controlling</a:t>
            </a:r>
            <a:endParaRPr sz="2000">
              <a:latin typeface="Arial MT"/>
              <a:cs typeface="Arial MT"/>
            </a:endParaRPr>
          </a:p>
          <a:p>
            <a:pPr marL="180340" marR="155575" indent="-180340" algn="r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80340" algn="l"/>
              </a:tabLst>
            </a:pPr>
            <a:r>
              <a:rPr sz="1800" spc="-5" dirty="0">
                <a:latin typeface="Arial MT"/>
                <a:cs typeface="Arial MT"/>
              </a:rPr>
              <a:t>Continuously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observe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performance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marL="178435" marR="117475" lvl="1" indent="-178435" algn="r">
              <a:lnSpc>
                <a:spcPct val="100000"/>
              </a:lnSpc>
              <a:spcBef>
                <a:spcPts val="300"/>
              </a:spcBef>
              <a:buChar char="–"/>
              <a:tabLst>
                <a:tab pos="178435" algn="l"/>
              </a:tabLst>
            </a:pPr>
            <a:r>
              <a:rPr sz="1800" spc="-5" dirty="0">
                <a:latin typeface="Arial MT"/>
                <a:cs typeface="Arial MT"/>
              </a:rPr>
              <a:t>evaluate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change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respective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impact</a:t>
            </a:r>
            <a:endParaRPr sz="1800">
              <a:latin typeface="Arial MT"/>
              <a:cs typeface="Arial MT"/>
            </a:endParaRPr>
          </a:p>
          <a:p>
            <a:pPr marL="370840" lvl="1" indent="-178435">
              <a:lnSpc>
                <a:spcPct val="100000"/>
              </a:lnSpc>
              <a:spcBef>
                <a:spcPts val="300"/>
              </a:spcBef>
              <a:buChar char="–"/>
              <a:tabLst>
                <a:tab pos="370840" algn="l"/>
              </a:tabLst>
            </a:pPr>
            <a:r>
              <a:rPr sz="1800" spc="-5" dirty="0">
                <a:latin typeface="Arial MT"/>
                <a:cs typeface="Arial MT"/>
              </a:rPr>
              <a:t>detect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new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issues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early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react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quickly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Fine-tune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b="1" dirty="0">
                <a:latin typeface="Arial"/>
                <a:cs typeface="Arial"/>
              </a:rPr>
              <a:t>Output</a:t>
            </a:r>
            <a:r>
              <a:rPr sz="1800" dirty="0">
                <a:latin typeface="Arial MT"/>
                <a:cs typeface="Arial MT"/>
              </a:rPr>
              <a:t>: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Improved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monitored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31202" y="2675382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72118" y="2081529"/>
            <a:ext cx="1416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architecture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47580" y="2663697"/>
            <a:ext cx="9410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As-is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20298" y="4726381"/>
            <a:ext cx="1157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Insights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</a:t>
            </a:r>
            <a:r>
              <a:rPr sz="1200" spc="-5" dirty="0">
                <a:latin typeface="Arial MT"/>
                <a:cs typeface="Arial MT"/>
              </a:rPr>
              <a:t>eaknesse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impact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0326" y="6007709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To-be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0428" y="4726381"/>
            <a:ext cx="781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E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dirty="0">
                <a:latin typeface="Arial MT"/>
                <a:cs typeface="Arial MT"/>
              </a:rPr>
              <a:t>ecutable 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dirty="0">
                <a:latin typeface="Arial MT"/>
                <a:cs typeface="Arial MT"/>
              </a:rPr>
              <a:t> 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1376" y="2664714"/>
            <a:ext cx="1234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Conformance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performance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insights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13114" y="2007870"/>
            <a:ext cx="76200" cy="354965"/>
          </a:xfrm>
          <a:custGeom>
            <a:avLst/>
            <a:gdLst/>
            <a:ahLst/>
            <a:cxnLst/>
            <a:rect l="l" t="t" r="r" b="b"/>
            <a:pathLst>
              <a:path w="76200" h="354964">
                <a:moveTo>
                  <a:pt x="25400" y="278256"/>
                </a:moveTo>
                <a:lnTo>
                  <a:pt x="0" y="278256"/>
                </a:lnTo>
                <a:lnTo>
                  <a:pt x="38100" y="354456"/>
                </a:lnTo>
                <a:lnTo>
                  <a:pt x="69850" y="290956"/>
                </a:lnTo>
                <a:lnTo>
                  <a:pt x="25400" y="290956"/>
                </a:lnTo>
                <a:lnTo>
                  <a:pt x="25400" y="278256"/>
                </a:lnTo>
                <a:close/>
              </a:path>
              <a:path w="76200" h="354964">
                <a:moveTo>
                  <a:pt x="50800" y="0"/>
                </a:moveTo>
                <a:lnTo>
                  <a:pt x="25400" y="0"/>
                </a:lnTo>
                <a:lnTo>
                  <a:pt x="25400" y="290956"/>
                </a:lnTo>
                <a:lnTo>
                  <a:pt x="50800" y="290956"/>
                </a:lnTo>
                <a:lnTo>
                  <a:pt x="50800" y="0"/>
                </a:lnTo>
                <a:close/>
              </a:path>
              <a:path w="76200" h="354964">
                <a:moveTo>
                  <a:pt x="76200" y="278256"/>
                </a:moveTo>
                <a:lnTo>
                  <a:pt x="50800" y="278256"/>
                </a:lnTo>
                <a:lnTo>
                  <a:pt x="50800" y="290956"/>
                </a:lnTo>
                <a:lnTo>
                  <a:pt x="69850" y="290956"/>
                </a:lnTo>
                <a:lnTo>
                  <a:pt x="76200" y="278256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606540" y="2659379"/>
            <a:ext cx="3729990" cy="3165475"/>
            <a:chOff x="6606540" y="2659379"/>
            <a:chExt cx="3729990" cy="3165475"/>
          </a:xfrm>
        </p:grpSpPr>
        <p:sp>
          <p:nvSpPr>
            <p:cNvPr id="13" name="object 13"/>
            <p:cNvSpPr/>
            <p:nvPr/>
          </p:nvSpPr>
          <p:spPr>
            <a:xfrm>
              <a:off x="10266680" y="3370579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325" y="0"/>
                  </a:moveTo>
                  <a:lnTo>
                    <a:pt x="0" y="39370"/>
                  </a:lnTo>
                  <a:lnTo>
                    <a:pt x="69596" y="80010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54796" y="2659379"/>
              <a:ext cx="83820" cy="99060"/>
            </a:xfrm>
            <a:custGeom>
              <a:avLst/>
              <a:gdLst/>
              <a:ahLst/>
              <a:cxnLst/>
              <a:rect l="l" t="t" r="r" b="b"/>
              <a:pathLst>
                <a:path w="83820" h="99060">
                  <a:moveTo>
                    <a:pt x="8382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83820" y="9906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13775" y="267246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444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40524" y="4492751"/>
              <a:ext cx="268605" cy="172720"/>
            </a:xfrm>
            <a:custGeom>
              <a:avLst/>
              <a:gdLst/>
              <a:ahLst/>
              <a:cxnLst/>
              <a:rect l="l" t="t" r="r" b="b"/>
              <a:pathLst>
                <a:path w="268604" h="172720">
                  <a:moveTo>
                    <a:pt x="26822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268224" y="172212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44664" y="4620386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59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59" h="1204595">
                  <a:moveTo>
                    <a:pt x="1000506" y="1138936"/>
                  </a:moveTo>
                  <a:lnTo>
                    <a:pt x="919988" y="1141666"/>
                  </a:lnTo>
                  <a:lnTo>
                    <a:pt x="970534" y="1204391"/>
                  </a:lnTo>
                  <a:lnTo>
                    <a:pt x="1000506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828" y="3518915"/>
              <a:ext cx="574548" cy="5090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06540" y="4020311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59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778243" y="4004564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5" dirty="0">
                <a:latin typeface="Arial"/>
                <a:cs typeface="Arial"/>
              </a:rPr>
              <a:t>O</a:t>
            </a:r>
            <a:r>
              <a:rPr sz="1050" b="1" spc="5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</a:t>
            </a:r>
            <a:r>
              <a:rPr sz="1050" b="1" spc="-5" dirty="0">
                <a:latin typeface="Arial"/>
                <a:cs typeface="Arial"/>
              </a:rPr>
              <a:t>OR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5" dirty="0">
                <a:latin typeface="Arial"/>
                <a:cs typeface="Arial"/>
              </a:rPr>
              <a:t>NG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57377" y="3956241"/>
            <a:ext cx="1743710" cy="795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30"/>
              </a:spcBef>
            </a:pP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7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Process </a:t>
            </a:r>
            <a:r>
              <a:rPr sz="1700" spc="-4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Management </a:t>
            </a:r>
            <a:r>
              <a:rPr sz="17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5568" y="2461260"/>
            <a:ext cx="464820" cy="52882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546718" y="2973451"/>
            <a:ext cx="8153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SC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VE</a:t>
            </a:r>
            <a:r>
              <a:rPr sz="1050" b="1" spc="-10" dirty="0">
                <a:latin typeface="Arial"/>
                <a:cs typeface="Arial"/>
              </a:rPr>
              <a:t>R</a:t>
            </a:r>
            <a:r>
              <a:rPr sz="1050" b="1" dirty="0">
                <a:latin typeface="Arial"/>
                <a:cs typeface="Arial"/>
              </a:rPr>
              <a:t>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184892" y="3550920"/>
            <a:ext cx="757555" cy="913130"/>
            <a:chOff x="10184892" y="3550920"/>
            <a:chExt cx="757555" cy="91313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4140" y="3550920"/>
              <a:ext cx="598931" cy="59893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184892" y="4119372"/>
              <a:ext cx="757555" cy="344805"/>
            </a:xfrm>
            <a:custGeom>
              <a:avLst/>
              <a:gdLst/>
              <a:ahLst/>
              <a:cxnLst/>
              <a:rect l="l" t="t" r="r" b="b"/>
              <a:pathLst>
                <a:path w="757554" h="344804">
                  <a:moveTo>
                    <a:pt x="757427" y="0"/>
                  </a:moveTo>
                  <a:lnTo>
                    <a:pt x="0" y="0"/>
                  </a:lnTo>
                  <a:lnTo>
                    <a:pt x="0" y="344423"/>
                  </a:lnTo>
                  <a:lnTo>
                    <a:pt x="757427" y="34442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290809" y="4103877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16133" y="4263897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540240" y="5256873"/>
            <a:ext cx="754380" cy="801370"/>
            <a:chOff x="9540240" y="5256873"/>
            <a:chExt cx="754380" cy="8013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9804" y="5256873"/>
              <a:ext cx="444769" cy="4422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540240" y="5734811"/>
              <a:ext cx="754380" cy="323215"/>
            </a:xfrm>
            <a:custGeom>
              <a:avLst/>
              <a:gdLst/>
              <a:ahLst/>
              <a:cxnLst/>
              <a:rect l="l" t="t" r="r" b="b"/>
              <a:pathLst>
                <a:path w="754379" h="323214">
                  <a:moveTo>
                    <a:pt x="75437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54379" y="323088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644253" y="5718759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55860" y="5879388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1032" y="5236522"/>
            <a:ext cx="493421" cy="45550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087869" y="5725464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9591" y="1111558"/>
            <a:ext cx="467816" cy="50647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408289" y="1638757"/>
            <a:ext cx="1092835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latin typeface="Arial"/>
                <a:cs typeface="Arial"/>
              </a:rPr>
              <a:t>IDENTIFICATION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20" grpId="0"/>
      <p:bldP spid="21" grpId="0"/>
      <p:bldP spid="23" grpId="0"/>
      <p:bldP spid="27" grpId="0"/>
      <p:bldP spid="28" grpId="0"/>
      <p:bldP spid="32" grpId="0"/>
      <p:bldP spid="33" grpId="0"/>
      <p:bldP spid="35" grpId="0"/>
      <p:bldP spid="3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09422" y="244221"/>
            <a:ext cx="3528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controlling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9422" y="517016"/>
            <a:ext cx="4316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monitoring</a:t>
            </a:r>
            <a:r>
              <a:rPr spc="-5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controlling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774" y="914400"/>
            <a:ext cx="9537426" cy="56801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78834" y="1429638"/>
            <a:ext cx="5441315" cy="4921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9855" marR="243840" indent="146685" algn="ctr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What</a:t>
            </a:r>
            <a:r>
              <a:rPr sz="40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is</a:t>
            </a:r>
            <a:r>
              <a:rPr sz="40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not defined, </a:t>
            </a:r>
            <a:r>
              <a:rPr sz="4000" b="1" spc="-10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cannot</a:t>
            </a:r>
            <a:r>
              <a:rPr sz="4000" b="1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be</a:t>
            </a:r>
            <a:r>
              <a:rPr sz="40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measured.</a:t>
            </a:r>
            <a:endParaRPr sz="4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2400"/>
              </a:spcBef>
            </a:pP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What</a:t>
            </a:r>
            <a:r>
              <a:rPr sz="40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chemeClr val="bg1"/>
                </a:solidFill>
                <a:latin typeface="Arial"/>
                <a:cs typeface="Arial"/>
              </a:rPr>
              <a:t>is</a:t>
            </a:r>
            <a:r>
              <a:rPr sz="40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not</a:t>
            </a:r>
            <a:r>
              <a:rPr sz="40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measured, </a:t>
            </a:r>
            <a:r>
              <a:rPr sz="4000" b="1" spc="-1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cannot</a:t>
            </a:r>
            <a:r>
              <a:rPr sz="4000" b="1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be improved.</a:t>
            </a:r>
            <a:endParaRPr sz="4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68580" marR="57150" algn="ctr">
              <a:lnSpc>
                <a:spcPct val="100000"/>
              </a:lnSpc>
              <a:spcBef>
                <a:spcPts val="2405"/>
              </a:spcBef>
            </a:pP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What</a:t>
            </a:r>
            <a:r>
              <a:rPr sz="40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chemeClr val="bg1"/>
                </a:solidFill>
                <a:latin typeface="Arial"/>
                <a:cs typeface="Arial"/>
              </a:rPr>
              <a:t>is</a:t>
            </a:r>
            <a:r>
              <a:rPr sz="4000" b="1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not</a:t>
            </a:r>
            <a:r>
              <a:rPr sz="4000" b="1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chemeClr val="bg1"/>
                </a:solidFill>
                <a:latin typeface="Arial"/>
                <a:cs typeface="Arial"/>
              </a:rPr>
              <a:t>improved, </a:t>
            </a:r>
            <a:r>
              <a:rPr sz="4000" b="1" spc="-10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chemeClr val="bg1"/>
                </a:solidFill>
                <a:latin typeface="Arial"/>
                <a:cs typeface="Arial"/>
              </a:rPr>
              <a:t>will</a:t>
            </a:r>
            <a:r>
              <a:rPr sz="4000" b="1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always</a:t>
            </a:r>
            <a:r>
              <a:rPr sz="4000" b="1" spc="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degrade.</a:t>
            </a:r>
            <a:endParaRPr sz="40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78740" algn="ctr">
              <a:lnSpc>
                <a:spcPct val="100000"/>
              </a:lnSpc>
              <a:spcBef>
                <a:spcPts val="2790"/>
              </a:spcBef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William Thomson</a:t>
            </a:r>
            <a:r>
              <a:rPr sz="1800" spc="-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Kelvin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09624" y="4953000"/>
            <a:ext cx="1557527" cy="1557528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2790815" y="1349536"/>
            <a:ext cx="797087" cy="728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288" y="243966"/>
            <a:ext cx="426148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performance</a:t>
            </a:r>
            <a:r>
              <a:rPr spc="-6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679" y="1523969"/>
            <a:ext cx="5485765" cy="159194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b="1" dirty="0">
                <a:latin typeface="Arial"/>
                <a:cs typeface="Arial"/>
              </a:rPr>
              <a:t>Process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performance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management</a:t>
            </a:r>
            <a:endParaRPr sz="2000" dirty="0">
              <a:latin typeface="Arial"/>
              <a:cs typeface="Arial"/>
            </a:endParaRPr>
          </a:p>
          <a:p>
            <a:pPr marL="192405" marR="5080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practice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measuring,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controlling,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reporting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goal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achieving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defined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objectives.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 </a:t>
            </a:r>
            <a:r>
              <a:rPr sz="1800" spc="-5" dirty="0">
                <a:latin typeface="Arial MT"/>
                <a:cs typeface="Arial MT"/>
              </a:rPr>
              <a:t>promotes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b="1" spc="-10" dirty="0">
                <a:latin typeface="Arial"/>
                <a:cs typeface="Arial"/>
              </a:rPr>
              <a:t>effectiveness</a:t>
            </a:r>
            <a:r>
              <a:rPr sz="1800" b="1" spc="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 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efficiency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continuously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improving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processes.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400" y="-36442"/>
            <a:ext cx="5184647" cy="6894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0" y="-152400"/>
            <a:ext cx="5463323" cy="7368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69" y="242138"/>
            <a:ext cx="590994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EFAB00"/>
                </a:solidFill>
              </a:rPr>
              <a:t>Objectives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of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performance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5988" y="2054730"/>
            <a:ext cx="2598152" cy="17107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679" y="1535175"/>
            <a:ext cx="5282565" cy="16262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7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Enable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process-oriented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decision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making</a:t>
            </a:r>
            <a:endParaRPr sz="1800">
              <a:latin typeface="Arial MT"/>
              <a:cs typeface="Arial MT"/>
            </a:endParaRPr>
          </a:p>
          <a:p>
            <a:pPr marL="192405" marR="10287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Establish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culture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continuous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improvement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detecting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improvement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potential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systematically</a:t>
            </a:r>
            <a:endParaRPr sz="18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Perform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fact-based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professional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management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5" dirty="0">
                <a:latin typeface="Arial MT"/>
                <a:cs typeface="Arial MT"/>
              </a:rPr>
              <a:t> processes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69" y="242138"/>
            <a:ext cx="473710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performance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indicators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PPIs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4857" y="2889630"/>
            <a:ext cx="5267325" cy="1078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KEY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PERFORMANCE</a:t>
            </a:r>
            <a:r>
              <a:rPr sz="1800" b="1" spc="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INDICATORS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(KPI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Business</a:t>
            </a:r>
            <a:r>
              <a:rPr sz="1800" spc="-10" dirty="0">
                <a:latin typeface="Arial MT"/>
                <a:cs typeface="Arial MT"/>
              </a:rPr>
              <a:t> Owner)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KPIs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represent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business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goals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company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wants</a:t>
            </a:r>
            <a:r>
              <a:rPr sz="1400" dirty="0">
                <a:latin typeface="Arial MT"/>
                <a:cs typeface="Arial MT"/>
              </a:rPr>
              <a:t> to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achieve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derived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strategic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goals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4857" y="4374895"/>
            <a:ext cx="4776470" cy="1078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PROCESS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PERFORMANCE</a:t>
            </a:r>
            <a:r>
              <a:rPr sz="1800" b="1" spc="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INDICATORS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(PPI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 Manager)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KPIs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represent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process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goals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area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wants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achieve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derived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goals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406" y="2468626"/>
            <a:ext cx="2094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Corporate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802005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GOALS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0143" y="3893311"/>
            <a:ext cx="2064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BUSINESS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GOALS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130" y="5040883"/>
            <a:ext cx="2013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PROCESS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GOALS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1671" y="1937004"/>
            <a:ext cx="894588" cy="38877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771116" y="3024034"/>
            <a:ext cx="309880" cy="15341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000" spc="-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-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000" spc="-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2771" y="1937004"/>
            <a:ext cx="894588" cy="38877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951581" y="3047747"/>
            <a:ext cx="309880" cy="19335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  <a:tabLst>
                <a:tab pos="1670685" algn="l"/>
              </a:tabLst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000" spc="-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-2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000" spc="-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-2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	t</a:t>
            </a:r>
            <a:r>
              <a:rPr sz="2000" spc="-2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1238675"/>
            <a:ext cx="1471081" cy="13966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65658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Management</a:t>
            </a:r>
            <a:r>
              <a:rPr sz="1800" b="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Why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should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companies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even</a:t>
            </a:r>
            <a:r>
              <a:rPr dirty="0">
                <a:solidFill>
                  <a:srgbClr val="EFAB00"/>
                </a:solidFill>
              </a:rPr>
              <a:t> care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about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BPM?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3850" y="2803398"/>
            <a:ext cx="1842770" cy="721360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320040" marR="311150" indent="-635" algn="ctr">
              <a:lnSpc>
                <a:spcPct val="100000"/>
              </a:lnSpc>
              <a:spcBef>
                <a:spcPts val="275"/>
              </a:spcBef>
            </a:pPr>
            <a:r>
              <a:rPr sz="1400" b="1" dirty="0">
                <a:latin typeface="Arial"/>
                <a:cs typeface="Arial"/>
              </a:rPr>
              <a:t>Increase 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</a:t>
            </a:r>
            <a:r>
              <a:rPr sz="1400" b="1" spc="5" dirty="0">
                <a:latin typeface="Arial"/>
                <a:cs typeface="Arial"/>
              </a:rPr>
              <a:t>r</a:t>
            </a:r>
            <a:r>
              <a:rPr sz="1400" b="1" dirty="0">
                <a:latin typeface="Arial"/>
                <a:cs typeface="Arial"/>
              </a:rPr>
              <a:t>o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ucti</a:t>
            </a:r>
            <a:r>
              <a:rPr sz="1400" b="1" spc="-10" dirty="0">
                <a:latin typeface="Arial"/>
                <a:cs typeface="Arial"/>
              </a:rPr>
              <a:t>v</a:t>
            </a:r>
            <a:r>
              <a:rPr sz="1400" b="1" dirty="0">
                <a:latin typeface="Arial"/>
                <a:cs typeface="Arial"/>
              </a:rPr>
              <a:t>ity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&amp;  Efficiency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1733" y="2812542"/>
            <a:ext cx="1844039" cy="721360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417830" marR="115570" indent="-295910">
              <a:lnSpc>
                <a:spcPct val="100000"/>
              </a:lnSpc>
              <a:spcBef>
                <a:spcPts val="1115"/>
              </a:spcBef>
            </a:pPr>
            <a:r>
              <a:rPr sz="1400" b="1" dirty="0">
                <a:latin typeface="Arial"/>
                <a:cs typeface="Arial"/>
              </a:rPr>
              <a:t>I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crease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Cu</a:t>
            </a:r>
            <a:r>
              <a:rPr sz="1400" b="1" dirty="0">
                <a:latin typeface="Arial"/>
                <a:cs typeface="Arial"/>
              </a:rPr>
              <a:t>st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mer  </a:t>
            </a:r>
            <a:r>
              <a:rPr sz="1400" b="1" spc="-5" dirty="0">
                <a:latin typeface="Arial"/>
                <a:cs typeface="Arial"/>
              </a:rPr>
              <a:t>Satisfaction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541" y="4821173"/>
            <a:ext cx="1842770" cy="719455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57480" marR="144780" indent="400685">
              <a:lnSpc>
                <a:spcPct val="100000"/>
              </a:lnSpc>
              <a:spcBef>
                <a:spcPts val="265"/>
              </a:spcBef>
            </a:pPr>
            <a:r>
              <a:rPr sz="1400" b="1" dirty="0">
                <a:latin typeface="Arial"/>
                <a:cs typeface="Arial"/>
              </a:rPr>
              <a:t>Increase 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Standardization </a:t>
            </a:r>
            <a:r>
              <a:rPr sz="1400" b="1" dirty="0">
                <a:latin typeface="Arial"/>
                <a:cs typeface="Arial"/>
              </a:rPr>
              <a:t>&amp;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Ensure</a:t>
            </a:r>
            <a:r>
              <a:rPr sz="1400" b="1" spc="-9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Scalability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13126" y="4821173"/>
            <a:ext cx="1844039" cy="719455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L="416559" marR="410209" indent="173355">
              <a:lnSpc>
                <a:spcPct val="100000"/>
              </a:lnSpc>
              <a:spcBef>
                <a:spcPts val="1110"/>
              </a:spcBef>
            </a:pPr>
            <a:r>
              <a:rPr sz="1400" b="1" dirty="0">
                <a:latin typeface="Arial"/>
                <a:cs typeface="Arial"/>
              </a:rPr>
              <a:t>Manage 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Co</a:t>
            </a:r>
            <a:r>
              <a:rPr sz="1400" b="1" dirty="0">
                <a:latin typeface="Arial"/>
                <a:cs typeface="Arial"/>
              </a:rPr>
              <a:t>m</a:t>
            </a:r>
            <a:r>
              <a:rPr sz="1400" b="1" spc="-10" dirty="0">
                <a:latin typeface="Arial"/>
                <a:cs typeface="Arial"/>
              </a:rPr>
              <a:t>p</a:t>
            </a:r>
            <a:r>
              <a:rPr sz="1400" b="1" dirty="0">
                <a:latin typeface="Arial"/>
                <a:cs typeface="Arial"/>
              </a:rPr>
              <a:t>lia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2382" y="4821173"/>
            <a:ext cx="1842770" cy="719455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338455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Enable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Agility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6900" y="1834895"/>
            <a:ext cx="1484376" cy="9768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3026" y="3932224"/>
            <a:ext cx="758133" cy="7477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82515" y="4001033"/>
            <a:ext cx="705261" cy="66056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9624" y="3955160"/>
            <a:ext cx="631977" cy="69726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15452" y="2039401"/>
            <a:ext cx="682352" cy="56787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9647602" y="3619634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09592" y="3619634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85612" y="3619634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85612" y="4035506"/>
            <a:ext cx="254000" cy="297180"/>
          </a:xfrm>
          <a:custGeom>
            <a:avLst/>
            <a:gdLst/>
            <a:ahLst/>
            <a:cxnLst/>
            <a:rect l="l" t="t" r="r" b="b"/>
            <a:pathLst>
              <a:path w="254000" h="297179">
                <a:moveTo>
                  <a:pt x="253996" y="0"/>
                </a:moveTo>
                <a:lnTo>
                  <a:pt x="0" y="0"/>
                </a:lnTo>
                <a:lnTo>
                  <a:pt x="0" y="297051"/>
                </a:lnTo>
                <a:lnTo>
                  <a:pt x="253996" y="297051"/>
                </a:lnTo>
                <a:lnTo>
                  <a:pt x="253996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90587" y="4035506"/>
            <a:ext cx="254000" cy="297180"/>
          </a:xfrm>
          <a:custGeom>
            <a:avLst/>
            <a:gdLst/>
            <a:ahLst/>
            <a:cxnLst/>
            <a:rect l="l" t="t" r="r" b="b"/>
            <a:pathLst>
              <a:path w="254000" h="297179">
                <a:moveTo>
                  <a:pt x="253996" y="0"/>
                </a:moveTo>
                <a:lnTo>
                  <a:pt x="0" y="0"/>
                </a:lnTo>
                <a:lnTo>
                  <a:pt x="0" y="297051"/>
                </a:lnTo>
                <a:lnTo>
                  <a:pt x="253996" y="297051"/>
                </a:lnTo>
                <a:lnTo>
                  <a:pt x="253996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66607" y="4035506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28597" y="4035506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47602" y="4451379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85612" y="4451379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409592" y="4451379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85612" y="4867252"/>
            <a:ext cx="254000" cy="297180"/>
          </a:xfrm>
          <a:custGeom>
            <a:avLst/>
            <a:gdLst/>
            <a:ahLst/>
            <a:cxnLst/>
            <a:rect l="l" t="t" r="r" b="b"/>
            <a:pathLst>
              <a:path w="254000" h="297179">
                <a:moveTo>
                  <a:pt x="253996" y="0"/>
                </a:moveTo>
                <a:lnTo>
                  <a:pt x="0" y="0"/>
                </a:lnTo>
                <a:lnTo>
                  <a:pt x="0" y="297051"/>
                </a:lnTo>
                <a:lnTo>
                  <a:pt x="253996" y="297051"/>
                </a:lnTo>
                <a:lnTo>
                  <a:pt x="253996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790587" y="4867252"/>
            <a:ext cx="254000" cy="297180"/>
          </a:xfrm>
          <a:custGeom>
            <a:avLst/>
            <a:gdLst/>
            <a:ahLst/>
            <a:cxnLst/>
            <a:rect l="l" t="t" r="r" b="b"/>
            <a:pathLst>
              <a:path w="254000" h="297179">
                <a:moveTo>
                  <a:pt x="253996" y="0"/>
                </a:moveTo>
                <a:lnTo>
                  <a:pt x="0" y="0"/>
                </a:lnTo>
                <a:lnTo>
                  <a:pt x="0" y="297051"/>
                </a:lnTo>
                <a:lnTo>
                  <a:pt x="253996" y="297051"/>
                </a:lnTo>
                <a:lnTo>
                  <a:pt x="253996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266607" y="4867252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028597" y="4867252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692895" y="3046476"/>
            <a:ext cx="2498090" cy="45720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102235" rIns="0" bIns="0" rtlCol="0">
            <a:spAutoFit/>
          </a:bodyPr>
          <a:lstStyle/>
          <a:p>
            <a:pPr marL="508000">
              <a:lnSpc>
                <a:spcPct val="100000"/>
              </a:lnSpc>
              <a:spcBef>
                <a:spcPts val="80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Transformation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597241" y="3139744"/>
            <a:ext cx="871219" cy="822960"/>
          </a:xfrm>
          <a:custGeom>
            <a:avLst/>
            <a:gdLst/>
            <a:ahLst/>
            <a:cxnLst/>
            <a:rect l="l" t="t" r="r" b="b"/>
            <a:pathLst>
              <a:path w="871220" h="822960">
                <a:moveTo>
                  <a:pt x="786790" y="784555"/>
                </a:moveTo>
                <a:lnTo>
                  <a:pt x="779411" y="770928"/>
                </a:lnTo>
                <a:lnTo>
                  <a:pt x="727862" y="675462"/>
                </a:lnTo>
                <a:lnTo>
                  <a:pt x="704253" y="734479"/>
                </a:lnTo>
                <a:lnTo>
                  <a:pt x="21742" y="461225"/>
                </a:lnTo>
                <a:lnTo>
                  <a:pt x="15557" y="460057"/>
                </a:lnTo>
                <a:lnTo>
                  <a:pt x="9639" y="461327"/>
                </a:lnTo>
                <a:lnTo>
                  <a:pt x="4622" y="464769"/>
                </a:lnTo>
                <a:lnTo>
                  <a:pt x="1168" y="470103"/>
                </a:lnTo>
                <a:lnTo>
                  <a:pt x="0" y="476288"/>
                </a:lnTo>
                <a:lnTo>
                  <a:pt x="1270" y="482206"/>
                </a:lnTo>
                <a:lnTo>
                  <a:pt x="4711" y="487222"/>
                </a:lnTo>
                <a:lnTo>
                  <a:pt x="10058" y="490677"/>
                </a:lnTo>
                <a:lnTo>
                  <a:pt x="692467" y="763943"/>
                </a:lnTo>
                <a:lnTo>
                  <a:pt x="668934" y="822782"/>
                </a:lnTo>
                <a:lnTo>
                  <a:pt x="786790" y="784555"/>
                </a:lnTo>
                <a:close/>
              </a:path>
              <a:path w="871220" h="822960">
                <a:moveTo>
                  <a:pt x="870864" y="549224"/>
                </a:moveTo>
                <a:lnTo>
                  <a:pt x="862164" y="522897"/>
                </a:lnTo>
                <a:lnTo>
                  <a:pt x="832002" y="431495"/>
                </a:lnTo>
                <a:lnTo>
                  <a:pt x="798436" y="485317"/>
                </a:lnTo>
                <a:lnTo>
                  <a:pt x="24282" y="2235"/>
                </a:lnTo>
                <a:lnTo>
                  <a:pt x="18402" y="0"/>
                </a:lnTo>
                <a:lnTo>
                  <a:pt x="12306" y="203"/>
                </a:lnTo>
                <a:lnTo>
                  <a:pt x="6743" y="2705"/>
                </a:lnTo>
                <a:lnTo>
                  <a:pt x="2438" y="7315"/>
                </a:lnTo>
                <a:lnTo>
                  <a:pt x="190" y="13182"/>
                </a:lnTo>
                <a:lnTo>
                  <a:pt x="406" y="19240"/>
                </a:lnTo>
                <a:lnTo>
                  <a:pt x="2895" y="24803"/>
                </a:lnTo>
                <a:lnTo>
                  <a:pt x="7518" y="29159"/>
                </a:lnTo>
                <a:lnTo>
                  <a:pt x="781621" y="512279"/>
                </a:lnTo>
                <a:lnTo>
                  <a:pt x="748055" y="566115"/>
                </a:lnTo>
                <a:lnTo>
                  <a:pt x="870864" y="549224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97305" y="4628388"/>
            <a:ext cx="822960" cy="668655"/>
          </a:xfrm>
          <a:custGeom>
            <a:avLst/>
            <a:gdLst/>
            <a:ahLst/>
            <a:cxnLst/>
            <a:rect l="l" t="t" r="r" b="b"/>
            <a:pathLst>
              <a:path w="822959" h="668654">
                <a:moveTo>
                  <a:pt x="759929" y="44958"/>
                </a:moveTo>
                <a:lnTo>
                  <a:pt x="644359" y="0"/>
                </a:lnTo>
                <a:lnTo>
                  <a:pt x="664502" y="60159"/>
                </a:lnTo>
                <a:lnTo>
                  <a:pt x="10121" y="279654"/>
                </a:lnTo>
                <a:lnTo>
                  <a:pt x="5676" y="288671"/>
                </a:lnTo>
                <a:lnTo>
                  <a:pt x="8343" y="296926"/>
                </a:lnTo>
                <a:lnTo>
                  <a:pt x="11493" y="302374"/>
                </a:lnTo>
                <a:lnTo>
                  <a:pt x="16344" y="306095"/>
                </a:lnTo>
                <a:lnTo>
                  <a:pt x="22237" y="307733"/>
                </a:lnTo>
                <a:lnTo>
                  <a:pt x="28536" y="306959"/>
                </a:lnTo>
                <a:lnTo>
                  <a:pt x="674598" y="90284"/>
                </a:lnTo>
                <a:lnTo>
                  <a:pt x="694778" y="150495"/>
                </a:lnTo>
                <a:lnTo>
                  <a:pt x="754126" y="54356"/>
                </a:lnTo>
                <a:lnTo>
                  <a:pt x="759929" y="44958"/>
                </a:lnTo>
                <a:close/>
              </a:path>
              <a:path w="822959" h="668654">
                <a:moveTo>
                  <a:pt x="822413" y="297942"/>
                </a:moveTo>
                <a:lnTo>
                  <a:pt x="703287" y="263525"/>
                </a:lnTo>
                <a:lnTo>
                  <a:pt x="728853" y="321741"/>
                </a:lnTo>
                <a:lnTo>
                  <a:pt x="9486" y="637667"/>
                </a:lnTo>
                <a:lnTo>
                  <a:pt x="4330" y="641299"/>
                </a:lnTo>
                <a:lnTo>
                  <a:pt x="1079" y="646417"/>
                </a:lnTo>
                <a:lnTo>
                  <a:pt x="0" y="652373"/>
                </a:lnTo>
                <a:lnTo>
                  <a:pt x="1358" y="658495"/>
                </a:lnTo>
                <a:lnTo>
                  <a:pt x="4927" y="663702"/>
                </a:lnTo>
                <a:lnTo>
                  <a:pt x="10058" y="666965"/>
                </a:lnTo>
                <a:lnTo>
                  <a:pt x="16027" y="668058"/>
                </a:lnTo>
                <a:lnTo>
                  <a:pt x="22186" y="666750"/>
                </a:lnTo>
                <a:lnTo>
                  <a:pt x="741641" y="350837"/>
                </a:lnTo>
                <a:lnTo>
                  <a:pt x="767168" y="408940"/>
                </a:lnTo>
                <a:lnTo>
                  <a:pt x="814425" y="313994"/>
                </a:lnTo>
                <a:lnTo>
                  <a:pt x="822413" y="297942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70469" y="4352797"/>
            <a:ext cx="779145" cy="165735"/>
          </a:xfrm>
          <a:custGeom>
            <a:avLst/>
            <a:gdLst/>
            <a:ahLst/>
            <a:cxnLst/>
            <a:rect l="l" t="t" r="r" b="b"/>
            <a:pathLst>
              <a:path w="779145" h="165735">
                <a:moveTo>
                  <a:pt x="682750" y="63133"/>
                </a:moveTo>
                <a:lnTo>
                  <a:pt x="15112" y="132714"/>
                </a:lnTo>
                <a:lnTo>
                  <a:pt x="6350" y="133731"/>
                </a:lnTo>
                <a:lnTo>
                  <a:pt x="0" y="141477"/>
                </a:lnTo>
                <a:lnTo>
                  <a:pt x="1015" y="150240"/>
                </a:lnTo>
                <a:lnTo>
                  <a:pt x="1904" y="158876"/>
                </a:lnTo>
                <a:lnTo>
                  <a:pt x="9651" y="165226"/>
                </a:lnTo>
                <a:lnTo>
                  <a:pt x="686058" y="94756"/>
                </a:lnTo>
                <a:lnTo>
                  <a:pt x="682750" y="63133"/>
                </a:lnTo>
                <a:close/>
              </a:path>
              <a:path w="779145" h="165735">
                <a:moveTo>
                  <a:pt x="766459" y="60578"/>
                </a:moveTo>
                <a:lnTo>
                  <a:pt x="707262" y="60578"/>
                </a:lnTo>
                <a:lnTo>
                  <a:pt x="715136" y="66928"/>
                </a:lnTo>
                <a:lnTo>
                  <a:pt x="716914" y="84327"/>
                </a:lnTo>
                <a:lnTo>
                  <a:pt x="710564" y="92201"/>
                </a:lnTo>
                <a:lnTo>
                  <a:pt x="686058" y="94756"/>
                </a:lnTo>
                <a:lnTo>
                  <a:pt x="692657" y="157860"/>
                </a:lnTo>
                <a:lnTo>
                  <a:pt x="779145" y="69087"/>
                </a:lnTo>
                <a:lnTo>
                  <a:pt x="766459" y="60578"/>
                </a:lnTo>
                <a:close/>
              </a:path>
              <a:path w="779145" h="165735">
                <a:moveTo>
                  <a:pt x="707262" y="60578"/>
                </a:moveTo>
                <a:lnTo>
                  <a:pt x="682750" y="63133"/>
                </a:lnTo>
                <a:lnTo>
                  <a:pt x="686058" y="94756"/>
                </a:lnTo>
                <a:lnTo>
                  <a:pt x="710564" y="92201"/>
                </a:lnTo>
                <a:lnTo>
                  <a:pt x="716914" y="84327"/>
                </a:lnTo>
                <a:lnTo>
                  <a:pt x="715136" y="66928"/>
                </a:lnTo>
                <a:lnTo>
                  <a:pt x="707262" y="60578"/>
                </a:lnTo>
                <a:close/>
              </a:path>
              <a:path w="779145" h="165735">
                <a:moveTo>
                  <a:pt x="676148" y="0"/>
                </a:moveTo>
                <a:lnTo>
                  <a:pt x="682750" y="63133"/>
                </a:lnTo>
                <a:lnTo>
                  <a:pt x="707262" y="60578"/>
                </a:lnTo>
                <a:lnTo>
                  <a:pt x="766459" y="60578"/>
                </a:lnTo>
                <a:lnTo>
                  <a:pt x="676148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70469" y="4071365"/>
            <a:ext cx="779145" cy="176530"/>
          </a:xfrm>
          <a:custGeom>
            <a:avLst/>
            <a:gdLst/>
            <a:ahLst/>
            <a:cxnLst/>
            <a:rect l="l" t="t" r="r" b="b"/>
            <a:pathLst>
              <a:path w="779145" h="176529">
                <a:moveTo>
                  <a:pt x="682695" y="113029"/>
                </a:moveTo>
                <a:lnTo>
                  <a:pt x="675131" y="176021"/>
                </a:lnTo>
                <a:lnTo>
                  <a:pt x="767958" y="115950"/>
                </a:lnTo>
                <a:lnTo>
                  <a:pt x="707135" y="115950"/>
                </a:lnTo>
                <a:lnTo>
                  <a:pt x="682695" y="113029"/>
                </a:lnTo>
                <a:close/>
              </a:path>
              <a:path w="779145" h="176529">
                <a:moveTo>
                  <a:pt x="686477" y="81530"/>
                </a:moveTo>
                <a:lnTo>
                  <a:pt x="682695" y="113029"/>
                </a:lnTo>
                <a:lnTo>
                  <a:pt x="707135" y="115950"/>
                </a:lnTo>
                <a:lnTo>
                  <a:pt x="715136" y="109727"/>
                </a:lnTo>
                <a:lnTo>
                  <a:pt x="717169" y="92328"/>
                </a:lnTo>
                <a:lnTo>
                  <a:pt x="710946" y="84454"/>
                </a:lnTo>
                <a:lnTo>
                  <a:pt x="686477" y="81530"/>
                </a:lnTo>
                <a:close/>
              </a:path>
              <a:path w="779145" h="176529">
                <a:moveTo>
                  <a:pt x="694054" y="18414"/>
                </a:moveTo>
                <a:lnTo>
                  <a:pt x="686477" y="81530"/>
                </a:lnTo>
                <a:lnTo>
                  <a:pt x="710946" y="84454"/>
                </a:lnTo>
                <a:lnTo>
                  <a:pt x="717169" y="92328"/>
                </a:lnTo>
                <a:lnTo>
                  <a:pt x="715136" y="109727"/>
                </a:lnTo>
                <a:lnTo>
                  <a:pt x="707135" y="115950"/>
                </a:lnTo>
                <a:lnTo>
                  <a:pt x="767958" y="115950"/>
                </a:lnTo>
                <a:lnTo>
                  <a:pt x="779145" y="108711"/>
                </a:lnTo>
                <a:lnTo>
                  <a:pt x="694054" y="18414"/>
                </a:lnTo>
                <a:close/>
              </a:path>
              <a:path w="779145" h="176529">
                <a:moveTo>
                  <a:pt x="9905" y="0"/>
                </a:moveTo>
                <a:lnTo>
                  <a:pt x="2031" y="6095"/>
                </a:lnTo>
                <a:lnTo>
                  <a:pt x="0" y="23621"/>
                </a:lnTo>
                <a:lnTo>
                  <a:pt x="6096" y="31495"/>
                </a:lnTo>
                <a:lnTo>
                  <a:pt x="682695" y="113029"/>
                </a:lnTo>
                <a:lnTo>
                  <a:pt x="686477" y="81530"/>
                </a:lnTo>
                <a:lnTo>
                  <a:pt x="990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69" y="242138"/>
            <a:ext cx="867156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performance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indicators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The key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data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 </a:t>
            </a:r>
            <a:r>
              <a:rPr spc="-5" dirty="0">
                <a:solidFill>
                  <a:srgbClr val="EFAB00"/>
                </a:solidFill>
              </a:rPr>
              <a:t>analysis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76808" y="2791332"/>
          <a:ext cx="10431144" cy="3167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4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8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8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7989">
                <a:tc>
                  <a:txBody>
                    <a:bodyPr/>
                    <a:lstStyle/>
                    <a:p>
                      <a:pPr marL="78359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20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Indicators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79705" marR="236854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Used as input elements within a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project.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Reflect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assets </a:t>
                      </a:r>
                      <a:r>
                        <a:rPr sz="1600" spc="-4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resources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invested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6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used </a:t>
                      </a:r>
                      <a:r>
                        <a:rPr sz="1600" spc="-4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generate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business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results.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Process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18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PPIs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361315" indent="-182245">
                        <a:lnSpc>
                          <a:spcPct val="100000"/>
                        </a:lnSpc>
                        <a:spcBef>
                          <a:spcPts val="60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1950" algn="l"/>
                        </a:tabLst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Raw</a:t>
                      </a:r>
                      <a:r>
                        <a:rPr sz="16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material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used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361315" indent="-182245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1950" algn="l"/>
                        </a:tabLst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Energy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consumption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361315" indent="-182245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1950" algn="l"/>
                        </a:tabLst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Involved</a:t>
                      </a:r>
                      <a:r>
                        <a:rPr sz="16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no. of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employees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052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Operational</a:t>
                      </a:r>
                      <a:r>
                        <a:rPr sz="20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Indicators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80340" marR="21336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Used to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improve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6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its </a:t>
                      </a:r>
                      <a:r>
                        <a:rPr sz="1600" spc="-4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results.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Refer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efficiency</a:t>
                      </a:r>
                      <a:r>
                        <a:rPr sz="16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or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productivity of</a:t>
                      </a:r>
                      <a:r>
                        <a:rPr sz="16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6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specific</a:t>
                      </a:r>
                      <a:r>
                        <a:rPr sz="16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business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process.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Process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Execution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PPIs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361950" indent="-182245">
                        <a:lnSpc>
                          <a:spcPct val="100000"/>
                        </a:lnSpc>
                        <a:spcBef>
                          <a:spcPts val="60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2585" algn="l"/>
                        </a:tabLst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Labor</a:t>
                      </a:r>
                      <a:r>
                        <a:rPr sz="16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time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361950" indent="-182245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2585" algn="l"/>
                        </a:tabLst>
                      </a:pPr>
                      <a:r>
                        <a:rPr sz="1600" spc="-10" dirty="0">
                          <a:latin typeface="Arial MT"/>
                          <a:cs typeface="Arial MT"/>
                        </a:rPr>
                        <a:t>Cycle</a:t>
                      </a:r>
                      <a:r>
                        <a:rPr sz="16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time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361950" indent="-182245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2585" algn="l"/>
                        </a:tabLst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Downtime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072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Output</a:t>
                      </a:r>
                      <a:r>
                        <a:rPr sz="20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Indicators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80975" marR="220979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measure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financial</a:t>
                      </a:r>
                      <a:r>
                        <a:rPr sz="16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or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nonfinancial</a:t>
                      </a:r>
                      <a:r>
                        <a:rPr sz="16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results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6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business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activities.</a:t>
                      </a:r>
                      <a:r>
                        <a:rPr sz="16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Reflect</a:t>
                      </a:r>
                      <a:r>
                        <a:rPr sz="16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overall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results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or </a:t>
                      </a:r>
                      <a:r>
                        <a:rPr sz="1600" spc="-4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impact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as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quantification</a:t>
                      </a:r>
                      <a:r>
                        <a:rPr sz="16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of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performance.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18097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Process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Output</a:t>
                      </a:r>
                      <a:r>
                        <a:rPr sz="18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PPIs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361950" indent="-181610">
                        <a:lnSpc>
                          <a:spcPct val="100000"/>
                        </a:lnSpc>
                        <a:spcBef>
                          <a:spcPts val="60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2585" algn="l"/>
                        </a:tabLst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Units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produced</a:t>
                      </a:r>
                      <a:r>
                        <a:rPr sz="16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(per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hour)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361950" indent="-18161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2585" algn="l"/>
                        </a:tabLst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Cost</a:t>
                      </a:r>
                      <a:r>
                        <a:rPr sz="16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per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unit</a:t>
                      </a:r>
                      <a:r>
                        <a:rPr sz="16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produced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361950" indent="-181610">
                        <a:lnSpc>
                          <a:spcPct val="100000"/>
                        </a:lnSpc>
                        <a:spcBef>
                          <a:spcPts val="60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2585" algn="l"/>
                        </a:tabLst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Order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fulfillment</a:t>
                      </a:r>
                      <a:r>
                        <a:rPr sz="16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time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5457" y="1626944"/>
            <a:ext cx="1040189" cy="6919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4370" y="1757943"/>
            <a:ext cx="1978662" cy="4693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64447" y="1625218"/>
            <a:ext cx="957872" cy="6920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28528" y="1830912"/>
            <a:ext cx="441478" cy="3219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31256" y="1830912"/>
            <a:ext cx="442762" cy="3219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69" y="242138"/>
            <a:ext cx="849757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Insights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performance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indicators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(Plan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Fulfill)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33345" y="1266189"/>
            <a:ext cx="7936230" cy="5085080"/>
            <a:chOff x="2133345" y="1266189"/>
            <a:chExt cx="7936230" cy="5085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9695" y="1272539"/>
              <a:ext cx="7923276" cy="50718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36520" y="1269364"/>
              <a:ext cx="7929880" cy="5078730"/>
            </a:xfrm>
            <a:custGeom>
              <a:avLst/>
              <a:gdLst/>
              <a:ahLst/>
              <a:cxnLst/>
              <a:rect l="l" t="t" r="r" b="b"/>
              <a:pathLst>
                <a:path w="7929880" h="5078730">
                  <a:moveTo>
                    <a:pt x="0" y="5078222"/>
                  </a:moveTo>
                  <a:lnTo>
                    <a:pt x="7929626" y="5078222"/>
                  </a:lnTo>
                  <a:lnTo>
                    <a:pt x="7929626" y="0"/>
                  </a:lnTo>
                  <a:lnTo>
                    <a:pt x="0" y="0"/>
                  </a:lnTo>
                  <a:lnTo>
                    <a:pt x="0" y="507822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069" y="242138"/>
            <a:ext cx="3528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6069" y="515493"/>
            <a:ext cx="31851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6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dashboards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53897" y="931085"/>
            <a:ext cx="10337800" cy="5419550"/>
            <a:chOff x="953897" y="931085"/>
            <a:chExt cx="10337800" cy="54195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7072" y="1450847"/>
              <a:ext cx="5283708" cy="29946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53897" y="1447672"/>
              <a:ext cx="5290185" cy="3001010"/>
            </a:xfrm>
            <a:custGeom>
              <a:avLst/>
              <a:gdLst/>
              <a:ahLst/>
              <a:cxnLst/>
              <a:rect l="l" t="t" r="r" b="b"/>
              <a:pathLst>
                <a:path w="5290185" h="3001010">
                  <a:moveTo>
                    <a:pt x="0" y="3001010"/>
                  </a:moveTo>
                  <a:lnTo>
                    <a:pt x="5290058" y="3001010"/>
                  </a:lnTo>
                  <a:lnTo>
                    <a:pt x="5290058" y="0"/>
                  </a:lnTo>
                  <a:lnTo>
                    <a:pt x="0" y="0"/>
                  </a:lnTo>
                  <a:lnTo>
                    <a:pt x="0" y="300101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1464" y="2401823"/>
              <a:ext cx="5282184" cy="29946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28289" y="2398648"/>
              <a:ext cx="5288915" cy="3001010"/>
            </a:xfrm>
            <a:custGeom>
              <a:avLst/>
              <a:gdLst/>
              <a:ahLst/>
              <a:cxnLst/>
              <a:rect l="l" t="t" r="r" b="b"/>
              <a:pathLst>
                <a:path w="5288915" h="3001010">
                  <a:moveTo>
                    <a:pt x="0" y="3001010"/>
                  </a:moveTo>
                  <a:lnTo>
                    <a:pt x="5288534" y="3001010"/>
                  </a:lnTo>
                  <a:lnTo>
                    <a:pt x="5288534" y="0"/>
                  </a:lnTo>
                  <a:lnTo>
                    <a:pt x="0" y="0"/>
                  </a:lnTo>
                  <a:lnTo>
                    <a:pt x="0" y="300101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3892" y="3352800"/>
              <a:ext cx="5294375" cy="29946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990717" y="3349625"/>
              <a:ext cx="5300980" cy="3001010"/>
            </a:xfrm>
            <a:custGeom>
              <a:avLst/>
              <a:gdLst/>
              <a:ahLst/>
              <a:cxnLst/>
              <a:rect l="l" t="t" r="r" b="b"/>
              <a:pathLst>
                <a:path w="5300980" h="3001010">
                  <a:moveTo>
                    <a:pt x="0" y="3001010"/>
                  </a:moveTo>
                  <a:lnTo>
                    <a:pt x="5300725" y="3001010"/>
                  </a:lnTo>
                  <a:lnTo>
                    <a:pt x="5300725" y="0"/>
                  </a:lnTo>
                  <a:lnTo>
                    <a:pt x="0" y="0"/>
                  </a:lnTo>
                  <a:lnTo>
                    <a:pt x="0" y="300101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1079" y="931085"/>
              <a:ext cx="1968945" cy="1295368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1800" y="-152399"/>
            <a:ext cx="5615723" cy="708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70" y="242138"/>
            <a:ext cx="6076834" cy="9105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solutions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supporting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lang="en-US" spc="-15" dirty="0" smtClean="0">
                <a:solidFill>
                  <a:srgbClr val="EFAB00"/>
                </a:solidFill>
              </a:rPr>
              <a:t/>
            </a:r>
            <a:br>
              <a:rPr lang="en-US" spc="-15" dirty="0" smtClean="0">
                <a:solidFill>
                  <a:srgbClr val="EFAB00"/>
                </a:solidFill>
              </a:rPr>
            </a:br>
            <a:r>
              <a:rPr dirty="0" smtClean="0">
                <a:solidFill>
                  <a:srgbClr val="EFAB00"/>
                </a:solidFill>
              </a:rPr>
              <a:t>monitoring</a:t>
            </a:r>
            <a:r>
              <a:rPr spc="-25" dirty="0" smtClean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 controlling</a:t>
            </a: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727" y="1377696"/>
            <a:ext cx="5225796" cy="52257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39000" y="2807749"/>
            <a:ext cx="2922270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Collaboration</a:t>
            </a:r>
            <a:r>
              <a:rPr sz="180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Hub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Insights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Intelligence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" y="1919477"/>
            <a:ext cx="12199153" cy="282269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506069" y="242138"/>
            <a:ext cx="3528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6069" y="515493"/>
            <a:ext cx="19767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Success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factors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87398" y="2261743"/>
            <a:ext cx="9037320" cy="2122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Identify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meaninful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PPIs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accurately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reflect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performance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Establish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continuous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improvement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mindset</a:t>
            </a:r>
            <a:endParaRPr sz="2000">
              <a:latin typeface="Arial MT"/>
              <a:cs typeface="Arial MT"/>
            </a:endParaRPr>
          </a:p>
          <a:p>
            <a:pPr marL="279400" marR="508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Plan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resources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consider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implementation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tools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monitoring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controlling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Ensure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monitoring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focuses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perfomance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only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4255" y="1919477"/>
            <a:ext cx="966469" cy="2821305"/>
            <a:chOff x="524255" y="1919477"/>
            <a:chExt cx="966469" cy="2821305"/>
          </a:xfrm>
        </p:grpSpPr>
        <p:sp>
          <p:nvSpPr>
            <p:cNvPr id="7" name="object 7"/>
            <p:cNvSpPr/>
            <p:nvPr/>
          </p:nvSpPr>
          <p:spPr>
            <a:xfrm>
              <a:off x="1477517" y="1919477"/>
              <a:ext cx="0" cy="2821305"/>
            </a:xfrm>
            <a:custGeom>
              <a:avLst/>
              <a:gdLst/>
              <a:ahLst/>
              <a:cxnLst/>
              <a:rect l="l" t="t" r="r" b="b"/>
              <a:pathLst>
                <a:path h="2821304">
                  <a:moveTo>
                    <a:pt x="0" y="0"/>
                  </a:moveTo>
                  <a:lnTo>
                    <a:pt x="0" y="2821178"/>
                  </a:lnTo>
                </a:path>
              </a:pathLst>
            </a:custGeom>
            <a:ln w="254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2987039"/>
              <a:ext cx="682751" cy="684276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673" y="-297"/>
            <a:ext cx="12211346" cy="68585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971800" y="2514600"/>
            <a:ext cx="571500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End Day-2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68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20490" y="0"/>
            <a:ext cx="12612490" cy="685859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-6626" y="3003778"/>
            <a:ext cx="1143662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50" normalizeH="0" baseline="0" noProof="0" dirty="0" smtClean="0">
                <a:ln w="9525" cmpd="sng">
                  <a:solidFill>
                    <a:srgbClr val="4F81BD"/>
                  </a:solidFill>
                  <a:prstDash val="solid"/>
                </a:ln>
                <a:solidFill>
                  <a:prstClr val="black"/>
                </a:solidFill>
                <a:effectLst>
                  <a:glow rad="38100">
                    <a:srgbClr val="4F81BD">
                      <a:alpha val="40000"/>
                    </a:srgbClr>
                  </a:glow>
                </a:effectLst>
                <a:uLnTx/>
                <a:uFillTx/>
                <a:latin typeface="Calibri"/>
                <a:ea typeface="+mn-ea"/>
                <a:cs typeface="+mn-cs"/>
              </a:rPr>
              <a:t>Do You Have Any Questions     </a:t>
            </a:r>
            <a:endParaRPr kumimoji="0" lang="en-US" sz="6600" b="1" i="0" u="none" strike="noStrike" kern="1200" cap="none" spc="50" normalizeH="0" baseline="0" noProof="0" dirty="0">
              <a:ln w="9525" cmpd="sng">
                <a:solidFill>
                  <a:srgbClr val="4F81BD"/>
                </a:solidFill>
                <a:prstDash val="solid"/>
              </a:ln>
              <a:solidFill>
                <a:prstClr val="black"/>
              </a:solidFill>
              <a:effectLst>
                <a:glow rad="38100">
                  <a:srgbClr val="4F81BD">
                    <a:alpha val="40000"/>
                  </a:srgbClr>
                </a:glo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9133" y="3124200"/>
            <a:ext cx="1666667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30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476" y="9939"/>
            <a:ext cx="12211346" cy="6858594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97" y="2133600"/>
            <a:ext cx="8686800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4476162"/>
            <a:ext cx="269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Anubhav Oberoy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522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876800" y="2667000"/>
            <a:ext cx="7553473" cy="4191000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570053-0964-4910-AD4A-0D5474C35F3E}"/>
              </a:ext>
            </a:extLst>
          </p:cNvPr>
          <p:cNvSpPr/>
          <p:nvPr/>
        </p:nvSpPr>
        <p:spPr>
          <a:xfrm>
            <a:off x="6141504" y="3787007"/>
            <a:ext cx="26126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30000+</a:t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Learned Trained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73D6E-02E4-4FF0-ABB4-0D802ED74F8B}"/>
              </a:ext>
            </a:extLst>
          </p:cNvPr>
          <p:cNvSpPr/>
          <p:nvPr/>
        </p:nvSpPr>
        <p:spPr>
          <a:xfrm>
            <a:off x="6129179" y="2968447"/>
            <a:ext cx="2637273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250+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Corporate Clients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166BF1-D470-4570-9493-0963BA9D08AD}"/>
              </a:ext>
            </a:extLst>
          </p:cNvPr>
          <p:cNvSpPr/>
          <p:nvPr/>
        </p:nvSpPr>
        <p:spPr>
          <a:xfrm>
            <a:off x="6096000" y="5574833"/>
            <a:ext cx="462323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www.anubhavtrainings.com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570053-0964-4910-AD4A-0D5474C35F3E}"/>
              </a:ext>
            </a:extLst>
          </p:cNvPr>
          <p:cNvSpPr/>
          <p:nvPr/>
        </p:nvSpPr>
        <p:spPr>
          <a:xfrm>
            <a:off x="6153827" y="4649115"/>
            <a:ext cx="26126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25000+</a:t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Learned Placed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3099" y="4510691"/>
            <a:ext cx="837949" cy="7966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4285" y="3787007"/>
            <a:ext cx="803097" cy="6996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7982" y="5601672"/>
            <a:ext cx="535701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5078" y="2684192"/>
            <a:ext cx="1174763" cy="1122005"/>
          </a:xfrm>
          <a:prstGeom prst="rect">
            <a:avLst/>
          </a:prstGeom>
        </p:spPr>
      </p:pic>
      <p:sp>
        <p:nvSpPr>
          <p:cNvPr id="19" name="Flowchart: Terminator 18"/>
          <p:cNvSpPr/>
          <p:nvPr/>
        </p:nvSpPr>
        <p:spPr>
          <a:xfrm>
            <a:off x="133891" y="5338620"/>
            <a:ext cx="3200400" cy="477902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3617" y="5335641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Enroll Now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009" y="2328869"/>
            <a:ext cx="59621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We’re committed to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empowering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be​ the Most Desirable Resource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through powerful training solutions.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534163" y="-16719"/>
            <a:ext cx="5869952" cy="3600720"/>
          </a:xfrm>
          <a:prstGeom prst="ellipse">
            <a:avLst/>
          </a:prstGeom>
          <a:blipFill>
            <a:blip r:embed="rId13"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0920" y="5965527"/>
            <a:ext cx="6034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 WEBINARS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Sign up for free webinars with industry experts every fortnight!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800" y="56061"/>
            <a:ext cx="1754805" cy="152903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059605" y="713698"/>
            <a:ext cx="3762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build the workforce of the future.​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700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19" grpId="0" animBg="1"/>
      <p:bldP spid="20" grpId="0"/>
      <p:bldP spid="21" grpId="0"/>
      <p:bldP spid="22" grpId="0" animBg="1"/>
      <p:bldP spid="24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8636" y="2409444"/>
            <a:ext cx="5913120" cy="1201420"/>
          </a:xfrm>
          <a:custGeom>
            <a:avLst/>
            <a:gdLst/>
            <a:ahLst/>
            <a:cxnLst/>
            <a:rect l="l" t="t" r="r" b="b"/>
            <a:pathLst>
              <a:path w="5913120" h="1201420">
                <a:moveTo>
                  <a:pt x="5913120" y="0"/>
                </a:moveTo>
                <a:lnTo>
                  <a:pt x="0" y="0"/>
                </a:lnTo>
                <a:lnTo>
                  <a:pt x="0" y="1200911"/>
                </a:lnTo>
                <a:lnTo>
                  <a:pt x="5913120" y="1200911"/>
                </a:lnTo>
                <a:lnTo>
                  <a:pt x="5913120" y="0"/>
                </a:lnTo>
                <a:close/>
              </a:path>
            </a:pathLst>
          </a:custGeom>
          <a:solidFill>
            <a:srgbClr val="FDF5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92097" y="2438857"/>
            <a:ext cx="5899785" cy="1122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105" marR="10350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“Business processes are events, activities &amp; decisions involving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multiple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actors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 resources,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that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collectively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lead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outcome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that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value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organization or</a:t>
            </a:r>
            <a:r>
              <a:rPr sz="1600" spc="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its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customers.”</a:t>
            </a:r>
            <a:endParaRPr sz="1600">
              <a:latin typeface="Arial MT"/>
              <a:cs typeface="Arial MT"/>
            </a:endParaRPr>
          </a:p>
          <a:p>
            <a:pPr marL="3559175">
              <a:lnSpc>
                <a:spcPct val="100000"/>
              </a:lnSpc>
              <a:spcBef>
                <a:spcPts val="1200"/>
              </a:spcBef>
            </a:pPr>
            <a:r>
              <a:rPr sz="1400" spc="-5" dirty="0">
                <a:latin typeface="Arial MT"/>
                <a:cs typeface="Arial MT"/>
              </a:rPr>
              <a:t>(Dumas,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Marlon,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al.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2013)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451294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Management</a:t>
            </a:r>
            <a:r>
              <a:rPr sz="1800" b="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Basic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definitions</a:t>
            </a:r>
            <a:r>
              <a:rPr spc="-5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Business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</a:p>
        </p:txBody>
      </p:sp>
      <p:sp>
        <p:nvSpPr>
          <p:cNvPr id="5" name="object 5"/>
          <p:cNvSpPr/>
          <p:nvPr/>
        </p:nvSpPr>
        <p:spPr>
          <a:xfrm>
            <a:off x="1279397" y="2410205"/>
            <a:ext cx="0" cy="1201420"/>
          </a:xfrm>
          <a:custGeom>
            <a:avLst/>
            <a:gdLst/>
            <a:ahLst/>
            <a:cxnLst/>
            <a:rect l="l" t="t" r="r" b="b"/>
            <a:pathLst>
              <a:path h="1201420">
                <a:moveTo>
                  <a:pt x="0" y="0"/>
                </a:moveTo>
                <a:lnTo>
                  <a:pt x="0" y="1200912"/>
                </a:lnTo>
              </a:path>
            </a:pathLst>
          </a:custGeom>
          <a:ln w="25400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5666" y="2301052"/>
            <a:ext cx="1492219" cy="173754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340608" y="4482084"/>
            <a:ext cx="6174105" cy="1026160"/>
          </a:xfrm>
          <a:custGeom>
            <a:avLst/>
            <a:gdLst/>
            <a:ahLst/>
            <a:cxnLst/>
            <a:rect l="l" t="t" r="r" b="b"/>
            <a:pathLst>
              <a:path w="6174105" h="1026160">
                <a:moveTo>
                  <a:pt x="5660897" y="0"/>
                </a:moveTo>
                <a:lnTo>
                  <a:pt x="5660897" y="256413"/>
                </a:lnTo>
                <a:lnTo>
                  <a:pt x="0" y="256413"/>
                </a:lnTo>
                <a:lnTo>
                  <a:pt x="0" y="769239"/>
                </a:lnTo>
                <a:lnTo>
                  <a:pt x="5660897" y="769239"/>
                </a:lnTo>
                <a:lnTo>
                  <a:pt x="5660897" y="1025652"/>
                </a:lnTo>
                <a:lnTo>
                  <a:pt x="6173723" y="512826"/>
                </a:lnTo>
                <a:lnTo>
                  <a:pt x="566089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58328" y="4887467"/>
            <a:ext cx="875030" cy="205184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0" rIns="0" bIns="0" rtlCol="0">
            <a:spAutoFit/>
          </a:bodyPr>
          <a:lstStyle/>
          <a:p>
            <a:pPr marL="146050">
              <a:lnSpc>
                <a:spcPts val="1645"/>
              </a:lnSpc>
            </a:pPr>
            <a:r>
              <a:rPr sz="1400" b="1" spc="-5" dirty="0">
                <a:solidFill>
                  <a:srgbClr val="970A82"/>
                </a:solidFill>
                <a:latin typeface="Arial"/>
                <a:cs typeface="Arial"/>
              </a:rPr>
              <a:t>Output</a:t>
            </a:r>
            <a:endParaRPr sz="14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43528" y="4887467"/>
            <a:ext cx="875030" cy="215265"/>
          </a:xfrm>
          <a:custGeom>
            <a:avLst/>
            <a:gdLst/>
            <a:ahLst/>
            <a:cxnLst/>
            <a:rect l="l" t="t" r="r" b="b"/>
            <a:pathLst>
              <a:path w="875029" h="215264">
                <a:moveTo>
                  <a:pt x="874776" y="0"/>
                </a:moveTo>
                <a:lnTo>
                  <a:pt x="0" y="0"/>
                </a:lnTo>
                <a:lnTo>
                  <a:pt x="0" y="214884"/>
                </a:lnTo>
                <a:lnTo>
                  <a:pt x="874776" y="214884"/>
                </a:lnTo>
                <a:lnTo>
                  <a:pt x="874776" y="0"/>
                </a:lnTo>
                <a:close/>
              </a:path>
            </a:pathLst>
          </a:custGeom>
          <a:solidFill>
            <a:srgbClr val="FCF1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43528" y="4887467"/>
            <a:ext cx="875030" cy="205184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0" rIns="0" bIns="0" rtlCol="0">
            <a:spAutoFit/>
          </a:bodyPr>
          <a:lstStyle/>
          <a:p>
            <a:pPr marL="220979">
              <a:lnSpc>
                <a:spcPts val="1645"/>
              </a:lnSpc>
            </a:pPr>
            <a:r>
              <a:rPr sz="1400" b="1" spc="-5" dirty="0">
                <a:solidFill>
                  <a:srgbClr val="970A82"/>
                </a:solidFill>
                <a:latin typeface="Arial"/>
                <a:cs typeface="Arial"/>
              </a:rPr>
              <a:t>Input</a:t>
            </a:r>
            <a:endParaRPr sz="14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2367" y="4887467"/>
            <a:ext cx="875030" cy="205184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645"/>
              </a:lnSpc>
            </a:pPr>
            <a:r>
              <a:rPr sz="1400" b="1" dirty="0">
                <a:solidFill>
                  <a:srgbClr val="970A82"/>
                </a:solidFill>
                <a:latin typeface="Arial"/>
                <a:cs typeface="Arial"/>
              </a:rPr>
              <a:t>Process</a:t>
            </a:r>
            <a:endParaRPr sz="14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97779" y="4201540"/>
            <a:ext cx="2758440" cy="1457325"/>
            <a:chOff x="5097779" y="4201540"/>
            <a:chExt cx="2758440" cy="145732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7220" y="4201540"/>
              <a:ext cx="1388745" cy="13887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7779" y="4469891"/>
              <a:ext cx="1188720" cy="11887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9879" y="4290059"/>
              <a:ext cx="573968" cy="56184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73723" y="4741163"/>
              <a:ext cx="294640" cy="131445"/>
            </a:xfrm>
            <a:custGeom>
              <a:avLst/>
              <a:gdLst/>
              <a:ahLst/>
              <a:cxnLst/>
              <a:rect l="l" t="t" r="r" b="b"/>
              <a:pathLst>
                <a:path w="294639" h="131445">
                  <a:moveTo>
                    <a:pt x="294131" y="0"/>
                  </a:moveTo>
                  <a:lnTo>
                    <a:pt x="59689" y="0"/>
                  </a:lnTo>
                  <a:lnTo>
                    <a:pt x="67310" y="50927"/>
                  </a:lnTo>
                  <a:lnTo>
                    <a:pt x="0" y="118363"/>
                  </a:lnTo>
                  <a:lnTo>
                    <a:pt x="294131" y="131063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459223" y="4640579"/>
            <a:ext cx="1917700" cy="718185"/>
            <a:chOff x="4459223" y="4640579"/>
            <a:chExt cx="1917700" cy="71818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4872" y="4655819"/>
              <a:ext cx="161543" cy="20574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9223" y="4640579"/>
              <a:ext cx="384048" cy="717804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64880" y="4640579"/>
            <a:ext cx="384048" cy="7178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Custom 19">
      <a:dk1>
        <a:sysClr val="windowText" lastClr="000000"/>
      </a:dk1>
      <a:lt1>
        <a:sysClr val="window" lastClr="FFFFFF"/>
      </a:lt1>
      <a:dk2>
        <a:srgbClr val="240D58"/>
      </a:dk2>
      <a:lt2>
        <a:srgbClr val="EEECE1"/>
      </a:lt2>
      <a:accent1>
        <a:srgbClr val="45209D"/>
      </a:accent1>
      <a:accent2>
        <a:srgbClr val="45209D"/>
      </a:accent2>
      <a:accent3>
        <a:srgbClr val="34DFCB"/>
      </a:accent3>
      <a:accent4>
        <a:srgbClr val="791038"/>
      </a:accent4>
      <a:accent5>
        <a:srgbClr val="EF8F21"/>
      </a:accent5>
      <a:accent6>
        <a:srgbClr val="0090C4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91440" tIns="45720" rIns="91440" bIns="45720" rtlCol="0" anchor="t">
        <a:noAutofit/>
      </a:bodyPr>
      <a:lstStyle>
        <a:defPPr algn="l">
          <a:defRPr sz="2200" dirty="0">
            <a:solidFill>
              <a:schemeClr val="tx1">
                <a:lumMod val="75000"/>
                <a:lumOff val="25000"/>
              </a:schemeClr>
            </a:solidFill>
            <a:effectLst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6076</TotalTime>
  <Words>4058</Words>
  <Application>Microsoft Office PowerPoint</Application>
  <PresentationFormat>Widescreen</PresentationFormat>
  <Paragraphs>1060</Paragraphs>
  <Slides>88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88</vt:i4>
      </vt:variant>
    </vt:vector>
  </HeadingPairs>
  <TitlesOfParts>
    <vt:vector size="101" baseType="lpstr">
      <vt:lpstr>Arial</vt:lpstr>
      <vt:lpstr>Arial MT</vt:lpstr>
      <vt:lpstr>Calibri</vt:lpstr>
      <vt:lpstr>Calibri Light</vt:lpstr>
      <vt:lpstr>Cambria</vt:lpstr>
      <vt:lpstr>Open Sans</vt:lpstr>
      <vt:lpstr>Segoe UI</vt:lpstr>
      <vt:lpstr>Times New Roman</vt:lpstr>
      <vt:lpstr>Verdana</vt:lpstr>
      <vt:lpstr>Wingdings</vt:lpstr>
      <vt:lpstr>Office Theme</vt:lpstr>
      <vt:lpstr>Тема Office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Process Management basics Welcome to unit two: Business Process Management Fundamentals</vt:lpstr>
      <vt:lpstr>Business Process Management basics Why BPM in this course?</vt:lpstr>
      <vt:lpstr>Business Process Management basics Why should companies even care about BPM?</vt:lpstr>
      <vt:lpstr>Business Process Management basics Basic definitions – Business process</vt:lpstr>
      <vt:lpstr>Business Process Management basics Basic definitions – Business Process Management</vt:lpstr>
      <vt:lpstr>Business Process Management lifecycle</vt:lpstr>
      <vt:lpstr>Business Process Management basics SAP Signavio end-to-end business process transformation methodology</vt:lpstr>
      <vt:lpstr>Success factors</vt:lpstr>
      <vt:lpstr>Business Process Management basics BPM at SAP – The way to a process-driven company</vt:lpstr>
      <vt:lpstr>PowerPoint Presentation</vt:lpstr>
      <vt:lpstr>Recap: Business Process Management basics</vt:lpstr>
      <vt:lpstr>BPM lifecycle phase explanation</vt:lpstr>
      <vt:lpstr>Related governance topics</vt:lpstr>
      <vt:lpstr>Process identification Process level concept</vt:lpstr>
      <vt:lpstr>Process identification Process architecture</vt:lpstr>
      <vt:lpstr>Process identification BPM organizational setup</vt:lpstr>
      <vt:lpstr>Common key roles (example)</vt:lpstr>
      <vt:lpstr>Process identification Training and enablement of key roles</vt:lpstr>
      <vt:lpstr>SAP Signavio solutions supporting process  identification</vt:lpstr>
      <vt:lpstr>Success factors</vt:lpstr>
      <vt:lpstr>Process identification BPM at SAP – Our journey with Signavio to drive our evolution of process management</vt:lpstr>
      <vt:lpstr>PowerPoint Presentation</vt:lpstr>
      <vt:lpstr>BPM at SAP – SAP customer and operations lifecycle</vt:lpstr>
      <vt:lpstr>PowerPoint Presentation</vt:lpstr>
      <vt:lpstr>Recap: Process identification</vt:lpstr>
      <vt:lpstr>BPM lifecycle phase explanation</vt:lpstr>
      <vt:lpstr>Most common approaches to discover processes</vt:lpstr>
      <vt:lpstr>Process discovery Process modeling</vt:lpstr>
      <vt:lpstr>Business process models</vt:lpstr>
      <vt:lpstr>Process discovery Modeling language – BPMN 2.0 (Business Process Model and Notation)</vt:lpstr>
      <vt:lpstr>Process discovery Modeling guidelines and conventions</vt:lpstr>
      <vt:lpstr>Journey modeling</vt:lpstr>
      <vt:lpstr>SAP Signavio solutions supporting process  discovery</vt:lpstr>
      <vt:lpstr>Process discovery Success factors</vt:lpstr>
      <vt:lpstr>BPM at SAP – Process excellence through the golden standard for business processes</vt:lpstr>
      <vt:lpstr>PowerPoint Presentation</vt:lpstr>
      <vt:lpstr>PowerPoint Presentation</vt:lpstr>
      <vt:lpstr>Process analysis Recap: Process discovery</vt:lpstr>
      <vt:lpstr>Process analysis BPM lifecycle phase explanation</vt:lpstr>
      <vt:lpstr>Process analysis Qualitative techniques to analyze process</vt:lpstr>
      <vt:lpstr>Process analysis Quantitative techniques to analyze process</vt:lpstr>
      <vt:lpstr>Prioritization of weaknesses</vt:lpstr>
      <vt:lpstr>Process analysis and mining with SAP Signavio solutions</vt:lpstr>
      <vt:lpstr>Process analysis Process analysis and improvement recommendations with SAP Signavio Process Insights</vt:lpstr>
      <vt:lpstr>SAP Signavio solutions supporting process  analysis</vt:lpstr>
      <vt:lpstr>Success factors</vt:lpstr>
      <vt:lpstr>PowerPoint Presentation</vt:lpstr>
      <vt:lpstr>Process redesign Recap: Process analysis</vt:lpstr>
      <vt:lpstr>Process redesign BPM lifecycle phase explanation</vt:lpstr>
      <vt:lpstr>Process redesign Performance dimensions of process redesign</vt:lpstr>
      <vt:lpstr>Process redesign Process improvement approaches</vt:lpstr>
      <vt:lpstr>Process redesign Business process automation</vt:lpstr>
      <vt:lpstr>Robotic process automation</vt:lpstr>
      <vt:lpstr>Workflow and workflow automation</vt:lpstr>
      <vt:lpstr>SAP Signavio solutions supporting process redesign</vt:lpstr>
      <vt:lpstr>Success factors</vt:lpstr>
      <vt:lpstr>PowerPoint Presentation</vt:lpstr>
      <vt:lpstr>Process implementation and change management Recap: Process redesign</vt:lpstr>
      <vt:lpstr>BPM lifecycle phase explanation</vt:lpstr>
      <vt:lpstr>Implementation and rollout</vt:lpstr>
      <vt:lpstr>Implementation and rollout</vt:lpstr>
      <vt:lpstr>Change management</vt:lpstr>
      <vt:lpstr>Process implementation and change management Change and the impact on operations</vt:lpstr>
      <vt:lpstr>Process implementation and change management Reaction to change</vt:lpstr>
      <vt:lpstr>Process implementation and change management Objectives of change management</vt:lpstr>
      <vt:lpstr>SAP Signavio solutions supporting process  implementation and change management</vt:lpstr>
      <vt:lpstr>Success factors</vt:lpstr>
      <vt:lpstr>PowerPoint Presentation</vt:lpstr>
      <vt:lpstr>Process monitoring and controlling Recap: Process implementation and change management</vt:lpstr>
      <vt:lpstr>Process monitoring and controlling BPM lifecycle phase explanation</vt:lpstr>
      <vt:lpstr>Process monitoring and controlling</vt:lpstr>
      <vt:lpstr>Process monitoring and controlling Process performance management</vt:lpstr>
      <vt:lpstr>Process monitoring and controlling Objectives of process performance management</vt:lpstr>
      <vt:lpstr>Process monitoring and controlling Process performance indicators – PPIs</vt:lpstr>
      <vt:lpstr>Process monitoring and controlling Process performance indicators – The key to process data and analysis</vt:lpstr>
      <vt:lpstr>Process monitoring and controlling SAP Signavio Process Insights performance indicators (Plan to Fulfill)</vt:lpstr>
      <vt:lpstr>SAP Signavio dashboards</vt:lpstr>
      <vt:lpstr>Process monitoring and controlling SAP Signavio solutions supporting process  monitoring and controlling</vt:lpstr>
      <vt:lpstr>Success factors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openSAP_signavio1_Week_2_All_Slides</dc:title>
  <dc:creator>openSAP</dc:creator>
  <cp:lastModifiedBy>Windows User</cp:lastModifiedBy>
  <cp:revision>54</cp:revision>
  <dcterms:created xsi:type="dcterms:W3CDTF">2023-07-24T13:52:55Z</dcterms:created>
  <dcterms:modified xsi:type="dcterms:W3CDTF">2023-08-03T10:05:23Z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2023-07-24T00:00:00Z</vt:filetime>
  </property>
</Properties>
</file>